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handoutMasterIdLst>
    <p:handoutMasterId r:id="rId44"/>
  </p:handoutMasterIdLst>
  <p:sldIdLst>
    <p:sldId id="256" r:id="rId2"/>
    <p:sldId id="306" r:id="rId3"/>
    <p:sldId id="292" r:id="rId4"/>
    <p:sldId id="2245" r:id="rId5"/>
    <p:sldId id="277" r:id="rId6"/>
    <p:sldId id="2267" r:id="rId7"/>
    <p:sldId id="278" r:id="rId8"/>
    <p:sldId id="2284" r:id="rId9"/>
    <p:sldId id="2287" r:id="rId10"/>
    <p:sldId id="2273" r:id="rId11"/>
    <p:sldId id="2227" r:id="rId12"/>
    <p:sldId id="2269" r:id="rId13"/>
    <p:sldId id="2241" r:id="rId14"/>
    <p:sldId id="2291" r:id="rId15"/>
    <p:sldId id="2263" r:id="rId16"/>
    <p:sldId id="2256" r:id="rId17"/>
    <p:sldId id="2258" r:id="rId18"/>
    <p:sldId id="2259" r:id="rId19"/>
    <p:sldId id="2264" r:id="rId20"/>
    <p:sldId id="2275" r:id="rId21"/>
    <p:sldId id="2276" r:id="rId22"/>
    <p:sldId id="2277" r:id="rId23"/>
    <p:sldId id="2260" r:id="rId24"/>
    <p:sldId id="2278" r:id="rId25"/>
    <p:sldId id="2265" r:id="rId26"/>
    <p:sldId id="329" r:id="rId27"/>
    <p:sldId id="2257" r:id="rId28"/>
    <p:sldId id="2270" r:id="rId29"/>
    <p:sldId id="2289" r:id="rId30"/>
    <p:sldId id="2290" r:id="rId31"/>
    <p:sldId id="2292" r:id="rId32"/>
    <p:sldId id="326" r:id="rId33"/>
    <p:sldId id="2268" r:id="rId34"/>
    <p:sldId id="2293" r:id="rId35"/>
    <p:sldId id="2281" r:id="rId36"/>
    <p:sldId id="2282" r:id="rId37"/>
    <p:sldId id="2247" r:id="rId38"/>
    <p:sldId id="2253" r:id="rId39"/>
    <p:sldId id="2266" r:id="rId40"/>
    <p:sldId id="2283" r:id="rId41"/>
    <p:sldId id="2250"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7">
          <p15:clr>
            <a:srgbClr val="A4A3A4"/>
          </p15:clr>
        </p15:guide>
        <p15:guide id="2" pos="38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6262"/>
    <a:srgbClr val="5A5A5A"/>
    <a:srgbClr val="EA3623"/>
    <a:srgbClr val="FF9A00"/>
    <a:srgbClr val="EA3723"/>
    <a:srgbClr val="1480D6"/>
    <a:srgbClr val="06ACFF"/>
    <a:srgbClr val="9BBB59"/>
    <a:srgbClr val="C0504D"/>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71" autoAdjust="0"/>
    <p:restoredTop sz="94598" autoAdjust="0"/>
  </p:normalViewPr>
  <p:slideViewPr>
    <p:cSldViewPr snapToGrid="0" snapToObjects="1">
      <p:cViewPr varScale="1">
        <p:scale>
          <a:sx n="131" d="100"/>
          <a:sy n="131" d="100"/>
        </p:scale>
        <p:origin x="936" y="184"/>
      </p:cViewPr>
      <p:guideLst>
        <p:guide orient="horz" pos="2067"/>
        <p:guide pos="381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1" d="100"/>
          <a:sy n="111" d="100"/>
        </p:scale>
        <p:origin x="521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76AA0E-4BFD-42EA-A80F-5E5CFA3E2DA7}" type="datetimeFigureOut">
              <a:rPr lang="zh-CN" altLang="en-US" smtClean="0"/>
              <a:t>2021/4/14</a:t>
            </a:fld>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4E3A2F-0E05-4A5E-A72F-61FAECD67AC3}" type="slidenum">
              <a:rPr lang="zh-CN" altLang="en-US" smtClean="0"/>
              <a:t>‹#›</a:t>
            </a:fld>
            <a:endParaRPr lang="zh-CN" altLang="en-US"/>
          </a:p>
        </p:txBody>
      </p:sp>
      <p:sp>
        <p:nvSpPr>
          <p:cNvPr id="6" name="页脚占位符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2C5DE-5640-5C4C-B59B-4A77EBCEAB72}" type="datetimeFigureOut">
              <a:rPr kumimoji="1" lang="zh-CN" altLang="en-US" smtClean="0"/>
              <a:t>2021/4/14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6F0FA-B8D1-B24F-ACC3-3354B80B79B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66F0FA-B8D1-B24F-ACC3-3354B80B79B9}" type="slidenum">
              <a:rPr kumimoji="1" lang="zh-CN" altLang="en-US" smtClean="0"/>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2B05C-7F54-4ACF-A17D-EA5EBA87C4BD}" type="slidenum">
              <a:rPr lang="zh-CN" altLang="en-US" smtClean="0"/>
              <a:t>41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flipV="1">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flipV="1">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2" name="椭圆 21"/>
          <p:cNvSpPr/>
          <p:nvPr userDrawn="1"/>
        </p:nvSpPr>
        <p:spPr>
          <a:xfrm>
            <a:off x="-466557" y="-302627"/>
            <a:ext cx="1349297" cy="1349297"/>
          </a:xfrm>
          <a:prstGeom prst="ellipse">
            <a:avLst/>
          </a:prstGeom>
          <a:solidFill>
            <a:schemeClr val="accent2">
              <a:lumMod val="20000"/>
              <a:lumOff val="8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p:cNvGrpSpPr/>
          <p:nvPr userDrawn="1"/>
        </p:nvGrpSpPr>
        <p:grpSpPr>
          <a:xfrm>
            <a:off x="73041" y="21238"/>
            <a:ext cx="934470" cy="1007095"/>
            <a:chOff x="3631086" y="2957590"/>
            <a:chExt cx="2670444" cy="2877983"/>
          </a:xfrm>
        </p:grpSpPr>
        <p:cxnSp>
          <p:nvCxnSpPr>
            <p:cNvPr id="17" name="直接连接符 8"/>
            <p:cNvCxnSpPr/>
            <p:nvPr userDrawn="1"/>
          </p:nvCxnSpPr>
          <p:spPr>
            <a:xfrm flipH="1">
              <a:off x="4466686" y="2957590"/>
              <a:ext cx="1834844" cy="185806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直接连接符 18"/>
            <p:cNvCxnSpPr/>
            <p:nvPr userDrawn="1"/>
          </p:nvCxnSpPr>
          <p:spPr>
            <a:xfrm flipH="1">
              <a:off x="3631086" y="3583384"/>
              <a:ext cx="2196516" cy="22521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830518" y="435543"/>
            <a:ext cx="6533432" cy="493239"/>
          </a:xfrm>
        </p:spPr>
        <p:txBody>
          <a:bodyPr anchor="t">
            <a:normAutofit/>
          </a:bodyPr>
          <a:lstStyle>
            <a:lvl1pPr>
              <a:defRPr sz="2400" b="0"/>
            </a:lvl1pPr>
          </a:lstStyle>
          <a:p>
            <a:r>
              <a:rPr kumimoji="1" lang="zh-CN" altLang="en-US" dirty="0"/>
              <a:t>单击此处编辑母版标题样式</a:t>
            </a:r>
          </a:p>
        </p:txBody>
      </p:sp>
      <p:cxnSp>
        <p:nvCxnSpPr>
          <p:cNvPr id="24" name="直线连接符 23"/>
          <p:cNvCxnSpPr/>
          <p:nvPr userDrawn="1"/>
        </p:nvCxnSpPr>
        <p:spPr>
          <a:xfrm>
            <a:off x="882740" y="967647"/>
            <a:ext cx="570997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userDrawn="1"/>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5A5A5A"/>
                </a:solidFill>
                <a:latin typeface="+mn-lt"/>
                <a:ea typeface="+mn-ea"/>
                <a:cs typeface="+mn-cs"/>
              </a:rPr>
              <a:t>‹#›</a:t>
            </a:fld>
            <a:endParaRPr lang="zh-CN" altLang="en-US" sz="1100" kern="1200" dirty="0">
              <a:solidFill>
                <a:srgbClr val="5A5A5A"/>
              </a:solidFill>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2" name="椭圆 21"/>
          <p:cNvSpPr/>
          <p:nvPr userDrawn="1"/>
        </p:nvSpPr>
        <p:spPr>
          <a:xfrm>
            <a:off x="-466557" y="-302627"/>
            <a:ext cx="1349297" cy="1349297"/>
          </a:xfrm>
          <a:prstGeom prst="ellipse">
            <a:avLst/>
          </a:prstGeom>
          <a:solidFill>
            <a:schemeClr val="accent2">
              <a:lumMod val="20000"/>
              <a:lumOff val="8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p:cNvGrpSpPr/>
          <p:nvPr userDrawn="1"/>
        </p:nvGrpSpPr>
        <p:grpSpPr>
          <a:xfrm>
            <a:off x="73041" y="21238"/>
            <a:ext cx="934470" cy="1007095"/>
            <a:chOff x="3631086" y="2957590"/>
            <a:chExt cx="2670444" cy="2877983"/>
          </a:xfrm>
        </p:grpSpPr>
        <p:cxnSp>
          <p:nvCxnSpPr>
            <p:cNvPr id="17" name="直接连接符 8"/>
            <p:cNvCxnSpPr/>
            <p:nvPr userDrawn="1"/>
          </p:nvCxnSpPr>
          <p:spPr>
            <a:xfrm flipH="1">
              <a:off x="4466686" y="2957590"/>
              <a:ext cx="1834844" cy="185806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直接连接符 18"/>
            <p:cNvCxnSpPr/>
            <p:nvPr userDrawn="1"/>
          </p:nvCxnSpPr>
          <p:spPr>
            <a:xfrm flipH="1">
              <a:off x="3631086" y="3583384"/>
              <a:ext cx="2196516" cy="22521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830518" y="435543"/>
            <a:ext cx="6533432" cy="493239"/>
          </a:xfrm>
        </p:spPr>
        <p:txBody>
          <a:bodyPr anchor="t">
            <a:normAutofit/>
          </a:bodyPr>
          <a:lstStyle>
            <a:lvl1pPr>
              <a:defRPr sz="2400" b="0"/>
            </a:lvl1pPr>
          </a:lstStyle>
          <a:p>
            <a:r>
              <a:rPr kumimoji="1" lang="zh-CN" altLang="en-US" dirty="0"/>
              <a:t>单击此处编辑母版标题样式</a:t>
            </a:r>
          </a:p>
        </p:txBody>
      </p:sp>
      <p:cxnSp>
        <p:nvCxnSpPr>
          <p:cNvPr id="24" name="直线连接符 23"/>
          <p:cNvCxnSpPr/>
          <p:nvPr userDrawn="1"/>
        </p:nvCxnSpPr>
        <p:spPr>
          <a:xfrm>
            <a:off x="882740" y="967647"/>
            <a:ext cx="570997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userDrawn="1"/>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5A5A5A"/>
                </a:solidFill>
                <a:latin typeface="+mn-lt"/>
                <a:ea typeface="+mn-ea"/>
                <a:cs typeface="+mn-cs"/>
              </a:rPr>
              <a:t>‹#›</a:t>
            </a:fld>
            <a:endParaRPr lang="zh-CN" altLang="en-US" sz="1100" kern="1200" dirty="0">
              <a:solidFill>
                <a:srgbClr val="5A5A5A"/>
              </a:solidFill>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本框 1"/>
          <p:cNvSpPr txBox="1"/>
          <p:nvPr userDrawn="1"/>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5A5A5A"/>
                </a:solidFill>
                <a:latin typeface="+mn-lt"/>
                <a:ea typeface="+mn-ea"/>
                <a:cs typeface="+mn-cs"/>
              </a:rPr>
              <a:t>‹#›</a:t>
            </a:fld>
            <a:endParaRPr lang="zh-CN" altLang="en-US" sz="1100" kern="1200" dirty="0">
              <a:solidFill>
                <a:srgbClr val="5A5A5A"/>
              </a:solidFill>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579417" y="232857"/>
            <a:ext cx="8808981" cy="624000"/>
          </a:xfrm>
        </p:spPr>
        <p:txBody>
          <a:bodyPr>
            <a:normAutofit/>
          </a:bodyPr>
          <a:lstStyle>
            <a:lvl1pPr algn="l">
              <a:defRPr sz="2400" b="0">
                <a:solidFill>
                  <a:schemeClr val="tx1">
                    <a:lumMod val="90000"/>
                    <a:lumOff val="10000"/>
                  </a:schemeClr>
                </a:solidFill>
                <a:latin typeface="微软雅黑" panose="020B0503020204020204" pitchFamily="34" charset="-122"/>
                <a:ea typeface="微软雅黑" panose="020B0503020204020204" pitchFamily="34" charset="-122"/>
              </a:defRPr>
            </a:lvl1pPr>
          </a:lstStyle>
          <a:p>
            <a:r>
              <a:rPr lang="zh-CN" altLang="en-US" dirty="0"/>
              <a:t> 单击此处编辑母版标题样式</a:t>
            </a:r>
          </a:p>
        </p:txBody>
      </p:sp>
      <p:sp>
        <p:nvSpPr>
          <p:cNvPr id="5" name="矩形 4"/>
          <p:cNvSpPr/>
          <p:nvPr userDrawn="1"/>
        </p:nvSpPr>
        <p:spPr>
          <a:xfrm>
            <a:off x="467982" y="317681"/>
            <a:ext cx="45719" cy="432000"/>
          </a:xfrm>
          <a:prstGeom prst="rect">
            <a:avLst/>
          </a:prstGeom>
          <a:solidFill>
            <a:srgbClr val="0097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356547" y="317681"/>
            <a:ext cx="45719" cy="432000"/>
          </a:xfrm>
          <a:prstGeom prst="rect">
            <a:avLst/>
          </a:prstGeom>
          <a:solidFill>
            <a:srgbClr val="0097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p:cNvSpPr/>
          <p:nvPr userDrawn="1"/>
        </p:nvSpPr>
        <p:spPr>
          <a:xfrm flipH="1">
            <a:off x="82798" y="317681"/>
            <a:ext cx="208033" cy="432000"/>
          </a:xfrm>
          <a:prstGeom prst="rect">
            <a:avLst/>
          </a:prstGeom>
          <a:solidFill>
            <a:srgbClr val="0097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userDrawn="1"/>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5A5A5A"/>
                </a:solidFill>
                <a:latin typeface="+mn-lt"/>
                <a:ea typeface="+mn-ea"/>
                <a:cs typeface="+mn-cs"/>
              </a:rPr>
              <a:t>‹#›</a:t>
            </a:fld>
            <a:endParaRPr lang="zh-CN" altLang="en-US" sz="1100" kern="1200" dirty="0">
              <a:solidFill>
                <a:srgbClr val="5A5A5A"/>
              </a:solidFill>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bg>
      <p:bgPr>
        <a:blipFill dpi="0" rotWithShape="1">
          <a:blip r:embed="rId2">
            <a:alphaModFix amt="90000"/>
            <a:lum/>
          </a:blip>
          <a:srcRec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04549"/>
          </a:xfrm>
        </p:spPr>
        <p:txBody>
          <a:bodyPr>
            <a:normAutofit/>
          </a:bodyPr>
          <a:lstStyle>
            <a:lvl1pPr>
              <a:defRPr sz="3200">
                <a:solidFill>
                  <a:schemeClr val="bg1"/>
                </a:solidFill>
              </a:defRPr>
            </a:lvl1pPr>
          </a:lstStyle>
          <a:p>
            <a:r>
              <a:rPr kumimoji="1" lang="zh-CN" altLang="en-US" dirty="0"/>
              <a:t>单击此处编辑母版标题样式</a:t>
            </a:r>
          </a:p>
        </p:txBody>
      </p:sp>
      <p:sp>
        <p:nvSpPr>
          <p:cNvPr id="3" name="内容占位符 2"/>
          <p:cNvSpPr>
            <a:spLocks noGrp="1"/>
          </p:cNvSpPr>
          <p:nvPr>
            <p:ph idx="1"/>
          </p:nvPr>
        </p:nvSpPr>
        <p:spPr>
          <a:xfrm>
            <a:off x="838200" y="1250830"/>
            <a:ext cx="10515600" cy="49261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97B891AB-6025-6043-AD47-C6299A68EECA}" type="datetimeFigureOut">
              <a:rPr kumimoji="1" lang="zh-CN" altLang="en-US" smtClean="0"/>
              <a:t>2021/4/14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64B4441-368A-6A45-845C-57BA72FE9BB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目录02">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6625" y="-6393"/>
            <a:ext cx="12205250" cy="6870787"/>
          </a:xfrm>
          <a:prstGeom prst="rect">
            <a:avLst/>
          </a:prstGeom>
        </p:spPr>
      </p:pic>
      <p:sp>
        <p:nvSpPr>
          <p:cNvPr id="2521" name="日期占位符 1"/>
          <p:cNvSpPr txBox="1"/>
          <p:nvPr userDrawn="1"/>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5A5A5A"/>
                </a:solidFill>
              </a:rPr>
              <a:t>2021/4/14</a:t>
            </a:fld>
            <a:endParaRPr lang="zh-CN" altLang="en-US" sz="1100" dirty="0">
              <a:solidFill>
                <a:srgbClr val="5A5A5A"/>
              </a:solidFill>
            </a:endParaRPr>
          </a:p>
        </p:txBody>
      </p:sp>
      <p:sp>
        <p:nvSpPr>
          <p:cNvPr id="2524" name="文本框 2523"/>
          <p:cNvSpPr txBox="1"/>
          <p:nvPr userDrawn="1"/>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5A5A5A"/>
                </a:solidFill>
                <a:latin typeface="+mn-lt"/>
                <a:ea typeface="+mn-ea"/>
                <a:cs typeface="+mn-cs"/>
              </a:rPr>
              <a:t>‹#›</a:t>
            </a:fld>
            <a:endParaRPr lang="zh-CN" altLang="en-US" sz="1100" kern="1200" dirty="0">
              <a:solidFill>
                <a:srgbClr val="5A5A5A"/>
              </a:solidFill>
              <a:latin typeface="+mn-lt"/>
              <a:ea typeface="+mn-ea"/>
              <a:cs typeface="+mn-cs"/>
            </a:endParaRPr>
          </a:p>
        </p:txBody>
      </p:sp>
      <p:sp>
        <p:nvSpPr>
          <p:cNvPr id="6" name="矩形 5"/>
          <p:cNvSpPr/>
          <p:nvPr userDrawn="1"/>
        </p:nvSpPr>
        <p:spPr>
          <a:xfrm>
            <a:off x="0" y="-596900"/>
            <a:ext cx="482600" cy="482600"/>
          </a:xfrm>
          <a:prstGeom prst="rect">
            <a:avLst/>
          </a:prstGeom>
          <a:solidFill>
            <a:srgbClr val="187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84200" y="-596900"/>
            <a:ext cx="482600" cy="482600"/>
          </a:xfrm>
          <a:prstGeom prst="rect">
            <a:avLst/>
          </a:prstGeom>
          <a:solidFill>
            <a:srgbClr val="0097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68400" y="-596900"/>
            <a:ext cx="482600" cy="482600"/>
          </a:xfrm>
          <a:prstGeom prst="rect">
            <a:avLst/>
          </a:prstGeom>
          <a:solidFill>
            <a:srgbClr val="05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752600" y="-596900"/>
            <a:ext cx="482600" cy="482600"/>
          </a:xfrm>
          <a:prstGeom prst="rect">
            <a:avLst/>
          </a:prstGeom>
          <a:solidFill>
            <a:srgbClr val="72B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0" name="矩形 9"/>
          <p:cNvSpPr/>
          <p:nvPr userDrawn="1"/>
        </p:nvSpPr>
        <p:spPr>
          <a:xfrm>
            <a:off x="2336800" y="-596900"/>
            <a:ext cx="482600" cy="482600"/>
          </a:xfrm>
          <a:prstGeom prst="rect">
            <a:avLst/>
          </a:prstGeom>
          <a:solidFill>
            <a:srgbClr val="A4D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1" name="矩形 10"/>
          <p:cNvSpPr/>
          <p:nvPr userDrawn="1"/>
        </p:nvSpPr>
        <p:spPr>
          <a:xfrm>
            <a:off x="2921000" y="-596900"/>
            <a:ext cx="482600" cy="482600"/>
          </a:xfrm>
          <a:prstGeom prst="rect">
            <a:avLst/>
          </a:prstGeom>
          <a:solidFill>
            <a:srgbClr val="B4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2" name="矩形 11"/>
          <p:cNvSpPr/>
          <p:nvPr userDrawn="1"/>
        </p:nvSpPr>
        <p:spPr>
          <a:xfrm>
            <a:off x="3505200" y="-596900"/>
            <a:ext cx="482600" cy="482600"/>
          </a:xfrm>
          <a:prstGeom prst="rect">
            <a:avLst/>
          </a:prstGeom>
          <a:solidFill>
            <a:srgbClr val="FF9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4089400" y="-596900"/>
            <a:ext cx="482600" cy="482600"/>
          </a:xfrm>
          <a:prstGeom prst="rect">
            <a:avLst/>
          </a:prstGeom>
          <a:solidFill>
            <a:srgbClr val="FFBC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4673600" y="-596900"/>
            <a:ext cx="482600" cy="482600"/>
          </a:xfrm>
          <a:prstGeom prst="rect">
            <a:avLst/>
          </a:prstGeom>
          <a:solidFill>
            <a:srgbClr val="FFD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5257800" y="-596900"/>
            <a:ext cx="482600" cy="482600"/>
          </a:xfrm>
          <a:prstGeom prst="rect">
            <a:avLst/>
          </a:prstGeom>
          <a:solidFill>
            <a:srgbClr val="636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5842000" y="-596900"/>
            <a:ext cx="482600" cy="4826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6426200" y="-596900"/>
            <a:ext cx="482600" cy="482600"/>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7010400" y="-596900"/>
            <a:ext cx="482600" cy="482600"/>
          </a:xfrm>
          <a:prstGeom prst="rect">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106.75.43.194:8888/" TargetMode="External"/><Relationship Id="rId7" Type="http://schemas.openxmlformats.org/officeDocument/2006/relationships/hyperlink" Target="mailto:dev-subscribe@dolphinscheduler.apache.or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apache/incubator-dolphinscheduler/issues/new/choose" TargetMode="External"/><Relationship Id="rId5" Type="http://schemas.openxmlformats.org/officeDocument/2006/relationships/hyperlink" Target="https://github.com/apache/incubator-dolphinscheduler" TargetMode="External"/><Relationship Id="rId4" Type="http://schemas.openxmlformats.org/officeDocument/2006/relationships/hyperlink" Target="https://dolphinscheduler.apache.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tiff"/><Relationship Id="rId39" Type="http://schemas.openxmlformats.org/officeDocument/2006/relationships/image" Target="../media/image49.png"/><Relationship Id="rId21" Type="http://schemas.openxmlformats.org/officeDocument/2006/relationships/image" Target="../media/image31.tiff"/><Relationship Id="rId34" Type="http://schemas.openxmlformats.org/officeDocument/2006/relationships/image" Target="../media/image44.png"/><Relationship Id="rId42" Type="http://schemas.openxmlformats.org/officeDocument/2006/relationships/image" Target="../media/image52.png"/><Relationship Id="rId7" Type="http://schemas.openxmlformats.org/officeDocument/2006/relationships/image" Target="../media/image17.tiff"/><Relationship Id="rId2" Type="http://schemas.openxmlformats.org/officeDocument/2006/relationships/image" Target="../media/image12.tiff"/><Relationship Id="rId16" Type="http://schemas.openxmlformats.org/officeDocument/2006/relationships/image" Target="../media/image26.tiff"/><Relationship Id="rId20" Type="http://schemas.openxmlformats.org/officeDocument/2006/relationships/image" Target="../media/image30.tiff"/><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16.tiff"/><Relationship Id="rId11" Type="http://schemas.openxmlformats.org/officeDocument/2006/relationships/image" Target="../media/image21.tiff"/><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tiff"/><Relationship Id="rId40" Type="http://schemas.openxmlformats.org/officeDocument/2006/relationships/image" Target="../media/image50.png"/><Relationship Id="rId5" Type="http://schemas.openxmlformats.org/officeDocument/2006/relationships/image" Target="../media/image15.tiff"/><Relationship Id="rId15" Type="http://schemas.openxmlformats.org/officeDocument/2006/relationships/image" Target="../media/image25.tiff"/><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tiff"/><Relationship Id="rId10" Type="http://schemas.openxmlformats.org/officeDocument/2006/relationships/image" Target="../media/image20.tiff"/><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14.tiff"/><Relationship Id="rId9" Type="http://schemas.openxmlformats.org/officeDocument/2006/relationships/image" Target="../media/image19.tiff"/><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tiff"/><Relationship Id="rId43" Type="http://schemas.openxmlformats.org/officeDocument/2006/relationships/image" Target="../media/image53.png"/><Relationship Id="rId8" Type="http://schemas.openxmlformats.org/officeDocument/2006/relationships/image" Target="../media/image18.tiff"/><Relationship Id="rId3" Type="http://schemas.openxmlformats.org/officeDocument/2006/relationships/image" Target="../media/image13.tiff"/><Relationship Id="rId12" Type="http://schemas.openxmlformats.org/officeDocument/2006/relationships/image" Target="../media/image22.tiff"/><Relationship Id="rId17" Type="http://schemas.openxmlformats.org/officeDocument/2006/relationships/image" Target="../media/image27.tiff"/><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jpe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371076" y="3057194"/>
            <a:ext cx="9151084" cy="1094105"/>
          </a:xfrm>
          <a:prstGeom prst="rect">
            <a:avLst/>
          </a:prstGeom>
        </p:spPr>
        <p:txBody>
          <a:bodyPr anchor="b"/>
          <a:lstStyle>
            <a:lvl1pPr algn="r" defTabSz="914400" rtl="0" eaLnBrk="1" latinLnBrk="0" hangingPunct="1">
              <a:lnSpc>
                <a:spcPct val="90000"/>
              </a:lnSpc>
              <a:spcBef>
                <a:spcPct val="0"/>
              </a:spcBef>
              <a:buNone/>
              <a:defRPr sz="6000" kern="1200">
                <a:solidFill>
                  <a:schemeClr val="accent2"/>
                </a:solidFill>
                <a:latin typeface="微软雅黑" panose="020B0503020204020204" pitchFamily="34" charset="-122"/>
                <a:ea typeface="微软雅黑" panose="020B0503020204020204" pitchFamily="34" charset="-122"/>
                <a:cs typeface="+mj-cs"/>
              </a:defRPr>
            </a:lvl1pPr>
          </a:lstStyle>
          <a:p>
            <a:pPr algn="l">
              <a:lnSpc>
                <a:spcPct val="200000"/>
              </a:lnSpc>
            </a:pPr>
            <a:endParaRPr kumimoji="1" lang="en-US" altLang="zh-CN" sz="2400" dirty="0"/>
          </a:p>
        </p:txBody>
      </p:sp>
      <p:sp>
        <p:nvSpPr>
          <p:cNvPr id="11" name="副标题 2"/>
          <p:cNvSpPr txBox="1"/>
          <p:nvPr/>
        </p:nvSpPr>
        <p:spPr>
          <a:xfrm rot="21164303">
            <a:off x="137612" y="2146998"/>
            <a:ext cx="8794189" cy="824089"/>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kumimoji="1" lang="en-US" altLang="zh-CN" sz="2800" dirty="0">
                <a:solidFill>
                  <a:srgbClr val="06ACFF"/>
                </a:solidFill>
              </a:rPr>
              <a:t>What</a:t>
            </a:r>
            <a:r>
              <a:rPr kumimoji="1" lang="zh-CN" altLang="en-US" sz="2800" dirty="0">
                <a:solidFill>
                  <a:srgbClr val="06ACFF"/>
                </a:solidFill>
              </a:rPr>
              <a:t> </a:t>
            </a:r>
            <a:r>
              <a:rPr kumimoji="1" lang="en-US" altLang="zh-CN" sz="2800" dirty="0">
                <a:solidFill>
                  <a:srgbClr val="06ACFF"/>
                </a:solidFill>
              </a:rPr>
              <a:t>is</a:t>
            </a:r>
            <a:r>
              <a:rPr kumimoji="1" lang="zh-CN" altLang="en-US" sz="2800" dirty="0">
                <a:solidFill>
                  <a:srgbClr val="06ACFF"/>
                </a:solidFill>
              </a:rPr>
              <a:t> </a:t>
            </a:r>
            <a:r>
              <a:rPr kumimoji="1" lang="en-US" altLang="zh-CN" sz="2800" dirty="0">
                <a:solidFill>
                  <a:srgbClr val="06ACFF"/>
                </a:solidFill>
              </a:rPr>
              <a:t>Apache DolphinScheduler?</a:t>
            </a:r>
          </a:p>
          <a:p>
            <a:pPr algn="l">
              <a:lnSpc>
                <a:spcPct val="150000"/>
              </a:lnSpc>
            </a:pPr>
            <a:r>
              <a:rPr kumimoji="1" lang="zh-CN" altLang="en-US" sz="2800" dirty="0">
                <a:solidFill>
                  <a:srgbClr val="06ACFF"/>
                </a:solidFill>
              </a:rPr>
              <a:t>  </a:t>
            </a:r>
            <a:r>
              <a:rPr kumimoji="1" lang="en-US" altLang="zh-CN" sz="2800" dirty="0">
                <a:solidFill>
                  <a:srgbClr val="06ACFF"/>
                </a:solidFill>
              </a:rPr>
              <a:t>--</a:t>
            </a:r>
            <a:r>
              <a:rPr kumimoji="1" lang="zh-CN" altLang="en-US" sz="2800" dirty="0">
                <a:solidFill>
                  <a:srgbClr val="06ACFF"/>
                </a:solidFill>
              </a:rPr>
              <a:t> </a:t>
            </a:r>
            <a:r>
              <a:rPr kumimoji="1" lang="en-US" altLang="zh-CN" sz="2800" dirty="0">
                <a:solidFill>
                  <a:srgbClr val="06ACFF"/>
                </a:solidFill>
              </a:rPr>
              <a:t>new</a:t>
            </a:r>
            <a:r>
              <a:rPr kumimoji="1" lang="zh-CN" altLang="en-US" sz="2800" dirty="0">
                <a:solidFill>
                  <a:srgbClr val="06ACFF"/>
                </a:solidFill>
              </a:rPr>
              <a:t> </a:t>
            </a:r>
            <a:r>
              <a:rPr kumimoji="1" lang="en-US" altLang="zh-CN" sz="2800" dirty="0">
                <a:solidFill>
                  <a:srgbClr val="06ACFF"/>
                </a:solidFill>
              </a:rPr>
              <a:t>generation</a:t>
            </a:r>
            <a:r>
              <a:rPr kumimoji="1" lang="zh-CN" altLang="en-US" sz="2800" dirty="0">
                <a:solidFill>
                  <a:srgbClr val="06ACFF"/>
                </a:solidFill>
              </a:rPr>
              <a:t> </a:t>
            </a:r>
            <a:r>
              <a:rPr kumimoji="1" lang="en-US" altLang="zh-CN" sz="2800" dirty="0">
                <a:solidFill>
                  <a:srgbClr val="06ACFF"/>
                </a:solidFill>
              </a:rPr>
              <a:t>workflow</a:t>
            </a:r>
            <a:r>
              <a:rPr kumimoji="1" lang="zh-CN" altLang="en-US" sz="2800" dirty="0">
                <a:solidFill>
                  <a:srgbClr val="06ACFF"/>
                </a:solidFill>
              </a:rPr>
              <a:t> </a:t>
            </a:r>
            <a:r>
              <a:rPr kumimoji="1" lang="en-US" altLang="zh-CN" sz="2800" dirty="0">
                <a:solidFill>
                  <a:srgbClr val="06ACFF"/>
                </a:solidFill>
              </a:rPr>
              <a:t>scheduler</a:t>
            </a:r>
            <a:r>
              <a:rPr kumimoji="1" lang="zh-CN" altLang="en-US" sz="2800" dirty="0">
                <a:solidFill>
                  <a:srgbClr val="06ACFF"/>
                </a:solidFill>
              </a:rPr>
              <a:t> </a:t>
            </a:r>
            <a:r>
              <a:rPr kumimoji="1" lang="en-US" altLang="zh-CN" sz="2800" dirty="0">
                <a:solidFill>
                  <a:srgbClr val="06ACFF"/>
                </a:solidFill>
              </a:rPr>
              <a:t>platform</a:t>
            </a:r>
            <a:endParaRPr kumimoji="1" lang="zh-CN" altLang="en-US" sz="2800" dirty="0">
              <a:solidFill>
                <a:srgbClr val="06ACFF"/>
              </a:solidFill>
            </a:endParaRPr>
          </a:p>
        </p:txBody>
      </p:sp>
      <p:sp>
        <p:nvSpPr>
          <p:cNvPr id="2" name="文本框 1">
            <a:extLst>
              <a:ext uri="{FF2B5EF4-FFF2-40B4-BE49-F238E27FC236}">
                <a16:creationId xmlns:a16="http://schemas.microsoft.com/office/drawing/2014/main" id="{C5A3DE66-26D5-8E4F-9499-8D96B7329FCE}"/>
              </a:ext>
            </a:extLst>
          </p:cNvPr>
          <p:cNvSpPr txBox="1"/>
          <p:nvPr/>
        </p:nvSpPr>
        <p:spPr>
          <a:xfrm>
            <a:off x="6400800" y="4824919"/>
            <a:ext cx="804451" cy="369332"/>
          </a:xfrm>
          <a:prstGeom prst="rect">
            <a:avLst/>
          </a:prstGeom>
          <a:noFill/>
        </p:spPr>
        <p:txBody>
          <a:bodyPr wrap="none" rtlCol="0">
            <a:spAutoFit/>
          </a:bodyPr>
          <a:lstStyle/>
          <a:p>
            <a:r>
              <a:rPr kumimoji="1" lang="en-US" altLang="zh-CN" dirty="0"/>
              <a:t>Tianqi</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5" y="1562904"/>
            <a:ext cx="2008690"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4</a:t>
            </a:r>
            <a:endParaRPr lang="zh-CN" altLang="en-US" sz="4000" dirty="0">
              <a:latin typeface="+mn-lt"/>
              <a:ea typeface="+mn-ea"/>
              <a:cs typeface="+mn-ea"/>
              <a:sym typeface="+mn-lt"/>
            </a:endParaRPr>
          </a:p>
        </p:txBody>
      </p:sp>
      <p:sp>
        <p:nvSpPr>
          <p:cNvPr id="28" name="文本框 27"/>
          <p:cNvSpPr txBox="1"/>
          <p:nvPr/>
        </p:nvSpPr>
        <p:spPr>
          <a:xfrm>
            <a:off x="5177335" y="4226206"/>
            <a:ext cx="2313903" cy="523220"/>
          </a:xfrm>
          <a:prstGeom prst="rect">
            <a:avLst/>
          </a:prstGeom>
          <a:noFill/>
        </p:spPr>
        <p:txBody>
          <a:bodyPr wrap="none" rtlCol="0">
            <a:spAutoFit/>
          </a:bodyPr>
          <a:lstStyle/>
          <a:p>
            <a:r>
              <a:rPr lang="en-US" altLang="zh-CN" sz="2800" b="1" dirty="0">
                <a:solidFill>
                  <a:srgbClr val="5A5A5A"/>
                </a:solidFill>
                <a:latin typeface="+mj-ea"/>
                <a:cs typeface="+mn-ea"/>
                <a:sym typeface="+mn-lt"/>
              </a:rPr>
              <a:t>Advantages</a:t>
            </a:r>
          </a:p>
        </p:txBody>
      </p:sp>
      <p:grpSp>
        <p:nvGrpSpPr>
          <p:cNvPr id="68" name="组合 67"/>
          <p:cNvGrpSpPr>
            <a:grpSpLocks noChangeAspect="1"/>
          </p:cNvGrpSpPr>
          <p:nvPr/>
        </p:nvGrpSpPr>
        <p:grpSpPr>
          <a:xfrm>
            <a:off x="5460600" y="2651728"/>
            <a:ext cx="1270800" cy="1270800"/>
            <a:chOff x="16303409" y="1930829"/>
            <a:chExt cx="871590" cy="871590"/>
          </a:xfrm>
        </p:grpSpPr>
        <p:sp>
          <p:nvSpPr>
            <p:cNvPr id="70" name="Freeform 10"/>
            <p:cNvSpPr>
              <a:spLocks noEditPoints="1"/>
            </p:cNvSpPr>
            <p:nvPr/>
          </p:nvSpPr>
          <p:spPr bwMode="auto">
            <a:xfrm>
              <a:off x="16460069" y="2094413"/>
              <a:ext cx="558270" cy="544422"/>
            </a:xfrm>
            <a:custGeom>
              <a:avLst/>
              <a:gdLst>
                <a:gd name="T0" fmla="*/ 221 w 442"/>
                <a:gd name="T1" fmla="*/ 334 h 431"/>
                <a:gd name="T2" fmla="*/ 110 w 442"/>
                <a:gd name="T3" fmla="*/ 377 h 431"/>
                <a:gd name="T4" fmla="*/ 332 w 442"/>
                <a:gd name="T5" fmla="*/ 431 h 431"/>
                <a:gd name="T6" fmla="*/ 332 w 442"/>
                <a:gd name="T7" fmla="*/ 377 h 431"/>
                <a:gd name="T8" fmla="*/ 280 w 442"/>
                <a:gd name="T9" fmla="*/ 418 h 431"/>
                <a:gd name="T10" fmla="*/ 162 w 442"/>
                <a:gd name="T11" fmla="*/ 390 h 431"/>
                <a:gd name="T12" fmla="*/ 280 w 442"/>
                <a:gd name="T13" fmla="*/ 418 h 431"/>
                <a:gd name="T14" fmla="*/ 213 w 442"/>
                <a:gd name="T15" fmla="*/ 108 h 431"/>
                <a:gd name="T16" fmla="*/ 213 w 442"/>
                <a:gd name="T17" fmla="*/ 79 h 431"/>
                <a:gd name="T18" fmla="*/ 368 w 442"/>
                <a:gd name="T19" fmla="*/ 14 h 431"/>
                <a:gd name="T20" fmla="*/ 221 w 442"/>
                <a:gd name="T21" fmla="*/ 0 h 431"/>
                <a:gd name="T22" fmla="*/ 74 w 442"/>
                <a:gd name="T23" fmla="*/ 14 h 431"/>
                <a:gd name="T24" fmla="*/ 30 w 442"/>
                <a:gd name="T25" fmla="*/ 148 h 431"/>
                <a:gd name="T26" fmla="*/ 185 w 442"/>
                <a:gd name="T27" fmla="*/ 310 h 431"/>
                <a:gd name="T28" fmla="*/ 257 w 442"/>
                <a:gd name="T29" fmla="*/ 310 h 431"/>
                <a:gd name="T30" fmla="*/ 412 w 442"/>
                <a:gd name="T31" fmla="*/ 148 h 431"/>
                <a:gd name="T32" fmla="*/ 51 w 442"/>
                <a:gd name="T33" fmla="*/ 136 h 431"/>
                <a:gd name="T34" fmla="*/ 77 w 442"/>
                <a:gd name="T35" fmla="*/ 38 h 431"/>
                <a:gd name="T36" fmla="*/ 114 w 442"/>
                <a:gd name="T37" fmla="*/ 182 h 431"/>
                <a:gd name="T38" fmla="*/ 253 w 442"/>
                <a:gd name="T39" fmla="*/ 176 h 431"/>
                <a:gd name="T40" fmla="*/ 227 w 442"/>
                <a:gd name="T41" fmla="*/ 204 h 431"/>
                <a:gd name="T42" fmla="*/ 226 w 442"/>
                <a:gd name="T43" fmla="*/ 207 h 431"/>
                <a:gd name="T44" fmla="*/ 217 w 442"/>
                <a:gd name="T45" fmla="*/ 208 h 431"/>
                <a:gd name="T46" fmla="*/ 214 w 442"/>
                <a:gd name="T47" fmla="*/ 206 h 431"/>
                <a:gd name="T48" fmla="*/ 213 w 442"/>
                <a:gd name="T49" fmla="*/ 191 h 431"/>
                <a:gd name="T50" fmla="*/ 180 w 442"/>
                <a:gd name="T51" fmla="*/ 182 h 431"/>
                <a:gd name="T52" fmla="*/ 179 w 442"/>
                <a:gd name="T53" fmla="*/ 179 h 431"/>
                <a:gd name="T54" fmla="*/ 182 w 442"/>
                <a:gd name="T55" fmla="*/ 151 h 431"/>
                <a:gd name="T56" fmla="*/ 185 w 442"/>
                <a:gd name="T57" fmla="*/ 149 h 431"/>
                <a:gd name="T58" fmla="*/ 192 w 442"/>
                <a:gd name="T59" fmla="*/ 150 h 431"/>
                <a:gd name="T60" fmla="*/ 194 w 442"/>
                <a:gd name="T61" fmla="*/ 153 h 431"/>
                <a:gd name="T62" fmla="*/ 195 w 442"/>
                <a:gd name="T63" fmla="*/ 166 h 431"/>
                <a:gd name="T64" fmla="*/ 213 w 442"/>
                <a:gd name="T65" fmla="*/ 138 h 431"/>
                <a:gd name="T66" fmla="*/ 178 w 442"/>
                <a:gd name="T67" fmla="*/ 103 h 431"/>
                <a:gd name="T68" fmla="*/ 213 w 442"/>
                <a:gd name="T69" fmla="*/ 63 h 431"/>
                <a:gd name="T70" fmla="*/ 214 w 442"/>
                <a:gd name="T71" fmla="*/ 54 h 431"/>
                <a:gd name="T72" fmla="*/ 217 w 442"/>
                <a:gd name="T73" fmla="*/ 52 h 431"/>
                <a:gd name="T74" fmla="*/ 225 w 442"/>
                <a:gd name="T75" fmla="*/ 53 h 431"/>
                <a:gd name="T76" fmla="*/ 227 w 442"/>
                <a:gd name="T77" fmla="*/ 56 h 431"/>
                <a:gd name="T78" fmla="*/ 254 w 442"/>
                <a:gd name="T79" fmla="*/ 68 h 431"/>
                <a:gd name="T80" fmla="*/ 257 w 442"/>
                <a:gd name="T81" fmla="*/ 71 h 431"/>
                <a:gd name="T82" fmla="*/ 255 w 442"/>
                <a:gd name="T83" fmla="*/ 89 h 431"/>
                <a:gd name="T84" fmla="*/ 254 w 442"/>
                <a:gd name="T85" fmla="*/ 99 h 431"/>
                <a:gd name="T86" fmla="*/ 251 w 442"/>
                <a:gd name="T87" fmla="*/ 100 h 431"/>
                <a:gd name="T88" fmla="*/ 243 w 442"/>
                <a:gd name="T89" fmla="*/ 100 h 431"/>
                <a:gd name="T90" fmla="*/ 241 w 442"/>
                <a:gd name="T91" fmla="*/ 97 h 431"/>
                <a:gd name="T92" fmla="*/ 241 w 442"/>
                <a:gd name="T93" fmla="*/ 85 h 431"/>
                <a:gd name="T94" fmla="*/ 227 w 442"/>
                <a:gd name="T95" fmla="*/ 111 h 431"/>
                <a:gd name="T96" fmla="*/ 264 w 442"/>
                <a:gd name="T97" fmla="*/ 146 h 431"/>
                <a:gd name="T98" fmla="*/ 391 w 442"/>
                <a:gd name="T99" fmla="*/ 136 h 431"/>
                <a:gd name="T100" fmla="*/ 331 w 442"/>
                <a:gd name="T101" fmla="*/ 179 h 431"/>
                <a:gd name="T102" fmla="*/ 407 w 442"/>
                <a:gd name="T103" fmla="*/ 58 h 431"/>
                <a:gd name="T104" fmla="*/ 244 w 442"/>
                <a:gd name="T105" fmla="*/ 155 h 431"/>
                <a:gd name="T106" fmla="*/ 233 w 442"/>
                <a:gd name="T107" fmla="*/ 173 h 431"/>
                <a:gd name="T108" fmla="*/ 244 w 442"/>
                <a:gd name="T109" fmla="*/ 15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2" h="431">
                  <a:moveTo>
                    <a:pt x="257" y="334"/>
                  </a:moveTo>
                  <a:cubicBezTo>
                    <a:pt x="221" y="334"/>
                    <a:pt x="221" y="334"/>
                    <a:pt x="221" y="334"/>
                  </a:cubicBezTo>
                  <a:cubicBezTo>
                    <a:pt x="185" y="334"/>
                    <a:pt x="185" y="334"/>
                    <a:pt x="185" y="334"/>
                  </a:cubicBezTo>
                  <a:cubicBezTo>
                    <a:pt x="164" y="356"/>
                    <a:pt x="153" y="361"/>
                    <a:pt x="110" y="377"/>
                  </a:cubicBezTo>
                  <a:cubicBezTo>
                    <a:pt x="110" y="431"/>
                    <a:pt x="110" y="431"/>
                    <a:pt x="110" y="431"/>
                  </a:cubicBezTo>
                  <a:cubicBezTo>
                    <a:pt x="332" y="431"/>
                    <a:pt x="332" y="431"/>
                    <a:pt x="332" y="431"/>
                  </a:cubicBezTo>
                  <a:cubicBezTo>
                    <a:pt x="332" y="377"/>
                    <a:pt x="332" y="377"/>
                    <a:pt x="332" y="377"/>
                  </a:cubicBezTo>
                  <a:cubicBezTo>
                    <a:pt x="332" y="377"/>
                    <a:pt x="332" y="377"/>
                    <a:pt x="332" y="377"/>
                  </a:cubicBezTo>
                  <a:cubicBezTo>
                    <a:pt x="289" y="361"/>
                    <a:pt x="278" y="356"/>
                    <a:pt x="257" y="334"/>
                  </a:cubicBezTo>
                  <a:close/>
                  <a:moveTo>
                    <a:pt x="280" y="418"/>
                  </a:moveTo>
                  <a:cubicBezTo>
                    <a:pt x="162" y="418"/>
                    <a:pt x="162" y="418"/>
                    <a:pt x="162" y="418"/>
                  </a:cubicBezTo>
                  <a:cubicBezTo>
                    <a:pt x="162" y="390"/>
                    <a:pt x="162" y="390"/>
                    <a:pt x="162" y="390"/>
                  </a:cubicBezTo>
                  <a:cubicBezTo>
                    <a:pt x="280" y="390"/>
                    <a:pt x="280" y="390"/>
                    <a:pt x="280" y="390"/>
                  </a:cubicBezTo>
                  <a:lnTo>
                    <a:pt x="280" y="418"/>
                  </a:lnTo>
                  <a:close/>
                  <a:moveTo>
                    <a:pt x="213" y="79"/>
                  </a:moveTo>
                  <a:cubicBezTo>
                    <a:pt x="213" y="108"/>
                    <a:pt x="213" y="108"/>
                    <a:pt x="213" y="108"/>
                  </a:cubicBezTo>
                  <a:cubicBezTo>
                    <a:pt x="206" y="106"/>
                    <a:pt x="203" y="101"/>
                    <a:pt x="203" y="95"/>
                  </a:cubicBezTo>
                  <a:cubicBezTo>
                    <a:pt x="203" y="87"/>
                    <a:pt x="206" y="82"/>
                    <a:pt x="213" y="79"/>
                  </a:cubicBezTo>
                  <a:close/>
                  <a:moveTo>
                    <a:pt x="428" y="46"/>
                  </a:moveTo>
                  <a:cubicBezTo>
                    <a:pt x="418" y="28"/>
                    <a:pt x="397" y="17"/>
                    <a:pt x="368" y="14"/>
                  </a:cubicBezTo>
                  <a:cubicBezTo>
                    <a:pt x="368" y="5"/>
                    <a:pt x="369" y="0"/>
                    <a:pt x="369" y="0"/>
                  </a:cubicBezTo>
                  <a:cubicBezTo>
                    <a:pt x="221" y="0"/>
                    <a:pt x="221" y="0"/>
                    <a:pt x="221" y="0"/>
                  </a:cubicBezTo>
                  <a:cubicBezTo>
                    <a:pt x="73" y="0"/>
                    <a:pt x="73" y="0"/>
                    <a:pt x="73" y="0"/>
                  </a:cubicBezTo>
                  <a:cubicBezTo>
                    <a:pt x="73" y="0"/>
                    <a:pt x="74" y="5"/>
                    <a:pt x="74" y="14"/>
                  </a:cubicBezTo>
                  <a:cubicBezTo>
                    <a:pt x="45" y="17"/>
                    <a:pt x="24" y="28"/>
                    <a:pt x="14" y="46"/>
                  </a:cubicBezTo>
                  <a:cubicBezTo>
                    <a:pt x="0" y="70"/>
                    <a:pt x="5" y="104"/>
                    <a:pt x="30" y="148"/>
                  </a:cubicBezTo>
                  <a:cubicBezTo>
                    <a:pt x="54" y="189"/>
                    <a:pt x="96" y="206"/>
                    <a:pt x="136" y="211"/>
                  </a:cubicBezTo>
                  <a:cubicBezTo>
                    <a:pt x="160" y="241"/>
                    <a:pt x="180" y="269"/>
                    <a:pt x="185" y="310"/>
                  </a:cubicBezTo>
                  <a:cubicBezTo>
                    <a:pt x="221" y="310"/>
                    <a:pt x="221" y="310"/>
                    <a:pt x="221" y="310"/>
                  </a:cubicBezTo>
                  <a:cubicBezTo>
                    <a:pt x="257" y="310"/>
                    <a:pt x="257" y="310"/>
                    <a:pt x="257" y="310"/>
                  </a:cubicBezTo>
                  <a:cubicBezTo>
                    <a:pt x="262" y="269"/>
                    <a:pt x="282" y="241"/>
                    <a:pt x="306" y="211"/>
                  </a:cubicBezTo>
                  <a:cubicBezTo>
                    <a:pt x="346" y="206"/>
                    <a:pt x="388" y="189"/>
                    <a:pt x="412" y="148"/>
                  </a:cubicBezTo>
                  <a:cubicBezTo>
                    <a:pt x="437" y="104"/>
                    <a:pt x="442" y="70"/>
                    <a:pt x="428" y="46"/>
                  </a:cubicBezTo>
                  <a:close/>
                  <a:moveTo>
                    <a:pt x="51" y="136"/>
                  </a:moveTo>
                  <a:cubicBezTo>
                    <a:pt x="31" y="101"/>
                    <a:pt x="25" y="74"/>
                    <a:pt x="35" y="58"/>
                  </a:cubicBezTo>
                  <a:cubicBezTo>
                    <a:pt x="42" y="45"/>
                    <a:pt x="59" y="40"/>
                    <a:pt x="77" y="38"/>
                  </a:cubicBezTo>
                  <a:cubicBezTo>
                    <a:pt x="82" y="82"/>
                    <a:pt x="93" y="153"/>
                    <a:pt x="111" y="179"/>
                  </a:cubicBezTo>
                  <a:cubicBezTo>
                    <a:pt x="112" y="180"/>
                    <a:pt x="113" y="181"/>
                    <a:pt x="114" y="182"/>
                  </a:cubicBezTo>
                  <a:cubicBezTo>
                    <a:pt x="89" y="175"/>
                    <a:pt x="65" y="161"/>
                    <a:pt x="51" y="136"/>
                  </a:cubicBezTo>
                  <a:close/>
                  <a:moveTo>
                    <a:pt x="253" y="176"/>
                  </a:moveTo>
                  <a:cubicBezTo>
                    <a:pt x="247" y="183"/>
                    <a:pt x="238" y="188"/>
                    <a:pt x="227" y="190"/>
                  </a:cubicBezTo>
                  <a:cubicBezTo>
                    <a:pt x="227" y="204"/>
                    <a:pt x="227" y="204"/>
                    <a:pt x="227" y="204"/>
                  </a:cubicBezTo>
                  <a:cubicBezTo>
                    <a:pt x="227" y="205"/>
                    <a:pt x="227" y="206"/>
                    <a:pt x="227" y="206"/>
                  </a:cubicBezTo>
                  <a:cubicBezTo>
                    <a:pt x="226" y="207"/>
                    <a:pt x="226" y="207"/>
                    <a:pt x="226" y="207"/>
                  </a:cubicBezTo>
                  <a:cubicBezTo>
                    <a:pt x="225" y="208"/>
                    <a:pt x="224" y="208"/>
                    <a:pt x="223" y="208"/>
                  </a:cubicBezTo>
                  <a:cubicBezTo>
                    <a:pt x="217" y="208"/>
                    <a:pt x="217" y="208"/>
                    <a:pt x="217" y="208"/>
                  </a:cubicBezTo>
                  <a:cubicBezTo>
                    <a:pt x="216" y="208"/>
                    <a:pt x="215" y="208"/>
                    <a:pt x="215" y="207"/>
                  </a:cubicBezTo>
                  <a:cubicBezTo>
                    <a:pt x="214" y="206"/>
                    <a:pt x="214" y="206"/>
                    <a:pt x="214" y="206"/>
                  </a:cubicBezTo>
                  <a:cubicBezTo>
                    <a:pt x="213" y="206"/>
                    <a:pt x="213" y="205"/>
                    <a:pt x="213" y="204"/>
                  </a:cubicBezTo>
                  <a:cubicBezTo>
                    <a:pt x="213" y="191"/>
                    <a:pt x="213" y="191"/>
                    <a:pt x="213" y="191"/>
                  </a:cubicBezTo>
                  <a:cubicBezTo>
                    <a:pt x="202" y="190"/>
                    <a:pt x="192" y="188"/>
                    <a:pt x="182" y="184"/>
                  </a:cubicBezTo>
                  <a:cubicBezTo>
                    <a:pt x="181" y="183"/>
                    <a:pt x="180" y="183"/>
                    <a:pt x="180" y="182"/>
                  </a:cubicBezTo>
                  <a:cubicBezTo>
                    <a:pt x="179" y="181"/>
                    <a:pt x="179" y="181"/>
                    <a:pt x="179" y="181"/>
                  </a:cubicBezTo>
                  <a:cubicBezTo>
                    <a:pt x="179" y="180"/>
                    <a:pt x="179" y="180"/>
                    <a:pt x="179" y="179"/>
                  </a:cubicBezTo>
                  <a:cubicBezTo>
                    <a:pt x="180" y="172"/>
                    <a:pt x="181" y="164"/>
                    <a:pt x="181" y="153"/>
                  </a:cubicBezTo>
                  <a:cubicBezTo>
                    <a:pt x="181" y="152"/>
                    <a:pt x="181" y="151"/>
                    <a:pt x="182" y="151"/>
                  </a:cubicBezTo>
                  <a:cubicBezTo>
                    <a:pt x="183" y="150"/>
                    <a:pt x="183" y="150"/>
                    <a:pt x="183" y="150"/>
                  </a:cubicBezTo>
                  <a:cubicBezTo>
                    <a:pt x="184" y="149"/>
                    <a:pt x="184" y="149"/>
                    <a:pt x="185" y="149"/>
                  </a:cubicBezTo>
                  <a:cubicBezTo>
                    <a:pt x="190" y="149"/>
                    <a:pt x="190" y="149"/>
                    <a:pt x="190" y="149"/>
                  </a:cubicBezTo>
                  <a:cubicBezTo>
                    <a:pt x="191" y="149"/>
                    <a:pt x="192" y="149"/>
                    <a:pt x="192" y="150"/>
                  </a:cubicBezTo>
                  <a:cubicBezTo>
                    <a:pt x="193" y="151"/>
                    <a:pt x="193" y="151"/>
                    <a:pt x="193" y="151"/>
                  </a:cubicBezTo>
                  <a:cubicBezTo>
                    <a:pt x="194" y="151"/>
                    <a:pt x="194" y="152"/>
                    <a:pt x="194" y="153"/>
                  </a:cubicBezTo>
                  <a:cubicBezTo>
                    <a:pt x="194" y="159"/>
                    <a:pt x="194" y="159"/>
                    <a:pt x="194" y="159"/>
                  </a:cubicBezTo>
                  <a:cubicBezTo>
                    <a:pt x="194" y="162"/>
                    <a:pt x="195" y="164"/>
                    <a:pt x="195" y="166"/>
                  </a:cubicBezTo>
                  <a:cubicBezTo>
                    <a:pt x="199" y="171"/>
                    <a:pt x="205" y="174"/>
                    <a:pt x="213" y="175"/>
                  </a:cubicBezTo>
                  <a:cubicBezTo>
                    <a:pt x="213" y="138"/>
                    <a:pt x="213" y="138"/>
                    <a:pt x="213" y="138"/>
                  </a:cubicBezTo>
                  <a:cubicBezTo>
                    <a:pt x="202" y="136"/>
                    <a:pt x="194" y="132"/>
                    <a:pt x="189" y="128"/>
                  </a:cubicBezTo>
                  <a:cubicBezTo>
                    <a:pt x="182" y="122"/>
                    <a:pt x="178" y="113"/>
                    <a:pt x="178" y="103"/>
                  </a:cubicBezTo>
                  <a:cubicBezTo>
                    <a:pt x="178" y="88"/>
                    <a:pt x="184" y="76"/>
                    <a:pt x="196" y="69"/>
                  </a:cubicBezTo>
                  <a:cubicBezTo>
                    <a:pt x="201" y="66"/>
                    <a:pt x="207" y="64"/>
                    <a:pt x="213" y="63"/>
                  </a:cubicBezTo>
                  <a:cubicBezTo>
                    <a:pt x="213" y="57"/>
                    <a:pt x="213" y="57"/>
                    <a:pt x="213" y="57"/>
                  </a:cubicBezTo>
                  <a:cubicBezTo>
                    <a:pt x="213" y="56"/>
                    <a:pt x="213" y="55"/>
                    <a:pt x="214" y="54"/>
                  </a:cubicBezTo>
                  <a:cubicBezTo>
                    <a:pt x="215" y="53"/>
                    <a:pt x="215" y="53"/>
                    <a:pt x="215" y="53"/>
                  </a:cubicBezTo>
                  <a:cubicBezTo>
                    <a:pt x="215" y="53"/>
                    <a:pt x="216" y="52"/>
                    <a:pt x="217" y="52"/>
                  </a:cubicBezTo>
                  <a:cubicBezTo>
                    <a:pt x="223" y="52"/>
                    <a:pt x="223" y="52"/>
                    <a:pt x="223" y="52"/>
                  </a:cubicBezTo>
                  <a:cubicBezTo>
                    <a:pt x="224" y="52"/>
                    <a:pt x="225" y="53"/>
                    <a:pt x="225" y="53"/>
                  </a:cubicBezTo>
                  <a:cubicBezTo>
                    <a:pt x="226" y="54"/>
                    <a:pt x="226" y="54"/>
                    <a:pt x="226" y="54"/>
                  </a:cubicBezTo>
                  <a:cubicBezTo>
                    <a:pt x="227" y="55"/>
                    <a:pt x="227" y="56"/>
                    <a:pt x="227" y="56"/>
                  </a:cubicBezTo>
                  <a:cubicBezTo>
                    <a:pt x="227" y="62"/>
                    <a:pt x="227" y="62"/>
                    <a:pt x="227" y="62"/>
                  </a:cubicBezTo>
                  <a:cubicBezTo>
                    <a:pt x="238" y="63"/>
                    <a:pt x="247" y="65"/>
                    <a:pt x="254" y="68"/>
                  </a:cubicBezTo>
                  <a:cubicBezTo>
                    <a:pt x="255" y="69"/>
                    <a:pt x="256" y="69"/>
                    <a:pt x="256" y="70"/>
                  </a:cubicBezTo>
                  <a:cubicBezTo>
                    <a:pt x="257" y="71"/>
                    <a:pt x="257" y="71"/>
                    <a:pt x="257" y="71"/>
                  </a:cubicBezTo>
                  <a:cubicBezTo>
                    <a:pt x="257" y="72"/>
                    <a:pt x="257" y="72"/>
                    <a:pt x="257" y="73"/>
                  </a:cubicBezTo>
                  <a:cubicBezTo>
                    <a:pt x="256" y="76"/>
                    <a:pt x="255" y="82"/>
                    <a:pt x="255" y="89"/>
                  </a:cubicBezTo>
                  <a:cubicBezTo>
                    <a:pt x="255" y="97"/>
                    <a:pt x="255" y="97"/>
                    <a:pt x="255" y="97"/>
                  </a:cubicBezTo>
                  <a:cubicBezTo>
                    <a:pt x="255" y="97"/>
                    <a:pt x="254" y="98"/>
                    <a:pt x="254" y="99"/>
                  </a:cubicBezTo>
                  <a:cubicBezTo>
                    <a:pt x="253" y="100"/>
                    <a:pt x="253" y="100"/>
                    <a:pt x="253" y="100"/>
                  </a:cubicBezTo>
                  <a:cubicBezTo>
                    <a:pt x="252" y="100"/>
                    <a:pt x="251" y="100"/>
                    <a:pt x="251" y="100"/>
                  </a:cubicBezTo>
                  <a:cubicBezTo>
                    <a:pt x="245" y="100"/>
                    <a:pt x="245" y="100"/>
                    <a:pt x="245" y="100"/>
                  </a:cubicBezTo>
                  <a:cubicBezTo>
                    <a:pt x="245" y="100"/>
                    <a:pt x="244" y="100"/>
                    <a:pt x="243" y="100"/>
                  </a:cubicBezTo>
                  <a:cubicBezTo>
                    <a:pt x="242" y="99"/>
                    <a:pt x="242" y="99"/>
                    <a:pt x="242" y="99"/>
                  </a:cubicBezTo>
                  <a:cubicBezTo>
                    <a:pt x="242" y="98"/>
                    <a:pt x="241" y="97"/>
                    <a:pt x="241" y="97"/>
                  </a:cubicBezTo>
                  <a:cubicBezTo>
                    <a:pt x="241" y="94"/>
                    <a:pt x="241" y="91"/>
                    <a:pt x="241" y="90"/>
                  </a:cubicBezTo>
                  <a:cubicBezTo>
                    <a:pt x="241" y="87"/>
                    <a:pt x="241" y="85"/>
                    <a:pt x="241" y="85"/>
                  </a:cubicBezTo>
                  <a:cubicBezTo>
                    <a:pt x="238" y="81"/>
                    <a:pt x="233" y="79"/>
                    <a:pt x="227" y="78"/>
                  </a:cubicBezTo>
                  <a:cubicBezTo>
                    <a:pt x="227" y="111"/>
                    <a:pt x="227" y="111"/>
                    <a:pt x="227" y="111"/>
                  </a:cubicBezTo>
                  <a:cubicBezTo>
                    <a:pt x="238" y="112"/>
                    <a:pt x="246" y="115"/>
                    <a:pt x="252" y="119"/>
                  </a:cubicBezTo>
                  <a:cubicBezTo>
                    <a:pt x="260" y="125"/>
                    <a:pt x="264" y="134"/>
                    <a:pt x="264" y="146"/>
                  </a:cubicBezTo>
                  <a:cubicBezTo>
                    <a:pt x="264" y="158"/>
                    <a:pt x="260" y="168"/>
                    <a:pt x="253" y="176"/>
                  </a:cubicBezTo>
                  <a:close/>
                  <a:moveTo>
                    <a:pt x="391" y="136"/>
                  </a:moveTo>
                  <a:cubicBezTo>
                    <a:pt x="377" y="161"/>
                    <a:pt x="353" y="175"/>
                    <a:pt x="328" y="182"/>
                  </a:cubicBezTo>
                  <a:cubicBezTo>
                    <a:pt x="329" y="181"/>
                    <a:pt x="330" y="180"/>
                    <a:pt x="331" y="179"/>
                  </a:cubicBezTo>
                  <a:cubicBezTo>
                    <a:pt x="349" y="153"/>
                    <a:pt x="360" y="82"/>
                    <a:pt x="365" y="38"/>
                  </a:cubicBezTo>
                  <a:cubicBezTo>
                    <a:pt x="383" y="40"/>
                    <a:pt x="400" y="45"/>
                    <a:pt x="407" y="58"/>
                  </a:cubicBezTo>
                  <a:cubicBezTo>
                    <a:pt x="417" y="74"/>
                    <a:pt x="411" y="101"/>
                    <a:pt x="391" y="136"/>
                  </a:cubicBezTo>
                  <a:close/>
                  <a:moveTo>
                    <a:pt x="244" y="155"/>
                  </a:moveTo>
                  <a:cubicBezTo>
                    <a:pt x="244" y="160"/>
                    <a:pt x="242" y="164"/>
                    <a:pt x="240" y="168"/>
                  </a:cubicBezTo>
                  <a:cubicBezTo>
                    <a:pt x="238" y="170"/>
                    <a:pt x="236" y="172"/>
                    <a:pt x="233" y="173"/>
                  </a:cubicBezTo>
                  <a:cubicBezTo>
                    <a:pt x="233" y="141"/>
                    <a:pt x="233" y="141"/>
                    <a:pt x="233" y="141"/>
                  </a:cubicBezTo>
                  <a:cubicBezTo>
                    <a:pt x="240" y="143"/>
                    <a:pt x="244" y="148"/>
                    <a:pt x="244" y="155"/>
                  </a:cubicBezTo>
                  <a:close/>
                </a:path>
              </a:pathLst>
            </a:custGeom>
            <a:solidFill>
              <a:srgbClr val="0097E0"/>
            </a:solidFill>
            <a:ln>
              <a:noFill/>
            </a:ln>
          </p:spPr>
          <p:txBody>
            <a:bodyPr vert="horz" wrap="square" lIns="91440" tIns="45720" rIns="91440" bIns="45720" numCol="1" anchor="t" anchorCtr="0" compatLnSpc="1"/>
            <a:lstStyle/>
            <a:p>
              <a:endParaRPr lang="zh-CN" altLang="en-US" dirty="0">
                <a:cs typeface="+mn-ea"/>
                <a:sym typeface="+mn-lt"/>
              </a:endParaRPr>
            </a:p>
          </p:txBody>
        </p:sp>
        <p:sp>
          <p:nvSpPr>
            <p:cNvPr id="71" name="椭圆 70"/>
            <p:cNvSpPr/>
            <p:nvPr/>
          </p:nvSpPr>
          <p:spPr>
            <a:xfrm>
              <a:off x="16303409" y="1930829"/>
              <a:ext cx="871590" cy="87159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293" y="2885785"/>
            <a:ext cx="857129" cy="857129"/>
          </a:xfrm>
          <a:prstGeom prst="rect">
            <a:avLst/>
          </a:prstGeom>
        </p:spPr>
      </p:pic>
      <p:pic>
        <p:nvPicPr>
          <p:cNvPr id="75" name="图片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19" y="2784363"/>
            <a:ext cx="1005530" cy="1005530"/>
          </a:xfrm>
          <a:prstGeom prst="rect">
            <a:avLst/>
          </a:prstGeom>
        </p:spPr>
      </p:pic>
      <p:sp>
        <p:nvSpPr>
          <p:cNvPr id="19" name="任意多边形 18"/>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317500" y="5424599"/>
            <a:ext cx="11557000" cy="1000770"/>
            <a:chOff x="317500" y="5146031"/>
            <a:chExt cx="11557000" cy="1000770"/>
          </a:xfrm>
        </p:grpSpPr>
        <p:sp>
          <p:nvSpPr>
            <p:cNvPr id="22" name="任意多边形 21"/>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日期占位符 1"/>
          <p:cNvSpPr txBox="1"/>
          <p:nvPr/>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717171"/>
                </a:solidFill>
              </a:rPr>
              <a:t>2021/4/14</a:t>
            </a:fld>
            <a:endParaRPr lang="zh-CN" altLang="en-US" sz="1100" dirty="0">
              <a:solidFill>
                <a:srgbClr val="717171"/>
              </a:solidFill>
            </a:endParaRPr>
          </a:p>
        </p:txBody>
      </p:sp>
      <p:sp>
        <p:nvSpPr>
          <p:cNvPr id="34" name="文本框 33"/>
          <p:cNvSpPr txBox="1"/>
          <p:nvPr/>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717171"/>
                </a:solidFill>
                <a:latin typeface="+mn-lt"/>
                <a:ea typeface="+mn-ea"/>
                <a:cs typeface="+mn-cs"/>
              </a:rPr>
              <a:t>10</a:t>
            </a:fld>
            <a:endParaRPr lang="zh-CN" altLang="en-US" sz="1100" kern="1200" dirty="0">
              <a:solidFill>
                <a:srgbClr val="717171"/>
              </a:solidFill>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b="1" dirty="0">
                <a:solidFill>
                  <a:srgbClr val="5A5A5A"/>
                </a:solidFill>
                <a:latin typeface="+mj-ea"/>
                <a:cs typeface="+mn-ea"/>
                <a:sym typeface="+mn-lt"/>
              </a:rPr>
              <a:t>Advantages</a:t>
            </a:r>
          </a:p>
        </p:txBody>
      </p:sp>
      <p:sp>
        <p:nvSpPr>
          <p:cNvPr id="12" name="矩形 11"/>
          <p:cNvSpPr/>
          <p:nvPr/>
        </p:nvSpPr>
        <p:spPr>
          <a:xfrm>
            <a:off x="6753393" y="1334952"/>
            <a:ext cx="6096000" cy="646331"/>
          </a:xfrm>
          <a:prstGeom prst="rect">
            <a:avLst/>
          </a:prstGeom>
        </p:spPr>
        <p:txBody>
          <a:bodyPr>
            <a:spAutoFit/>
          </a:bodyPr>
          <a:lstStyle/>
          <a:p>
            <a:pPr fontAlgn="t"/>
            <a:br>
              <a:rPr lang="zh-CN" altLang="en-US" b="1" dirty="0">
                <a:solidFill>
                  <a:schemeClr val="accent2"/>
                </a:solidFill>
                <a:latin typeface="+mj-ea"/>
                <a:ea typeface="+mj-ea"/>
              </a:rPr>
            </a:br>
            <a:r>
              <a:rPr lang="en-US" altLang="zh-CN" b="1" dirty="0">
                <a:solidFill>
                  <a:schemeClr val="accent2"/>
                </a:solidFill>
                <a:latin typeface="+mj-ea"/>
                <a:ea typeface="+mj-ea"/>
              </a:rPr>
              <a:t>Simple</a:t>
            </a:r>
            <a:r>
              <a:rPr lang="zh-CN" altLang="en-US" b="1" dirty="0">
                <a:solidFill>
                  <a:schemeClr val="accent2"/>
                </a:solidFill>
                <a:latin typeface="+mj-ea"/>
                <a:ea typeface="+mj-ea"/>
              </a:rPr>
              <a:t> </a:t>
            </a:r>
            <a:r>
              <a:rPr lang="en-US" altLang="zh-CN" b="1" dirty="0">
                <a:solidFill>
                  <a:schemeClr val="accent2"/>
                </a:solidFill>
                <a:latin typeface="+mj-ea"/>
                <a:ea typeface="+mj-ea"/>
              </a:rPr>
              <a:t>and</a:t>
            </a:r>
            <a:r>
              <a:rPr lang="zh-CN" altLang="en-US" b="1" dirty="0">
                <a:solidFill>
                  <a:schemeClr val="accent2"/>
                </a:solidFill>
                <a:latin typeface="+mj-ea"/>
                <a:ea typeface="+mj-ea"/>
              </a:rPr>
              <a:t> </a:t>
            </a:r>
            <a:r>
              <a:rPr lang="en-US" altLang="zh-CN" b="1" dirty="0">
                <a:solidFill>
                  <a:schemeClr val="accent2"/>
                </a:solidFill>
                <a:latin typeface="+mj-ea"/>
                <a:ea typeface="+mj-ea"/>
              </a:rPr>
              <a:t>Easy</a:t>
            </a:r>
            <a:endParaRPr lang="zh-CN" altLang="en-US" b="1" i="0" dirty="0">
              <a:solidFill>
                <a:schemeClr val="accent2"/>
              </a:solidFill>
              <a:effectLst/>
              <a:latin typeface="+mj-ea"/>
              <a:ea typeface="+mj-ea"/>
            </a:endParaRPr>
          </a:p>
        </p:txBody>
      </p:sp>
      <p:grpSp>
        <p:nvGrpSpPr>
          <p:cNvPr id="5" name="组合 4"/>
          <p:cNvGrpSpPr/>
          <p:nvPr/>
        </p:nvGrpSpPr>
        <p:grpSpPr>
          <a:xfrm>
            <a:off x="1223546" y="1334952"/>
            <a:ext cx="10491953" cy="5324449"/>
            <a:chOff x="1078834" y="1137180"/>
            <a:chExt cx="10491953" cy="5324449"/>
          </a:xfrm>
        </p:grpSpPr>
        <p:pic>
          <p:nvPicPr>
            <p:cNvPr id="4" name="图片 3"/>
            <p:cNvPicPr>
              <a:picLocks noChangeAspect="1"/>
            </p:cNvPicPr>
            <p:nvPr/>
          </p:nvPicPr>
          <p:blipFill>
            <a:blip r:embed="rId2"/>
            <a:stretch>
              <a:fillRect/>
            </a:stretch>
          </p:blipFill>
          <p:spPr>
            <a:xfrm>
              <a:off x="1078834" y="1311147"/>
              <a:ext cx="777307" cy="708721"/>
            </a:xfrm>
            <a:prstGeom prst="rect">
              <a:avLst/>
            </a:prstGeom>
          </p:spPr>
        </p:pic>
        <p:pic>
          <p:nvPicPr>
            <p:cNvPr id="6" name="图片 5"/>
            <p:cNvPicPr>
              <a:picLocks noChangeAspect="1"/>
            </p:cNvPicPr>
            <p:nvPr/>
          </p:nvPicPr>
          <p:blipFill>
            <a:blip r:embed="rId3"/>
            <a:stretch>
              <a:fillRect/>
            </a:stretch>
          </p:blipFill>
          <p:spPr>
            <a:xfrm>
              <a:off x="1161661" y="3532557"/>
              <a:ext cx="716342" cy="647756"/>
            </a:xfrm>
            <a:prstGeom prst="rect">
              <a:avLst/>
            </a:prstGeom>
          </p:spPr>
        </p:pic>
        <p:pic>
          <p:nvPicPr>
            <p:cNvPr id="8" name="图片 7"/>
            <p:cNvPicPr>
              <a:picLocks noChangeAspect="1"/>
            </p:cNvPicPr>
            <p:nvPr/>
          </p:nvPicPr>
          <p:blipFill>
            <a:blip r:embed="rId4"/>
            <a:stretch>
              <a:fillRect/>
            </a:stretch>
          </p:blipFill>
          <p:spPr>
            <a:xfrm>
              <a:off x="5712256" y="1311147"/>
              <a:ext cx="746825" cy="609653"/>
            </a:xfrm>
            <a:prstGeom prst="rect">
              <a:avLst/>
            </a:prstGeom>
          </p:spPr>
        </p:pic>
        <p:pic>
          <p:nvPicPr>
            <p:cNvPr id="10" name="图片 9"/>
            <p:cNvPicPr>
              <a:picLocks noChangeAspect="1"/>
            </p:cNvPicPr>
            <p:nvPr/>
          </p:nvPicPr>
          <p:blipFill>
            <a:blip r:embed="rId5"/>
            <a:stretch>
              <a:fillRect/>
            </a:stretch>
          </p:blipFill>
          <p:spPr>
            <a:xfrm>
              <a:off x="5777032" y="3532557"/>
              <a:ext cx="617273" cy="678239"/>
            </a:xfrm>
            <a:prstGeom prst="rect">
              <a:avLst/>
            </a:prstGeom>
          </p:spPr>
        </p:pic>
        <p:sp>
          <p:nvSpPr>
            <p:cNvPr id="11" name="矩形 10"/>
            <p:cNvSpPr/>
            <p:nvPr/>
          </p:nvSpPr>
          <p:spPr>
            <a:xfrm>
              <a:off x="1878003" y="1137180"/>
              <a:ext cx="6096000" cy="646331"/>
            </a:xfrm>
            <a:prstGeom prst="rect">
              <a:avLst/>
            </a:prstGeom>
          </p:spPr>
          <p:txBody>
            <a:bodyPr>
              <a:spAutoFit/>
            </a:bodyPr>
            <a:lstStyle/>
            <a:p>
              <a:pPr fontAlgn="t"/>
              <a:br>
                <a:rPr lang="zh-CN" altLang="en-US" b="1" dirty="0">
                  <a:solidFill>
                    <a:schemeClr val="accent2"/>
                  </a:solidFill>
                  <a:latin typeface="+mj-ea"/>
                  <a:ea typeface="+mj-ea"/>
                </a:rPr>
              </a:br>
              <a:r>
                <a:rPr lang="en-US" altLang="zh-CN" b="1" dirty="0">
                  <a:solidFill>
                    <a:schemeClr val="accent2"/>
                  </a:solidFill>
                  <a:latin typeface="+mj-ea"/>
                  <a:ea typeface="+mj-ea"/>
                </a:rPr>
                <a:t>High Reliability</a:t>
              </a:r>
              <a:endParaRPr lang="zh-CN" altLang="en-US" b="1" i="0" dirty="0">
                <a:solidFill>
                  <a:schemeClr val="accent2"/>
                </a:solidFill>
                <a:effectLst/>
                <a:latin typeface="+mj-ea"/>
                <a:ea typeface="+mj-ea"/>
              </a:endParaRPr>
            </a:p>
          </p:txBody>
        </p:sp>
        <p:sp>
          <p:nvSpPr>
            <p:cNvPr id="13" name="矩形 12"/>
            <p:cNvSpPr/>
            <p:nvPr/>
          </p:nvSpPr>
          <p:spPr>
            <a:xfrm>
              <a:off x="1856141" y="3404570"/>
              <a:ext cx="6096000" cy="646331"/>
            </a:xfrm>
            <a:prstGeom prst="rect">
              <a:avLst/>
            </a:prstGeom>
          </p:spPr>
          <p:txBody>
            <a:bodyPr>
              <a:spAutoFit/>
            </a:bodyPr>
            <a:lstStyle/>
            <a:p>
              <a:pPr fontAlgn="t"/>
              <a:br>
                <a:rPr lang="zh-CN" altLang="en-US" b="1" dirty="0">
                  <a:solidFill>
                    <a:schemeClr val="accent2"/>
                  </a:solidFill>
                  <a:latin typeface="+mj-ea"/>
                  <a:ea typeface="+mj-ea"/>
                </a:rPr>
              </a:br>
              <a:r>
                <a:rPr lang="en-US" altLang="zh-CN" b="1" dirty="0">
                  <a:solidFill>
                    <a:schemeClr val="accent2"/>
                  </a:solidFill>
                  <a:latin typeface="+mj-ea"/>
                  <a:ea typeface="+mj-ea"/>
                </a:rPr>
                <a:t>Rich Usage Scenarios</a:t>
              </a:r>
              <a:endParaRPr lang="zh-CN" altLang="en-US" b="1" i="0" dirty="0">
                <a:solidFill>
                  <a:schemeClr val="accent2"/>
                </a:solidFill>
                <a:effectLst/>
                <a:latin typeface="+mj-ea"/>
                <a:ea typeface="+mj-ea"/>
              </a:endParaRPr>
            </a:p>
          </p:txBody>
        </p:sp>
        <p:sp>
          <p:nvSpPr>
            <p:cNvPr id="14" name="矩形 13"/>
            <p:cNvSpPr/>
            <p:nvPr/>
          </p:nvSpPr>
          <p:spPr>
            <a:xfrm>
              <a:off x="6670586" y="3708769"/>
              <a:ext cx="1997663" cy="369332"/>
            </a:xfrm>
            <a:prstGeom prst="rect">
              <a:avLst/>
            </a:prstGeom>
          </p:spPr>
          <p:txBody>
            <a:bodyPr wrap="none">
              <a:spAutoFit/>
            </a:bodyPr>
            <a:lstStyle/>
            <a:p>
              <a:r>
                <a:rPr lang="en-US" altLang="zh-CN" b="1" dirty="0">
                  <a:solidFill>
                    <a:schemeClr val="accent2"/>
                  </a:solidFill>
                  <a:latin typeface="+mj-ea"/>
                  <a:ea typeface="+mj-ea"/>
                </a:rPr>
                <a:t>High Scalability</a:t>
              </a:r>
              <a:endParaRPr lang="zh-CN" altLang="en-US" b="1" i="0" dirty="0">
                <a:solidFill>
                  <a:schemeClr val="accent2"/>
                </a:solidFill>
                <a:effectLst/>
                <a:latin typeface="+mj-ea"/>
                <a:ea typeface="+mj-ea"/>
              </a:endParaRPr>
            </a:p>
          </p:txBody>
        </p:sp>
        <p:sp>
          <p:nvSpPr>
            <p:cNvPr id="15" name="矩形 14"/>
            <p:cNvSpPr/>
            <p:nvPr/>
          </p:nvSpPr>
          <p:spPr>
            <a:xfrm>
              <a:off x="1735149" y="1874904"/>
              <a:ext cx="4350519" cy="1569660"/>
            </a:xfrm>
            <a:prstGeom prst="rect">
              <a:avLst/>
            </a:prstGeom>
          </p:spPr>
          <p:txBody>
            <a:bodyPr wrap="square">
              <a:spAutoFit/>
            </a:bodyPr>
            <a:lstStyle/>
            <a:p>
              <a:pPr>
                <a:lnSpc>
                  <a:spcPct val="150000"/>
                </a:lnSpc>
              </a:pPr>
              <a:r>
                <a:rPr lang="en-US" altLang="zh-CN" sz="1600" b="1" dirty="0">
                  <a:solidFill>
                    <a:srgbClr val="5A5A5A"/>
                  </a:solidFill>
                  <a:latin typeface="+mj-ea"/>
                  <a:ea typeface="+mj-ea"/>
                </a:rPr>
                <a:t>Decentralized</a:t>
              </a:r>
              <a:r>
                <a:rPr lang="en-US" altLang="zh-CN" sz="1600" dirty="0">
                  <a:solidFill>
                    <a:srgbClr val="5A5A5A"/>
                  </a:solidFill>
                  <a:latin typeface="+mj-ea"/>
                  <a:ea typeface="+mj-ea"/>
                </a:rPr>
                <a:t> multi-Masters and multi-Workers, supports HA</a:t>
              </a:r>
            </a:p>
            <a:p>
              <a:pPr>
                <a:lnSpc>
                  <a:spcPct val="150000"/>
                </a:lnSpc>
              </a:pPr>
              <a:r>
                <a:rPr lang="en-US" altLang="zh-CN" sz="1600" dirty="0">
                  <a:solidFill>
                    <a:srgbClr val="5A5A5A"/>
                  </a:solidFill>
                  <a:latin typeface="+mj-ea"/>
                  <a:ea typeface="+mj-ea"/>
                </a:rPr>
                <a:t>Using task queues to avoid overload</a:t>
              </a:r>
            </a:p>
            <a:p>
              <a:pPr>
                <a:lnSpc>
                  <a:spcPct val="150000"/>
                </a:lnSpc>
              </a:pPr>
              <a:r>
                <a:rPr lang="en-US" altLang="zh-CN" sz="1600" dirty="0">
                  <a:solidFill>
                    <a:srgbClr val="5A5A5A"/>
                  </a:solidFill>
                  <a:latin typeface="+mj-ea"/>
                  <a:ea typeface="+mj-ea"/>
                </a:rPr>
                <a:t>Fault-tolerant capability</a:t>
              </a:r>
              <a:endParaRPr lang="zh-CN" altLang="en-US" sz="1600" dirty="0">
                <a:solidFill>
                  <a:srgbClr val="5A5A5A"/>
                </a:solidFill>
                <a:latin typeface="+mj-ea"/>
                <a:ea typeface="+mj-ea"/>
              </a:endParaRPr>
            </a:p>
          </p:txBody>
        </p:sp>
        <p:sp>
          <p:nvSpPr>
            <p:cNvPr id="16" name="矩形 15"/>
            <p:cNvSpPr/>
            <p:nvPr/>
          </p:nvSpPr>
          <p:spPr>
            <a:xfrm>
              <a:off x="6668758" y="1771316"/>
              <a:ext cx="4902029" cy="1938992"/>
            </a:xfrm>
            <a:prstGeom prst="rect">
              <a:avLst/>
            </a:prstGeom>
          </p:spPr>
          <p:txBody>
            <a:bodyPr wrap="square">
              <a:spAutoFit/>
            </a:bodyPr>
            <a:lstStyle/>
            <a:p>
              <a:pPr>
                <a:lnSpc>
                  <a:spcPct val="150000"/>
                </a:lnSpc>
              </a:pPr>
              <a:r>
                <a:rPr lang="en-US" altLang="zh-CN" sz="1600" dirty="0">
                  <a:solidFill>
                    <a:srgbClr val="5A5A5A"/>
                  </a:solidFill>
                  <a:latin typeface="+mj-ea"/>
                  <a:ea typeface="+mj-ea"/>
                </a:rPr>
                <a:t>DAG user interfaces</a:t>
              </a:r>
            </a:p>
            <a:p>
              <a:pPr>
                <a:lnSpc>
                  <a:spcPct val="150000"/>
                </a:lnSpc>
              </a:pPr>
              <a:r>
                <a:rPr lang="en-US" altLang="zh-CN" sz="1600" dirty="0">
                  <a:solidFill>
                    <a:srgbClr val="5A5A5A"/>
                  </a:solidFill>
                  <a:latin typeface="+mj-ea"/>
                  <a:ea typeface="+mj-ea"/>
                </a:rPr>
                <a:t>Dataflow definitions are visualized</a:t>
              </a:r>
              <a:r>
                <a:rPr lang="zh-CN" altLang="en-US" sz="1600" dirty="0">
                  <a:solidFill>
                    <a:srgbClr val="5A5A5A"/>
                  </a:solidFill>
                  <a:latin typeface="+mj-ea"/>
                  <a:ea typeface="+mj-ea"/>
                </a:rPr>
                <a:t> </a:t>
              </a:r>
              <a:r>
                <a:rPr lang="en-US" altLang="zh-CN" sz="1600" dirty="0">
                  <a:solidFill>
                    <a:srgbClr val="5A5A5A"/>
                  </a:solidFill>
                  <a:latin typeface="+mj-ea"/>
                  <a:ea typeface="+mj-ea"/>
                </a:rPr>
                <a:t>through drag and drop</a:t>
              </a:r>
            </a:p>
            <a:p>
              <a:pPr>
                <a:lnSpc>
                  <a:spcPct val="150000"/>
                </a:lnSpc>
              </a:pPr>
              <a:r>
                <a:rPr lang="en-US" altLang="zh-CN" sz="1600" dirty="0">
                  <a:solidFill>
                    <a:srgbClr val="5A5A5A"/>
                  </a:solidFill>
                  <a:latin typeface="+mj-ea"/>
                  <a:ea typeface="+mj-ea"/>
                </a:rPr>
                <a:t>Open</a:t>
              </a:r>
              <a:r>
                <a:rPr lang="zh-CN" altLang="en-US" sz="1600" dirty="0">
                  <a:solidFill>
                    <a:srgbClr val="5A5A5A"/>
                  </a:solidFill>
                  <a:latin typeface="+mj-ea"/>
                  <a:ea typeface="+mj-ea"/>
                </a:rPr>
                <a:t> </a:t>
              </a:r>
              <a:r>
                <a:rPr lang="en-US" altLang="zh-CN" sz="1600" dirty="0">
                  <a:solidFill>
                    <a:srgbClr val="5A5A5A"/>
                  </a:solidFill>
                  <a:latin typeface="+mj-ea"/>
                  <a:ea typeface="+mj-ea"/>
                </a:rPr>
                <a:t>APIs</a:t>
              </a:r>
            </a:p>
            <a:p>
              <a:pPr>
                <a:lnSpc>
                  <a:spcPct val="150000"/>
                </a:lnSpc>
              </a:pPr>
              <a:r>
                <a:rPr lang="en-US" altLang="zh-CN" sz="1600" dirty="0">
                  <a:solidFill>
                    <a:srgbClr val="5A5A5A"/>
                  </a:solidFill>
                  <a:latin typeface="+mj-ea"/>
                  <a:ea typeface="+mj-ea"/>
                </a:rPr>
                <a:t>One-click deployment</a:t>
              </a:r>
              <a:endParaRPr lang="zh-CN" altLang="en-US" sz="1600" dirty="0">
                <a:solidFill>
                  <a:srgbClr val="5A5A5A"/>
                </a:solidFill>
                <a:latin typeface="+mj-ea"/>
                <a:ea typeface="+mj-ea"/>
              </a:endParaRPr>
            </a:p>
          </p:txBody>
        </p:sp>
        <p:sp>
          <p:nvSpPr>
            <p:cNvPr id="17" name="矩形 16"/>
            <p:cNvSpPr/>
            <p:nvPr/>
          </p:nvSpPr>
          <p:spPr>
            <a:xfrm>
              <a:off x="1735149" y="4153305"/>
              <a:ext cx="3977107" cy="2308324"/>
            </a:xfrm>
            <a:prstGeom prst="rect">
              <a:avLst/>
            </a:prstGeom>
          </p:spPr>
          <p:txBody>
            <a:bodyPr wrap="square">
              <a:spAutoFit/>
            </a:bodyPr>
            <a:lstStyle/>
            <a:p>
              <a:pPr>
                <a:lnSpc>
                  <a:spcPct val="150000"/>
                </a:lnSpc>
              </a:pPr>
              <a:r>
                <a:rPr lang="en-US" altLang="zh-CN" sz="1600" dirty="0">
                  <a:solidFill>
                    <a:srgbClr val="5A5A5A"/>
                  </a:solidFill>
                  <a:latin typeface="+mj-ea"/>
                  <a:ea typeface="+mj-ea"/>
                </a:rPr>
                <a:t>Support pause and resume operations</a:t>
              </a:r>
            </a:p>
            <a:p>
              <a:pPr>
                <a:lnSpc>
                  <a:spcPct val="150000"/>
                </a:lnSpc>
              </a:pPr>
              <a:r>
                <a:rPr lang="en-US" altLang="zh-CN" sz="1600" dirty="0">
                  <a:solidFill>
                    <a:srgbClr val="5A5A5A"/>
                  </a:solidFill>
                  <a:latin typeface="+mj-ea"/>
                  <a:ea typeface="+mj-ea"/>
                </a:rPr>
                <a:t>Support multi-tenancy</a:t>
              </a:r>
            </a:p>
            <a:p>
              <a:pPr>
                <a:lnSpc>
                  <a:spcPct val="150000"/>
                </a:lnSpc>
              </a:pPr>
              <a:r>
                <a:rPr lang="en-US" altLang="zh-CN" sz="1600" dirty="0">
                  <a:solidFill>
                    <a:srgbClr val="5A5A5A"/>
                  </a:solidFill>
                  <a:latin typeface="+mj-ea"/>
                  <a:ea typeface="+mj-ea"/>
                </a:rPr>
                <a:t>Support various task types: Shell, MR, Spark, SQL (MySQL, PostgreSQL, hive, spark SQL), Python, </a:t>
              </a:r>
              <a:r>
                <a:rPr lang="en-US" altLang="zh-CN" sz="1600" dirty="0" err="1">
                  <a:solidFill>
                    <a:srgbClr val="5A5A5A"/>
                  </a:solidFill>
                  <a:latin typeface="+mj-ea"/>
                  <a:ea typeface="+mj-ea"/>
                </a:rPr>
                <a:t>Sub_Workflow</a:t>
              </a:r>
              <a:r>
                <a:rPr lang="en-US" altLang="zh-CN" sz="1600" dirty="0">
                  <a:solidFill>
                    <a:srgbClr val="5A5A5A"/>
                  </a:solidFill>
                  <a:latin typeface="+mj-ea"/>
                  <a:ea typeface="+mj-ea"/>
                </a:rPr>
                <a:t>, Procedure, etc</a:t>
              </a:r>
              <a:endParaRPr lang="zh-CN" altLang="en-US" sz="1600" dirty="0">
                <a:solidFill>
                  <a:srgbClr val="5A5A5A"/>
                </a:solidFill>
                <a:latin typeface="+mj-ea"/>
                <a:ea typeface="+mj-ea"/>
              </a:endParaRPr>
            </a:p>
          </p:txBody>
        </p:sp>
        <p:sp>
          <p:nvSpPr>
            <p:cNvPr id="18" name="矩形 17"/>
            <p:cNvSpPr/>
            <p:nvPr/>
          </p:nvSpPr>
          <p:spPr>
            <a:xfrm>
              <a:off x="6670586" y="3919189"/>
              <a:ext cx="3952070" cy="377411"/>
            </a:xfrm>
            <a:prstGeom prst="rect">
              <a:avLst/>
            </a:prstGeom>
          </p:spPr>
          <p:txBody>
            <a:bodyPr wrap="square">
              <a:spAutoFit/>
            </a:bodyPr>
            <a:lstStyle/>
            <a:p>
              <a:pPr>
                <a:lnSpc>
                  <a:spcPct val="150000"/>
                </a:lnSpc>
              </a:pPr>
              <a:endParaRPr lang="zh-CN" altLang="en-US" sz="1400" dirty="0">
                <a:solidFill>
                  <a:schemeClr val="tx1">
                    <a:lumMod val="75000"/>
                    <a:lumOff val="25000"/>
                  </a:schemeClr>
                </a:solidFill>
                <a:latin typeface="+mj-ea"/>
                <a:ea typeface="+mj-ea"/>
              </a:endParaRPr>
            </a:p>
          </p:txBody>
        </p:sp>
      </p:grpSp>
      <p:sp>
        <p:nvSpPr>
          <p:cNvPr id="7" name="文本框 6"/>
          <p:cNvSpPr txBox="1"/>
          <p:nvPr/>
        </p:nvSpPr>
        <p:spPr>
          <a:xfrm>
            <a:off x="6815298" y="4481309"/>
            <a:ext cx="5284744" cy="1938992"/>
          </a:xfrm>
          <a:prstGeom prst="rect">
            <a:avLst/>
          </a:prstGeom>
          <a:noFill/>
        </p:spPr>
        <p:txBody>
          <a:bodyPr wrap="square" rtlCol="0">
            <a:spAutoFit/>
          </a:bodyPr>
          <a:lstStyle/>
          <a:p>
            <a:pPr>
              <a:lnSpc>
                <a:spcPct val="150000"/>
              </a:lnSpc>
            </a:pPr>
            <a:r>
              <a:rPr lang="en-US" altLang="zh-CN" sz="1600" dirty="0">
                <a:solidFill>
                  <a:srgbClr val="5A5A5A"/>
                </a:solidFill>
                <a:latin typeface="+mj-ea"/>
                <a:ea typeface="+mj-ea"/>
              </a:rPr>
              <a:t>Support customized task types</a:t>
            </a:r>
          </a:p>
          <a:p>
            <a:pPr>
              <a:lnSpc>
                <a:spcPct val="150000"/>
              </a:lnSpc>
            </a:pPr>
            <a:r>
              <a:rPr lang="en-US" altLang="zh-CN" sz="1600" dirty="0">
                <a:solidFill>
                  <a:srgbClr val="5A5A5A"/>
                </a:solidFill>
                <a:latin typeface="+mj-ea"/>
                <a:ea typeface="+mj-ea"/>
              </a:rPr>
              <a:t>Scheduling capacity grows linearly with the cluster nodes</a:t>
            </a:r>
          </a:p>
          <a:p>
            <a:pPr>
              <a:lnSpc>
                <a:spcPct val="150000"/>
              </a:lnSpc>
            </a:pPr>
            <a:r>
              <a:rPr lang="en-US" altLang="zh-CN" sz="1600" dirty="0">
                <a:solidFill>
                  <a:srgbClr val="5A5A5A"/>
                </a:solidFill>
                <a:latin typeface="+mj-ea"/>
                <a:ea typeface="+mj-ea"/>
              </a:rPr>
              <a:t>Support dynamic </a:t>
            </a:r>
            <a:r>
              <a:rPr lang="en-US" altLang="zh-CN" sz="1600" dirty="0">
                <a:solidFill>
                  <a:srgbClr val="5A5A5A"/>
                </a:solidFill>
                <a:latin typeface="+mj-ea"/>
              </a:rPr>
              <a:t>Master and Worker</a:t>
            </a:r>
            <a:r>
              <a:rPr lang="en-US" altLang="zh-CN" sz="1600" dirty="0">
                <a:solidFill>
                  <a:srgbClr val="5A5A5A"/>
                </a:solidFill>
                <a:latin typeface="+mj-ea"/>
                <a:ea typeface="+mj-ea"/>
              </a:rPr>
              <a:t> online and offline</a:t>
            </a:r>
            <a:endParaRPr lang="zh-CN" altLang="en-US" sz="1600" dirty="0">
              <a:solidFill>
                <a:srgbClr val="5A5A5A"/>
              </a:solidFill>
              <a:latin typeface="+mj-ea"/>
              <a:ea typeface="+mj-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7895194" cy="493239"/>
          </a:xfrm>
        </p:spPr>
        <p:txBody>
          <a:bodyPr>
            <a:noAutofit/>
          </a:bodyPr>
          <a:lstStyle/>
          <a:p>
            <a:r>
              <a:rPr lang="en-US" altLang="zh-CN" sz="2800" dirty="0">
                <a:latin typeface="+mj-ea"/>
              </a:rPr>
              <a:t>Main capabilities</a:t>
            </a:r>
            <a:r>
              <a:rPr lang="zh-CN" altLang="en-US" sz="2800" dirty="0">
                <a:latin typeface="+mj-ea"/>
              </a:rPr>
              <a:t> </a:t>
            </a:r>
            <a:br>
              <a:rPr lang="zh-CN" altLang="en-US" sz="2800" dirty="0">
                <a:latin typeface="+mj-ea"/>
              </a:rPr>
            </a:br>
            <a:endParaRPr lang="zh-CN" altLang="en-US" sz="2800" dirty="0">
              <a:solidFill>
                <a:schemeClr val="tx1">
                  <a:lumMod val="50000"/>
                  <a:lumOff val="50000"/>
                </a:schemeClr>
              </a:solidFill>
              <a:latin typeface="+mj-ea"/>
            </a:endParaRPr>
          </a:p>
        </p:txBody>
      </p:sp>
      <p:grpSp>
        <p:nvGrpSpPr>
          <p:cNvPr id="9" name="组合 8"/>
          <p:cNvGrpSpPr/>
          <p:nvPr/>
        </p:nvGrpSpPr>
        <p:grpSpPr>
          <a:xfrm>
            <a:off x="544075" y="1469287"/>
            <a:ext cx="11647925" cy="4821999"/>
            <a:chOff x="544075" y="1469287"/>
            <a:chExt cx="11647925" cy="4821999"/>
          </a:xfrm>
        </p:grpSpPr>
        <p:sp>
          <p:nvSpPr>
            <p:cNvPr id="29" name="Text Placeholder 2"/>
            <p:cNvSpPr txBox="1"/>
            <p:nvPr/>
          </p:nvSpPr>
          <p:spPr>
            <a:xfrm>
              <a:off x="9308532" y="2409940"/>
              <a:ext cx="2883468" cy="6912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dirty="0">
                  <a:solidFill>
                    <a:srgbClr val="5A5A5A"/>
                  </a:solidFill>
                  <a:latin typeface="+mj-ea"/>
                  <a:ea typeface="+mj-ea"/>
                </a:rPr>
                <a:t>Supports workflow scheduling, dependent, manual impacts, and pause/stop/resume</a:t>
              </a:r>
            </a:p>
          </p:txBody>
        </p:sp>
        <p:sp>
          <p:nvSpPr>
            <p:cNvPr id="19" name="Text Placeholder 2"/>
            <p:cNvSpPr txBox="1"/>
            <p:nvPr/>
          </p:nvSpPr>
          <p:spPr>
            <a:xfrm>
              <a:off x="544075" y="2501391"/>
              <a:ext cx="4069956" cy="6912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dirty="0">
                  <a:solidFill>
                    <a:srgbClr val="5A5A5A"/>
                  </a:solidFill>
                  <a:latin typeface="+mj-ea"/>
                  <a:ea typeface="+mj-ea"/>
                </a:rPr>
                <a:t>Tasks are associated as DAG form</a:t>
              </a:r>
            </a:p>
            <a:p>
              <a:pPr>
                <a:lnSpc>
                  <a:spcPct val="150000"/>
                </a:lnSpc>
              </a:pPr>
              <a:r>
                <a:rPr lang="en-US" altLang="zh-CN" sz="1400" dirty="0">
                  <a:solidFill>
                    <a:srgbClr val="5A5A5A"/>
                  </a:solidFill>
                  <a:latin typeface="+mj-ea"/>
                  <a:ea typeface="+mj-ea"/>
                </a:rPr>
                <a:t>Real-time monitoring of task status</a:t>
              </a:r>
              <a:endParaRPr lang="zh-CN" altLang="en-US" sz="1400" dirty="0">
                <a:solidFill>
                  <a:srgbClr val="5A5A5A"/>
                </a:solidFill>
                <a:latin typeface="+mj-ea"/>
                <a:ea typeface="+mj-ea"/>
              </a:endParaRPr>
            </a:p>
          </p:txBody>
        </p:sp>
        <p:sp>
          <p:nvSpPr>
            <p:cNvPr id="26" name="Oval 34"/>
            <p:cNvSpPr/>
            <p:nvPr/>
          </p:nvSpPr>
          <p:spPr>
            <a:xfrm>
              <a:off x="10038475" y="4307390"/>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mj-ea"/>
                <a:ea typeface="+mj-ea"/>
              </a:endParaRPr>
            </a:p>
          </p:txBody>
        </p:sp>
        <p:sp>
          <p:nvSpPr>
            <p:cNvPr id="28" name="Text Placeholder 2"/>
            <p:cNvSpPr txBox="1"/>
            <p:nvPr/>
          </p:nvSpPr>
          <p:spPr>
            <a:xfrm>
              <a:off x="3937293" y="2417738"/>
              <a:ext cx="2470079" cy="6912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dirty="0">
                  <a:solidFill>
                    <a:schemeClr val="tx1">
                      <a:lumMod val="75000"/>
                      <a:lumOff val="25000"/>
                    </a:schemeClr>
                  </a:solidFill>
                  <a:latin typeface="+mj-ea"/>
                  <a:ea typeface="+mj-ea"/>
                </a:rPr>
                <a:t>Supports more than 10 task types such as Shell, MR, Spark, SQL, </a:t>
              </a:r>
              <a:r>
                <a:rPr lang="en-US" altLang="zh-CN" sz="1400" dirty="0">
                  <a:solidFill>
                    <a:schemeClr val="tx1">
                      <a:lumMod val="75000"/>
                      <a:lumOff val="25000"/>
                    </a:schemeClr>
                  </a:solidFill>
                  <a:latin typeface="+mj-ea"/>
                  <a:ea typeface="+mj-ea"/>
                  <a:sym typeface="+mn-ea"/>
                </a:rPr>
                <a:t>dependency,</a:t>
              </a:r>
              <a:r>
                <a:rPr lang="en-US" altLang="zh-CN" sz="1400" dirty="0">
                  <a:solidFill>
                    <a:schemeClr val="tx1">
                      <a:lumMod val="75000"/>
                      <a:lumOff val="25000"/>
                    </a:schemeClr>
                  </a:solidFill>
                  <a:latin typeface="+mj-ea"/>
                  <a:ea typeface="+mj-ea"/>
                </a:rPr>
                <a:t> </a:t>
              </a:r>
              <a:r>
                <a:rPr lang="zh-CN" altLang="en-US" sz="1400" dirty="0">
                  <a:solidFill>
                    <a:schemeClr val="tx1">
                      <a:lumMod val="75000"/>
                      <a:lumOff val="25000"/>
                    </a:schemeClr>
                  </a:solidFill>
                  <a:latin typeface="+mj-ea"/>
                  <a:ea typeface="+mj-ea"/>
                </a:rPr>
                <a:t> </a:t>
              </a:r>
              <a:r>
                <a:rPr lang="en-US" altLang="zh-CN" sz="1400" dirty="0">
                  <a:solidFill>
                    <a:srgbClr val="5A5A5A"/>
                  </a:solidFill>
                  <a:latin typeface="+mj-ea"/>
                  <a:ea typeface="+mj-ea"/>
                  <a:sym typeface="+mn-ea"/>
                </a:rPr>
                <a:t>etc</a:t>
              </a:r>
              <a:endParaRPr lang="zh-CN" altLang="en-US" sz="1400" dirty="0">
                <a:solidFill>
                  <a:schemeClr val="tx1">
                    <a:lumMod val="75000"/>
                    <a:lumOff val="25000"/>
                  </a:schemeClr>
                </a:solidFill>
                <a:latin typeface="+mj-ea"/>
                <a:ea typeface="+mj-ea"/>
              </a:endParaRPr>
            </a:p>
          </p:txBody>
        </p:sp>
        <p:sp>
          <p:nvSpPr>
            <p:cNvPr id="30" name="Text Placeholder 2"/>
            <p:cNvSpPr txBox="1"/>
            <p:nvPr/>
          </p:nvSpPr>
          <p:spPr>
            <a:xfrm>
              <a:off x="6585742" y="2470073"/>
              <a:ext cx="2412258" cy="1320666"/>
            </a:xfrm>
            <a:prstGeom prst="rect">
              <a:avLst/>
            </a:prstGeom>
          </p:spPr>
          <p:txBody>
            <a:bodyPr/>
            <a:lstStyle>
              <a:defPPr>
                <a:defRPr lang="zh-CN"/>
              </a:defPPr>
              <a:lvl1pPr marL="228600" indent="-228600">
                <a:lnSpc>
                  <a:spcPct val="150000"/>
                </a:lnSpc>
                <a:spcBef>
                  <a:spcPts val="1000"/>
                </a:spcBef>
                <a:buFont typeface="Arial" panose="020B0604020202020204" pitchFamily="34" charset="0"/>
                <a:buChar char="•"/>
                <a:defRPr sz="1400">
                  <a:solidFill>
                    <a:schemeClr val="tx1">
                      <a:lumMod val="75000"/>
                      <a:lumOff val="25000"/>
                    </a:schemeClr>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Supports workflow priority, task priority</a:t>
              </a:r>
            </a:p>
            <a:p>
              <a:r>
                <a:rPr lang="en-US" altLang="zh-CN" dirty="0"/>
                <a:t>Global parameters and </a:t>
              </a:r>
              <a:r>
                <a:rPr lang="en-US" dirty="0"/>
                <a:t>customized </a:t>
              </a:r>
              <a:r>
                <a:rPr lang="en-US" altLang="zh-CN" dirty="0"/>
                <a:t>parameters</a:t>
              </a:r>
              <a:endParaRPr lang="en-US" dirty="0"/>
            </a:p>
          </p:txBody>
        </p:sp>
        <p:sp>
          <p:nvSpPr>
            <p:cNvPr id="31" name="Text Placeholder 2"/>
            <p:cNvSpPr txBox="1"/>
            <p:nvPr/>
          </p:nvSpPr>
          <p:spPr>
            <a:xfrm>
              <a:off x="3937294" y="5125550"/>
              <a:ext cx="2648448" cy="691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dirty="0">
                  <a:solidFill>
                    <a:srgbClr val="5A5A5A"/>
                  </a:solidFill>
                  <a:latin typeface="+mj-ea"/>
                  <a:ea typeface="+mj-ea"/>
                </a:rPr>
                <a:t>Complete system monitoring, task timeout /failure alert.</a:t>
              </a:r>
            </a:p>
          </p:txBody>
        </p:sp>
        <p:sp>
          <p:nvSpPr>
            <p:cNvPr id="32" name="Text Placeholder 2"/>
            <p:cNvSpPr txBox="1"/>
            <p:nvPr/>
          </p:nvSpPr>
          <p:spPr>
            <a:xfrm>
              <a:off x="642417" y="5174110"/>
              <a:ext cx="3294876" cy="691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dirty="0">
                  <a:solidFill>
                    <a:srgbClr val="5A5A5A"/>
                  </a:solidFill>
                  <a:latin typeface="+mj-ea"/>
                  <a:ea typeface="+mj-ea"/>
                </a:rPr>
                <a:t>Supports complement, multi-tenancy, online log viewing and resource online management</a:t>
              </a:r>
            </a:p>
          </p:txBody>
        </p:sp>
        <p:sp>
          <p:nvSpPr>
            <p:cNvPr id="33" name="Text Placeholder 2"/>
            <p:cNvSpPr txBox="1"/>
            <p:nvPr/>
          </p:nvSpPr>
          <p:spPr>
            <a:xfrm>
              <a:off x="9512820" y="5125550"/>
              <a:ext cx="2206214" cy="691212"/>
            </a:xfrm>
            <a:prstGeom prst="rect">
              <a:avLst/>
            </a:prstGeom>
          </p:spPr>
          <p:txBody>
            <a:bodyPr>
              <a:noAutofit/>
            </a:bodyPr>
            <a:lstStyle>
              <a:defPPr>
                <a:defRPr lang="zh-CN"/>
              </a:defPPr>
              <a:lvl1pPr marL="228600" indent="-228600">
                <a:lnSpc>
                  <a:spcPct val="150000"/>
                </a:lnSpc>
                <a:spcBef>
                  <a:spcPts val="1000"/>
                </a:spcBef>
                <a:buFont typeface="Arial" panose="020B0604020202020204" pitchFamily="34" charset="0"/>
                <a:buChar char="•"/>
                <a:defRPr sz="1400">
                  <a:solidFill>
                    <a:schemeClr val="tx1">
                      <a:lumMod val="75000"/>
                      <a:lumOff val="25000"/>
                    </a:schemeClr>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olidFill>
                    <a:srgbClr val="5A5A5A"/>
                  </a:solidFill>
                </a:rPr>
                <a:t>Supports stable operation of 100,000 volume of data tasks per day</a:t>
              </a:r>
            </a:p>
          </p:txBody>
        </p:sp>
        <p:grpSp>
          <p:nvGrpSpPr>
            <p:cNvPr id="4" name="组合 3"/>
            <p:cNvGrpSpPr/>
            <p:nvPr/>
          </p:nvGrpSpPr>
          <p:grpSpPr>
            <a:xfrm>
              <a:off x="7237745" y="4301657"/>
              <a:ext cx="696987" cy="697168"/>
              <a:chOff x="7437035" y="4338756"/>
              <a:chExt cx="696987" cy="697168"/>
            </a:xfrm>
          </p:grpSpPr>
          <p:sp>
            <p:nvSpPr>
              <p:cNvPr id="25" name="Oval 29"/>
              <p:cNvSpPr/>
              <p:nvPr/>
            </p:nvSpPr>
            <p:spPr>
              <a:xfrm>
                <a:off x="7437035" y="4338756"/>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mj-ea"/>
                  <a:ea typeface="+mj-ea"/>
                </a:endParaRPr>
              </a:p>
            </p:txBody>
          </p:sp>
          <p:sp>
            <p:nvSpPr>
              <p:cNvPr id="41" name="Freeform 85"/>
              <p:cNvSpPr>
                <a:spLocks noEditPoints="1"/>
              </p:cNvSpPr>
              <p:nvPr/>
            </p:nvSpPr>
            <p:spPr bwMode="auto">
              <a:xfrm>
                <a:off x="7592084" y="4496695"/>
                <a:ext cx="364236" cy="380324"/>
              </a:xfrm>
              <a:custGeom>
                <a:avLst/>
                <a:gdLst>
                  <a:gd name="T0" fmla="*/ 179 w 224"/>
                  <a:gd name="T1" fmla="*/ 80 h 212"/>
                  <a:gd name="T2" fmla="*/ 180 w 224"/>
                  <a:gd name="T3" fmla="*/ 68 h 212"/>
                  <a:gd name="T4" fmla="*/ 112 w 224"/>
                  <a:gd name="T5" fmla="*/ 0 h 212"/>
                  <a:gd name="T6" fmla="*/ 44 w 224"/>
                  <a:gd name="T7" fmla="*/ 68 h 212"/>
                  <a:gd name="T8" fmla="*/ 45 w 224"/>
                  <a:gd name="T9" fmla="*/ 80 h 212"/>
                  <a:gd name="T10" fmla="*/ 0 w 224"/>
                  <a:gd name="T11" fmla="*/ 144 h 212"/>
                  <a:gd name="T12" fmla="*/ 68 w 224"/>
                  <a:gd name="T13" fmla="*/ 212 h 212"/>
                  <a:gd name="T14" fmla="*/ 112 w 224"/>
                  <a:gd name="T15" fmla="*/ 195 h 212"/>
                  <a:gd name="T16" fmla="*/ 156 w 224"/>
                  <a:gd name="T17" fmla="*/ 212 h 212"/>
                  <a:gd name="T18" fmla="*/ 224 w 224"/>
                  <a:gd name="T19" fmla="*/ 144 h 212"/>
                  <a:gd name="T20" fmla="*/ 179 w 224"/>
                  <a:gd name="T21" fmla="*/ 80 h 212"/>
                  <a:gd name="T22" fmla="*/ 52 w 224"/>
                  <a:gd name="T23" fmla="*/ 68 h 212"/>
                  <a:gd name="T24" fmla="*/ 112 w 224"/>
                  <a:gd name="T25" fmla="*/ 8 h 212"/>
                  <a:gd name="T26" fmla="*/ 172 w 224"/>
                  <a:gd name="T27" fmla="*/ 68 h 212"/>
                  <a:gd name="T28" fmla="*/ 171 w 224"/>
                  <a:gd name="T29" fmla="*/ 78 h 212"/>
                  <a:gd name="T30" fmla="*/ 156 w 224"/>
                  <a:gd name="T31" fmla="*/ 76 h 212"/>
                  <a:gd name="T32" fmla="*/ 112 w 224"/>
                  <a:gd name="T33" fmla="*/ 92 h 212"/>
                  <a:gd name="T34" fmla="*/ 68 w 224"/>
                  <a:gd name="T35" fmla="*/ 76 h 212"/>
                  <a:gd name="T36" fmla="*/ 53 w 224"/>
                  <a:gd name="T37" fmla="*/ 78 h 212"/>
                  <a:gd name="T38" fmla="*/ 52 w 224"/>
                  <a:gd name="T39" fmla="*/ 68 h 212"/>
                  <a:gd name="T40" fmla="*/ 128 w 224"/>
                  <a:gd name="T41" fmla="*/ 144 h 212"/>
                  <a:gd name="T42" fmla="*/ 112 w 224"/>
                  <a:gd name="T43" fmla="*/ 184 h 212"/>
                  <a:gd name="T44" fmla="*/ 96 w 224"/>
                  <a:gd name="T45" fmla="*/ 144 h 212"/>
                  <a:gd name="T46" fmla="*/ 97 w 224"/>
                  <a:gd name="T47" fmla="*/ 134 h 212"/>
                  <a:gd name="T48" fmla="*/ 112 w 224"/>
                  <a:gd name="T49" fmla="*/ 136 h 212"/>
                  <a:gd name="T50" fmla="*/ 127 w 224"/>
                  <a:gd name="T51" fmla="*/ 134 h 212"/>
                  <a:gd name="T52" fmla="*/ 128 w 224"/>
                  <a:gd name="T53" fmla="*/ 144 h 212"/>
                  <a:gd name="T54" fmla="*/ 112 w 224"/>
                  <a:gd name="T55" fmla="*/ 128 h 212"/>
                  <a:gd name="T56" fmla="*/ 99 w 224"/>
                  <a:gd name="T57" fmla="*/ 126 h 212"/>
                  <a:gd name="T58" fmla="*/ 112 w 224"/>
                  <a:gd name="T59" fmla="*/ 103 h 212"/>
                  <a:gd name="T60" fmla="*/ 125 w 224"/>
                  <a:gd name="T61" fmla="*/ 126 h 212"/>
                  <a:gd name="T62" fmla="*/ 112 w 224"/>
                  <a:gd name="T63" fmla="*/ 128 h 212"/>
                  <a:gd name="T64" fmla="*/ 91 w 224"/>
                  <a:gd name="T65" fmla="*/ 124 h 212"/>
                  <a:gd name="T66" fmla="*/ 55 w 224"/>
                  <a:gd name="T67" fmla="*/ 85 h 212"/>
                  <a:gd name="T68" fmla="*/ 68 w 224"/>
                  <a:gd name="T69" fmla="*/ 84 h 212"/>
                  <a:gd name="T70" fmla="*/ 106 w 224"/>
                  <a:gd name="T71" fmla="*/ 98 h 212"/>
                  <a:gd name="T72" fmla="*/ 91 w 224"/>
                  <a:gd name="T73" fmla="*/ 124 h 212"/>
                  <a:gd name="T74" fmla="*/ 118 w 224"/>
                  <a:gd name="T75" fmla="*/ 98 h 212"/>
                  <a:gd name="T76" fmla="*/ 156 w 224"/>
                  <a:gd name="T77" fmla="*/ 84 h 212"/>
                  <a:gd name="T78" fmla="*/ 169 w 224"/>
                  <a:gd name="T79" fmla="*/ 85 h 212"/>
                  <a:gd name="T80" fmla="*/ 133 w 224"/>
                  <a:gd name="T81" fmla="*/ 124 h 212"/>
                  <a:gd name="T82" fmla="*/ 118 w 224"/>
                  <a:gd name="T83" fmla="*/ 98 h 212"/>
                  <a:gd name="T84" fmla="*/ 8 w 224"/>
                  <a:gd name="T85" fmla="*/ 144 h 212"/>
                  <a:gd name="T86" fmla="*/ 47 w 224"/>
                  <a:gd name="T87" fmla="*/ 88 h 212"/>
                  <a:gd name="T88" fmla="*/ 89 w 224"/>
                  <a:gd name="T89" fmla="*/ 132 h 212"/>
                  <a:gd name="T90" fmla="*/ 88 w 224"/>
                  <a:gd name="T91" fmla="*/ 144 h 212"/>
                  <a:gd name="T92" fmla="*/ 106 w 224"/>
                  <a:gd name="T93" fmla="*/ 190 h 212"/>
                  <a:gd name="T94" fmla="*/ 68 w 224"/>
                  <a:gd name="T95" fmla="*/ 204 h 212"/>
                  <a:gd name="T96" fmla="*/ 8 w 224"/>
                  <a:gd name="T97" fmla="*/ 144 h 212"/>
                  <a:gd name="T98" fmla="*/ 156 w 224"/>
                  <a:gd name="T99" fmla="*/ 204 h 212"/>
                  <a:gd name="T100" fmla="*/ 118 w 224"/>
                  <a:gd name="T101" fmla="*/ 190 h 212"/>
                  <a:gd name="T102" fmla="*/ 136 w 224"/>
                  <a:gd name="T103" fmla="*/ 144 h 212"/>
                  <a:gd name="T104" fmla="*/ 135 w 224"/>
                  <a:gd name="T105" fmla="*/ 132 h 212"/>
                  <a:gd name="T106" fmla="*/ 177 w 224"/>
                  <a:gd name="T107" fmla="*/ 88 h 212"/>
                  <a:gd name="T108" fmla="*/ 216 w 224"/>
                  <a:gd name="T109" fmla="*/ 144 h 212"/>
                  <a:gd name="T110" fmla="*/ 156 w 224"/>
                  <a:gd name="T111" fmla="*/ 2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4" h="212">
                    <a:moveTo>
                      <a:pt x="179" y="80"/>
                    </a:moveTo>
                    <a:cubicBezTo>
                      <a:pt x="179" y="76"/>
                      <a:pt x="180" y="72"/>
                      <a:pt x="180" y="68"/>
                    </a:cubicBezTo>
                    <a:cubicBezTo>
                      <a:pt x="180" y="30"/>
                      <a:pt x="149" y="0"/>
                      <a:pt x="112" y="0"/>
                    </a:cubicBezTo>
                    <a:cubicBezTo>
                      <a:pt x="74" y="0"/>
                      <a:pt x="44" y="30"/>
                      <a:pt x="44" y="68"/>
                    </a:cubicBezTo>
                    <a:cubicBezTo>
                      <a:pt x="44" y="72"/>
                      <a:pt x="44" y="76"/>
                      <a:pt x="45" y="80"/>
                    </a:cubicBezTo>
                    <a:cubicBezTo>
                      <a:pt x="19" y="89"/>
                      <a:pt x="0" y="114"/>
                      <a:pt x="0" y="144"/>
                    </a:cubicBezTo>
                    <a:cubicBezTo>
                      <a:pt x="0" y="181"/>
                      <a:pt x="30" y="212"/>
                      <a:pt x="68" y="212"/>
                    </a:cubicBezTo>
                    <a:cubicBezTo>
                      <a:pt x="85" y="212"/>
                      <a:pt x="100" y="206"/>
                      <a:pt x="112" y="195"/>
                    </a:cubicBezTo>
                    <a:cubicBezTo>
                      <a:pt x="124" y="206"/>
                      <a:pt x="139" y="212"/>
                      <a:pt x="156" y="212"/>
                    </a:cubicBezTo>
                    <a:cubicBezTo>
                      <a:pt x="193" y="212"/>
                      <a:pt x="224" y="181"/>
                      <a:pt x="224" y="144"/>
                    </a:cubicBezTo>
                    <a:cubicBezTo>
                      <a:pt x="224" y="114"/>
                      <a:pt x="205" y="89"/>
                      <a:pt x="179" y="80"/>
                    </a:cubicBezTo>
                    <a:close/>
                    <a:moveTo>
                      <a:pt x="52" y="68"/>
                    </a:moveTo>
                    <a:cubicBezTo>
                      <a:pt x="52" y="35"/>
                      <a:pt x="79" y="8"/>
                      <a:pt x="112" y="8"/>
                    </a:cubicBezTo>
                    <a:cubicBezTo>
                      <a:pt x="145" y="8"/>
                      <a:pt x="172" y="35"/>
                      <a:pt x="172" y="68"/>
                    </a:cubicBezTo>
                    <a:cubicBezTo>
                      <a:pt x="172" y="71"/>
                      <a:pt x="171" y="74"/>
                      <a:pt x="171" y="78"/>
                    </a:cubicBezTo>
                    <a:cubicBezTo>
                      <a:pt x="166" y="77"/>
                      <a:pt x="161" y="76"/>
                      <a:pt x="156" y="76"/>
                    </a:cubicBezTo>
                    <a:cubicBezTo>
                      <a:pt x="139" y="76"/>
                      <a:pt x="124" y="82"/>
                      <a:pt x="112" y="92"/>
                    </a:cubicBezTo>
                    <a:cubicBezTo>
                      <a:pt x="100" y="82"/>
                      <a:pt x="85" y="76"/>
                      <a:pt x="68" y="76"/>
                    </a:cubicBezTo>
                    <a:cubicBezTo>
                      <a:pt x="63" y="76"/>
                      <a:pt x="58" y="77"/>
                      <a:pt x="53" y="78"/>
                    </a:cubicBezTo>
                    <a:cubicBezTo>
                      <a:pt x="52" y="74"/>
                      <a:pt x="52" y="71"/>
                      <a:pt x="52" y="68"/>
                    </a:cubicBezTo>
                    <a:close/>
                    <a:moveTo>
                      <a:pt x="128" y="144"/>
                    </a:moveTo>
                    <a:cubicBezTo>
                      <a:pt x="128" y="159"/>
                      <a:pt x="122" y="174"/>
                      <a:pt x="112" y="184"/>
                    </a:cubicBezTo>
                    <a:cubicBezTo>
                      <a:pt x="102" y="174"/>
                      <a:pt x="96" y="159"/>
                      <a:pt x="96" y="144"/>
                    </a:cubicBezTo>
                    <a:cubicBezTo>
                      <a:pt x="96" y="140"/>
                      <a:pt x="96" y="137"/>
                      <a:pt x="97" y="134"/>
                    </a:cubicBezTo>
                    <a:cubicBezTo>
                      <a:pt x="102" y="135"/>
                      <a:pt x="107" y="136"/>
                      <a:pt x="112" y="136"/>
                    </a:cubicBezTo>
                    <a:cubicBezTo>
                      <a:pt x="117" y="136"/>
                      <a:pt x="122" y="135"/>
                      <a:pt x="127" y="134"/>
                    </a:cubicBezTo>
                    <a:cubicBezTo>
                      <a:pt x="127" y="137"/>
                      <a:pt x="128" y="140"/>
                      <a:pt x="128" y="144"/>
                    </a:cubicBezTo>
                    <a:close/>
                    <a:moveTo>
                      <a:pt x="112" y="128"/>
                    </a:moveTo>
                    <a:cubicBezTo>
                      <a:pt x="107" y="128"/>
                      <a:pt x="103" y="127"/>
                      <a:pt x="99" y="126"/>
                    </a:cubicBezTo>
                    <a:cubicBezTo>
                      <a:pt x="101" y="118"/>
                      <a:pt x="106" y="110"/>
                      <a:pt x="112" y="103"/>
                    </a:cubicBezTo>
                    <a:cubicBezTo>
                      <a:pt x="118" y="110"/>
                      <a:pt x="122" y="118"/>
                      <a:pt x="125" y="126"/>
                    </a:cubicBezTo>
                    <a:cubicBezTo>
                      <a:pt x="121" y="127"/>
                      <a:pt x="116" y="128"/>
                      <a:pt x="112" y="128"/>
                    </a:cubicBezTo>
                    <a:close/>
                    <a:moveTo>
                      <a:pt x="91" y="124"/>
                    </a:moveTo>
                    <a:cubicBezTo>
                      <a:pt x="74" y="117"/>
                      <a:pt x="60" y="103"/>
                      <a:pt x="55" y="85"/>
                    </a:cubicBezTo>
                    <a:cubicBezTo>
                      <a:pt x="59" y="84"/>
                      <a:pt x="63" y="84"/>
                      <a:pt x="68" y="84"/>
                    </a:cubicBezTo>
                    <a:cubicBezTo>
                      <a:pt x="82" y="84"/>
                      <a:pt x="96" y="89"/>
                      <a:pt x="106" y="98"/>
                    </a:cubicBezTo>
                    <a:cubicBezTo>
                      <a:pt x="99" y="105"/>
                      <a:pt x="94" y="114"/>
                      <a:pt x="91" y="124"/>
                    </a:cubicBezTo>
                    <a:close/>
                    <a:moveTo>
                      <a:pt x="118" y="98"/>
                    </a:moveTo>
                    <a:cubicBezTo>
                      <a:pt x="128" y="89"/>
                      <a:pt x="141" y="84"/>
                      <a:pt x="156" y="84"/>
                    </a:cubicBezTo>
                    <a:cubicBezTo>
                      <a:pt x="160" y="84"/>
                      <a:pt x="165" y="84"/>
                      <a:pt x="169" y="85"/>
                    </a:cubicBezTo>
                    <a:cubicBezTo>
                      <a:pt x="164" y="103"/>
                      <a:pt x="150" y="117"/>
                      <a:pt x="133" y="124"/>
                    </a:cubicBezTo>
                    <a:cubicBezTo>
                      <a:pt x="130" y="114"/>
                      <a:pt x="124" y="105"/>
                      <a:pt x="118" y="98"/>
                    </a:cubicBezTo>
                    <a:close/>
                    <a:moveTo>
                      <a:pt x="8" y="144"/>
                    </a:moveTo>
                    <a:cubicBezTo>
                      <a:pt x="8" y="118"/>
                      <a:pt x="24" y="96"/>
                      <a:pt x="47" y="88"/>
                    </a:cubicBezTo>
                    <a:cubicBezTo>
                      <a:pt x="53" y="108"/>
                      <a:pt x="69" y="125"/>
                      <a:pt x="89" y="132"/>
                    </a:cubicBezTo>
                    <a:cubicBezTo>
                      <a:pt x="88" y="136"/>
                      <a:pt x="88" y="140"/>
                      <a:pt x="88" y="144"/>
                    </a:cubicBezTo>
                    <a:cubicBezTo>
                      <a:pt x="88" y="162"/>
                      <a:pt x="95" y="178"/>
                      <a:pt x="106" y="190"/>
                    </a:cubicBezTo>
                    <a:cubicBezTo>
                      <a:pt x="96" y="198"/>
                      <a:pt x="82" y="204"/>
                      <a:pt x="68" y="204"/>
                    </a:cubicBezTo>
                    <a:cubicBezTo>
                      <a:pt x="35" y="204"/>
                      <a:pt x="8" y="177"/>
                      <a:pt x="8" y="144"/>
                    </a:cubicBezTo>
                    <a:close/>
                    <a:moveTo>
                      <a:pt x="156" y="204"/>
                    </a:moveTo>
                    <a:cubicBezTo>
                      <a:pt x="141" y="204"/>
                      <a:pt x="128" y="198"/>
                      <a:pt x="118" y="190"/>
                    </a:cubicBezTo>
                    <a:cubicBezTo>
                      <a:pt x="129" y="178"/>
                      <a:pt x="136" y="162"/>
                      <a:pt x="136" y="144"/>
                    </a:cubicBezTo>
                    <a:cubicBezTo>
                      <a:pt x="136" y="140"/>
                      <a:pt x="135" y="136"/>
                      <a:pt x="135" y="132"/>
                    </a:cubicBezTo>
                    <a:cubicBezTo>
                      <a:pt x="155" y="125"/>
                      <a:pt x="170" y="108"/>
                      <a:pt x="177" y="88"/>
                    </a:cubicBezTo>
                    <a:cubicBezTo>
                      <a:pt x="199" y="96"/>
                      <a:pt x="216" y="118"/>
                      <a:pt x="216" y="144"/>
                    </a:cubicBezTo>
                    <a:cubicBezTo>
                      <a:pt x="216" y="177"/>
                      <a:pt x="189" y="204"/>
                      <a:pt x="156" y="204"/>
                    </a:cubicBez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mj-ea"/>
                  <a:ea typeface="+mj-ea"/>
                </a:endParaRPr>
              </a:p>
            </p:txBody>
          </p:sp>
        </p:grpSp>
        <p:sp>
          <p:nvSpPr>
            <p:cNvPr id="42" name="Freeform 49"/>
            <p:cNvSpPr>
              <a:spLocks noEditPoints="1"/>
            </p:cNvSpPr>
            <p:nvPr/>
          </p:nvSpPr>
          <p:spPr bwMode="auto">
            <a:xfrm>
              <a:off x="10185906" y="4470106"/>
              <a:ext cx="405176" cy="404089"/>
            </a:xfrm>
            <a:custGeom>
              <a:avLst/>
              <a:gdLst>
                <a:gd name="T0" fmla="*/ 191 w 220"/>
                <a:gd name="T1" fmla="*/ 74 h 200"/>
                <a:gd name="T2" fmla="*/ 191 w 220"/>
                <a:gd name="T3" fmla="*/ 66 h 200"/>
                <a:gd name="T4" fmla="*/ 124 w 220"/>
                <a:gd name="T5" fmla="*/ 0 h 200"/>
                <a:gd name="T6" fmla="*/ 64 w 220"/>
                <a:gd name="T7" fmla="*/ 36 h 200"/>
                <a:gd name="T8" fmla="*/ 63 w 220"/>
                <a:gd name="T9" fmla="*/ 36 h 200"/>
                <a:gd name="T10" fmla="*/ 14 w 220"/>
                <a:gd name="T11" fmla="*/ 84 h 200"/>
                <a:gd name="T12" fmla="*/ 16 w 220"/>
                <a:gd name="T13" fmla="*/ 96 h 200"/>
                <a:gd name="T14" fmla="*/ 0 w 220"/>
                <a:gd name="T15" fmla="*/ 114 h 200"/>
                <a:gd name="T16" fmla="*/ 19 w 220"/>
                <a:gd name="T17" fmla="*/ 132 h 200"/>
                <a:gd name="T18" fmla="*/ 20 w 220"/>
                <a:gd name="T19" fmla="*/ 132 h 200"/>
                <a:gd name="T20" fmla="*/ 62 w 220"/>
                <a:gd name="T21" fmla="*/ 132 h 200"/>
                <a:gd name="T22" fmla="*/ 63 w 220"/>
                <a:gd name="T23" fmla="*/ 132 h 200"/>
                <a:gd name="T24" fmla="*/ 64 w 220"/>
                <a:gd name="T25" fmla="*/ 132 h 200"/>
                <a:gd name="T26" fmla="*/ 106 w 220"/>
                <a:gd name="T27" fmla="*/ 132 h 200"/>
                <a:gd name="T28" fmla="*/ 106 w 220"/>
                <a:gd name="T29" fmla="*/ 184 h 200"/>
                <a:gd name="T30" fmla="*/ 86 w 220"/>
                <a:gd name="T31" fmla="*/ 165 h 200"/>
                <a:gd name="T32" fmla="*/ 80 w 220"/>
                <a:gd name="T33" fmla="*/ 170 h 200"/>
                <a:gd name="T34" fmla="*/ 110 w 220"/>
                <a:gd name="T35" fmla="*/ 200 h 200"/>
                <a:gd name="T36" fmla="*/ 140 w 220"/>
                <a:gd name="T37" fmla="*/ 171 h 200"/>
                <a:gd name="T38" fmla="*/ 134 w 220"/>
                <a:gd name="T39" fmla="*/ 165 h 200"/>
                <a:gd name="T40" fmla="*/ 114 w 220"/>
                <a:gd name="T41" fmla="*/ 185 h 200"/>
                <a:gd name="T42" fmla="*/ 114 w 220"/>
                <a:gd name="T43" fmla="*/ 132 h 200"/>
                <a:gd name="T44" fmla="*/ 123 w 220"/>
                <a:gd name="T45" fmla="*/ 132 h 200"/>
                <a:gd name="T46" fmla="*/ 124 w 220"/>
                <a:gd name="T47" fmla="*/ 132 h 200"/>
                <a:gd name="T48" fmla="*/ 125 w 220"/>
                <a:gd name="T49" fmla="*/ 132 h 200"/>
                <a:gd name="T50" fmla="*/ 190 w 220"/>
                <a:gd name="T51" fmla="*/ 132 h 200"/>
                <a:gd name="T52" fmla="*/ 190 w 220"/>
                <a:gd name="T53" fmla="*/ 132 h 200"/>
                <a:gd name="T54" fmla="*/ 220 w 220"/>
                <a:gd name="T55" fmla="*/ 103 h 200"/>
                <a:gd name="T56" fmla="*/ 191 w 220"/>
                <a:gd name="T57" fmla="*/ 74 h 200"/>
                <a:gd name="T58" fmla="*/ 191 w 220"/>
                <a:gd name="T59" fmla="*/ 124 h 200"/>
                <a:gd name="T60" fmla="*/ 190 w 220"/>
                <a:gd name="T61" fmla="*/ 124 h 200"/>
                <a:gd name="T62" fmla="*/ 125 w 220"/>
                <a:gd name="T63" fmla="*/ 124 h 200"/>
                <a:gd name="T64" fmla="*/ 124 w 220"/>
                <a:gd name="T65" fmla="*/ 124 h 200"/>
                <a:gd name="T66" fmla="*/ 123 w 220"/>
                <a:gd name="T67" fmla="*/ 124 h 200"/>
                <a:gd name="T68" fmla="*/ 114 w 220"/>
                <a:gd name="T69" fmla="*/ 124 h 200"/>
                <a:gd name="T70" fmla="*/ 114 w 220"/>
                <a:gd name="T71" fmla="*/ 65 h 200"/>
                <a:gd name="T72" fmla="*/ 106 w 220"/>
                <a:gd name="T73" fmla="*/ 65 h 200"/>
                <a:gd name="T74" fmla="*/ 106 w 220"/>
                <a:gd name="T75" fmla="*/ 124 h 200"/>
                <a:gd name="T76" fmla="*/ 64 w 220"/>
                <a:gd name="T77" fmla="*/ 124 h 200"/>
                <a:gd name="T78" fmla="*/ 63 w 220"/>
                <a:gd name="T79" fmla="*/ 124 h 200"/>
                <a:gd name="T80" fmla="*/ 62 w 220"/>
                <a:gd name="T81" fmla="*/ 124 h 200"/>
                <a:gd name="T82" fmla="*/ 20 w 220"/>
                <a:gd name="T83" fmla="*/ 124 h 200"/>
                <a:gd name="T84" fmla="*/ 19 w 220"/>
                <a:gd name="T85" fmla="*/ 124 h 200"/>
                <a:gd name="T86" fmla="*/ 8 w 220"/>
                <a:gd name="T87" fmla="*/ 114 h 200"/>
                <a:gd name="T88" fmla="*/ 17 w 220"/>
                <a:gd name="T89" fmla="*/ 103 h 200"/>
                <a:gd name="T90" fmla="*/ 26 w 220"/>
                <a:gd name="T91" fmla="*/ 102 h 200"/>
                <a:gd name="T92" fmla="*/ 23 w 220"/>
                <a:gd name="T93" fmla="*/ 94 h 200"/>
                <a:gd name="T94" fmla="*/ 22 w 220"/>
                <a:gd name="T95" fmla="*/ 84 h 200"/>
                <a:gd name="T96" fmla="*/ 63 w 220"/>
                <a:gd name="T97" fmla="*/ 44 h 200"/>
                <a:gd name="T98" fmla="*/ 64 w 220"/>
                <a:gd name="T99" fmla="*/ 44 h 200"/>
                <a:gd name="T100" fmla="*/ 69 w 220"/>
                <a:gd name="T101" fmla="*/ 44 h 200"/>
                <a:gd name="T102" fmla="*/ 71 w 220"/>
                <a:gd name="T103" fmla="*/ 40 h 200"/>
                <a:gd name="T104" fmla="*/ 124 w 220"/>
                <a:gd name="T105" fmla="*/ 8 h 200"/>
                <a:gd name="T106" fmla="*/ 183 w 220"/>
                <a:gd name="T107" fmla="*/ 66 h 200"/>
                <a:gd name="T108" fmla="*/ 183 w 220"/>
                <a:gd name="T109" fmla="*/ 73 h 200"/>
                <a:gd name="T110" fmla="*/ 182 w 220"/>
                <a:gd name="T111" fmla="*/ 82 h 200"/>
                <a:gd name="T112" fmla="*/ 191 w 220"/>
                <a:gd name="T113" fmla="*/ 82 h 200"/>
                <a:gd name="T114" fmla="*/ 212 w 220"/>
                <a:gd name="T115" fmla="*/ 103 h 200"/>
                <a:gd name="T116" fmla="*/ 191 w 220"/>
                <a:gd name="T117" fmla="*/ 1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0" h="200">
                  <a:moveTo>
                    <a:pt x="191" y="74"/>
                  </a:moveTo>
                  <a:cubicBezTo>
                    <a:pt x="191" y="72"/>
                    <a:pt x="191" y="69"/>
                    <a:pt x="191" y="66"/>
                  </a:cubicBezTo>
                  <a:cubicBezTo>
                    <a:pt x="191" y="30"/>
                    <a:pt x="167" y="0"/>
                    <a:pt x="124" y="0"/>
                  </a:cubicBezTo>
                  <a:cubicBezTo>
                    <a:pt x="98" y="0"/>
                    <a:pt x="75" y="15"/>
                    <a:pt x="64" y="36"/>
                  </a:cubicBezTo>
                  <a:cubicBezTo>
                    <a:pt x="64" y="36"/>
                    <a:pt x="63" y="36"/>
                    <a:pt x="63" y="36"/>
                  </a:cubicBezTo>
                  <a:cubicBezTo>
                    <a:pt x="31" y="36"/>
                    <a:pt x="14" y="58"/>
                    <a:pt x="14" y="84"/>
                  </a:cubicBezTo>
                  <a:cubicBezTo>
                    <a:pt x="14" y="88"/>
                    <a:pt x="15" y="92"/>
                    <a:pt x="16" y="96"/>
                  </a:cubicBezTo>
                  <a:cubicBezTo>
                    <a:pt x="7" y="97"/>
                    <a:pt x="0" y="105"/>
                    <a:pt x="0" y="114"/>
                  </a:cubicBezTo>
                  <a:cubicBezTo>
                    <a:pt x="0" y="124"/>
                    <a:pt x="9" y="132"/>
                    <a:pt x="19" y="132"/>
                  </a:cubicBezTo>
                  <a:cubicBezTo>
                    <a:pt x="19" y="132"/>
                    <a:pt x="20" y="132"/>
                    <a:pt x="20" y="132"/>
                  </a:cubicBezTo>
                  <a:cubicBezTo>
                    <a:pt x="62" y="132"/>
                    <a:pt x="62" y="132"/>
                    <a:pt x="62" y="132"/>
                  </a:cubicBezTo>
                  <a:cubicBezTo>
                    <a:pt x="62" y="132"/>
                    <a:pt x="63" y="132"/>
                    <a:pt x="63" y="132"/>
                  </a:cubicBezTo>
                  <a:cubicBezTo>
                    <a:pt x="63" y="132"/>
                    <a:pt x="64" y="132"/>
                    <a:pt x="64" y="132"/>
                  </a:cubicBezTo>
                  <a:cubicBezTo>
                    <a:pt x="106" y="132"/>
                    <a:pt x="106" y="132"/>
                    <a:pt x="106" y="132"/>
                  </a:cubicBezTo>
                  <a:cubicBezTo>
                    <a:pt x="106" y="184"/>
                    <a:pt x="106" y="184"/>
                    <a:pt x="106" y="184"/>
                  </a:cubicBezTo>
                  <a:cubicBezTo>
                    <a:pt x="86" y="165"/>
                    <a:pt x="86" y="165"/>
                    <a:pt x="86" y="165"/>
                  </a:cubicBezTo>
                  <a:cubicBezTo>
                    <a:pt x="80" y="170"/>
                    <a:pt x="80" y="170"/>
                    <a:pt x="80" y="170"/>
                  </a:cubicBezTo>
                  <a:cubicBezTo>
                    <a:pt x="110" y="200"/>
                    <a:pt x="110" y="200"/>
                    <a:pt x="110" y="200"/>
                  </a:cubicBezTo>
                  <a:cubicBezTo>
                    <a:pt x="140" y="171"/>
                    <a:pt x="140" y="171"/>
                    <a:pt x="140" y="171"/>
                  </a:cubicBezTo>
                  <a:cubicBezTo>
                    <a:pt x="134" y="165"/>
                    <a:pt x="134" y="165"/>
                    <a:pt x="134" y="165"/>
                  </a:cubicBezTo>
                  <a:cubicBezTo>
                    <a:pt x="114" y="185"/>
                    <a:pt x="114" y="185"/>
                    <a:pt x="114" y="185"/>
                  </a:cubicBezTo>
                  <a:cubicBezTo>
                    <a:pt x="114" y="132"/>
                    <a:pt x="114" y="132"/>
                    <a:pt x="114" y="132"/>
                  </a:cubicBezTo>
                  <a:cubicBezTo>
                    <a:pt x="123" y="132"/>
                    <a:pt x="123" y="132"/>
                    <a:pt x="123" y="132"/>
                  </a:cubicBezTo>
                  <a:cubicBezTo>
                    <a:pt x="123" y="132"/>
                    <a:pt x="124" y="132"/>
                    <a:pt x="124" y="132"/>
                  </a:cubicBezTo>
                  <a:cubicBezTo>
                    <a:pt x="124" y="132"/>
                    <a:pt x="125" y="132"/>
                    <a:pt x="125" y="132"/>
                  </a:cubicBezTo>
                  <a:cubicBezTo>
                    <a:pt x="190" y="132"/>
                    <a:pt x="190" y="132"/>
                    <a:pt x="190" y="132"/>
                  </a:cubicBezTo>
                  <a:cubicBezTo>
                    <a:pt x="190" y="132"/>
                    <a:pt x="190" y="132"/>
                    <a:pt x="190" y="132"/>
                  </a:cubicBezTo>
                  <a:cubicBezTo>
                    <a:pt x="207" y="132"/>
                    <a:pt x="220" y="119"/>
                    <a:pt x="220" y="103"/>
                  </a:cubicBezTo>
                  <a:cubicBezTo>
                    <a:pt x="220" y="87"/>
                    <a:pt x="207" y="75"/>
                    <a:pt x="191" y="74"/>
                  </a:cubicBezTo>
                  <a:close/>
                  <a:moveTo>
                    <a:pt x="191" y="124"/>
                  </a:moveTo>
                  <a:cubicBezTo>
                    <a:pt x="190" y="124"/>
                    <a:pt x="190" y="124"/>
                    <a:pt x="190" y="124"/>
                  </a:cubicBezTo>
                  <a:cubicBezTo>
                    <a:pt x="125" y="124"/>
                    <a:pt x="125" y="124"/>
                    <a:pt x="125" y="124"/>
                  </a:cubicBezTo>
                  <a:cubicBezTo>
                    <a:pt x="125" y="124"/>
                    <a:pt x="124" y="124"/>
                    <a:pt x="124" y="124"/>
                  </a:cubicBezTo>
                  <a:cubicBezTo>
                    <a:pt x="124" y="124"/>
                    <a:pt x="123" y="124"/>
                    <a:pt x="123" y="124"/>
                  </a:cubicBezTo>
                  <a:cubicBezTo>
                    <a:pt x="114" y="124"/>
                    <a:pt x="114" y="124"/>
                    <a:pt x="114" y="124"/>
                  </a:cubicBezTo>
                  <a:cubicBezTo>
                    <a:pt x="114" y="65"/>
                    <a:pt x="114" y="65"/>
                    <a:pt x="114" y="65"/>
                  </a:cubicBezTo>
                  <a:cubicBezTo>
                    <a:pt x="106" y="65"/>
                    <a:pt x="106" y="65"/>
                    <a:pt x="106" y="65"/>
                  </a:cubicBezTo>
                  <a:cubicBezTo>
                    <a:pt x="106" y="124"/>
                    <a:pt x="106" y="124"/>
                    <a:pt x="106" y="124"/>
                  </a:cubicBezTo>
                  <a:cubicBezTo>
                    <a:pt x="64" y="124"/>
                    <a:pt x="64" y="124"/>
                    <a:pt x="64" y="124"/>
                  </a:cubicBezTo>
                  <a:cubicBezTo>
                    <a:pt x="64" y="124"/>
                    <a:pt x="63" y="124"/>
                    <a:pt x="63" y="124"/>
                  </a:cubicBezTo>
                  <a:cubicBezTo>
                    <a:pt x="63" y="124"/>
                    <a:pt x="62" y="124"/>
                    <a:pt x="62" y="124"/>
                  </a:cubicBezTo>
                  <a:cubicBezTo>
                    <a:pt x="20" y="124"/>
                    <a:pt x="20" y="124"/>
                    <a:pt x="20" y="124"/>
                  </a:cubicBezTo>
                  <a:cubicBezTo>
                    <a:pt x="19" y="124"/>
                    <a:pt x="19" y="124"/>
                    <a:pt x="19" y="124"/>
                  </a:cubicBezTo>
                  <a:cubicBezTo>
                    <a:pt x="13" y="124"/>
                    <a:pt x="8" y="120"/>
                    <a:pt x="8" y="114"/>
                  </a:cubicBezTo>
                  <a:cubicBezTo>
                    <a:pt x="8" y="109"/>
                    <a:pt x="12" y="104"/>
                    <a:pt x="17" y="103"/>
                  </a:cubicBezTo>
                  <a:cubicBezTo>
                    <a:pt x="26" y="102"/>
                    <a:pt x="26" y="102"/>
                    <a:pt x="26" y="102"/>
                  </a:cubicBezTo>
                  <a:cubicBezTo>
                    <a:pt x="23" y="94"/>
                    <a:pt x="23" y="94"/>
                    <a:pt x="23" y="94"/>
                  </a:cubicBezTo>
                  <a:cubicBezTo>
                    <a:pt x="23" y="91"/>
                    <a:pt x="22" y="87"/>
                    <a:pt x="22" y="84"/>
                  </a:cubicBezTo>
                  <a:cubicBezTo>
                    <a:pt x="22" y="59"/>
                    <a:pt x="37" y="44"/>
                    <a:pt x="63" y="44"/>
                  </a:cubicBezTo>
                  <a:cubicBezTo>
                    <a:pt x="63" y="44"/>
                    <a:pt x="64" y="44"/>
                    <a:pt x="64" y="44"/>
                  </a:cubicBezTo>
                  <a:cubicBezTo>
                    <a:pt x="69" y="44"/>
                    <a:pt x="69" y="44"/>
                    <a:pt x="69" y="44"/>
                  </a:cubicBezTo>
                  <a:cubicBezTo>
                    <a:pt x="71" y="40"/>
                    <a:pt x="71" y="40"/>
                    <a:pt x="71" y="40"/>
                  </a:cubicBezTo>
                  <a:cubicBezTo>
                    <a:pt x="81" y="20"/>
                    <a:pt x="102" y="8"/>
                    <a:pt x="124" y="8"/>
                  </a:cubicBezTo>
                  <a:cubicBezTo>
                    <a:pt x="159" y="8"/>
                    <a:pt x="183" y="32"/>
                    <a:pt x="183" y="66"/>
                  </a:cubicBezTo>
                  <a:cubicBezTo>
                    <a:pt x="183" y="69"/>
                    <a:pt x="183" y="71"/>
                    <a:pt x="183" y="73"/>
                  </a:cubicBezTo>
                  <a:cubicBezTo>
                    <a:pt x="182" y="82"/>
                    <a:pt x="182" y="82"/>
                    <a:pt x="182" y="82"/>
                  </a:cubicBezTo>
                  <a:cubicBezTo>
                    <a:pt x="191" y="82"/>
                    <a:pt x="191" y="82"/>
                    <a:pt x="191" y="82"/>
                  </a:cubicBezTo>
                  <a:cubicBezTo>
                    <a:pt x="202" y="83"/>
                    <a:pt x="212" y="92"/>
                    <a:pt x="212" y="103"/>
                  </a:cubicBezTo>
                  <a:cubicBezTo>
                    <a:pt x="212" y="115"/>
                    <a:pt x="202" y="124"/>
                    <a:pt x="191" y="124"/>
                  </a:cubicBez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mj-ea"/>
                <a:ea typeface="+mj-ea"/>
              </a:endParaRPr>
            </a:p>
          </p:txBody>
        </p:sp>
        <p:grpSp>
          <p:nvGrpSpPr>
            <p:cNvPr id="6" name="组合 5"/>
            <p:cNvGrpSpPr/>
            <p:nvPr/>
          </p:nvGrpSpPr>
          <p:grpSpPr>
            <a:xfrm>
              <a:off x="1636283" y="4323566"/>
              <a:ext cx="696987" cy="697168"/>
              <a:chOff x="1677379" y="4000682"/>
              <a:chExt cx="696987" cy="697168"/>
            </a:xfrm>
          </p:grpSpPr>
          <p:sp>
            <p:nvSpPr>
              <p:cNvPr id="20" name="Oval 7"/>
              <p:cNvSpPr/>
              <p:nvPr/>
            </p:nvSpPr>
            <p:spPr>
              <a:xfrm>
                <a:off x="1677379" y="4000682"/>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mj-ea"/>
                  <a:ea typeface="+mj-ea"/>
                </a:endParaRPr>
              </a:p>
            </p:txBody>
          </p:sp>
          <p:sp>
            <p:nvSpPr>
              <p:cNvPr id="44" name="Freeform 127"/>
              <p:cNvSpPr>
                <a:spLocks noEditPoints="1"/>
              </p:cNvSpPr>
              <p:nvPr/>
            </p:nvSpPr>
            <p:spPr bwMode="auto">
              <a:xfrm>
                <a:off x="1765482" y="4202849"/>
                <a:ext cx="481249" cy="260482"/>
              </a:xfrm>
              <a:custGeom>
                <a:avLst/>
                <a:gdLst>
                  <a:gd name="T0" fmla="*/ 220 w 250"/>
                  <a:gd name="T1" fmla="*/ 40 h 108"/>
                  <a:gd name="T2" fmla="*/ 208 w 250"/>
                  <a:gd name="T3" fmla="*/ 13 h 108"/>
                  <a:gd name="T4" fmla="*/ 134 w 250"/>
                  <a:gd name="T5" fmla="*/ 43 h 108"/>
                  <a:gd name="T6" fmla="*/ 111 w 250"/>
                  <a:gd name="T7" fmla="*/ 40 h 108"/>
                  <a:gd name="T8" fmla="*/ 99 w 250"/>
                  <a:gd name="T9" fmla="*/ 13 h 108"/>
                  <a:gd name="T10" fmla="*/ 25 w 250"/>
                  <a:gd name="T11" fmla="*/ 43 h 108"/>
                  <a:gd name="T12" fmla="*/ 13 w 250"/>
                  <a:gd name="T13" fmla="*/ 40 h 108"/>
                  <a:gd name="T14" fmla="*/ 4 w 250"/>
                  <a:gd name="T15" fmla="*/ 62 h 108"/>
                  <a:gd name="T16" fmla="*/ 29 w 250"/>
                  <a:gd name="T17" fmla="*/ 62 h 108"/>
                  <a:gd name="T18" fmla="*/ 70 w 250"/>
                  <a:gd name="T19" fmla="*/ 108 h 108"/>
                  <a:gd name="T20" fmla="*/ 111 w 250"/>
                  <a:gd name="T21" fmla="*/ 62 h 108"/>
                  <a:gd name="T22" fmla="*/ 138 w 250"/>
                  <a:gd name="T23" fmla="*/ 62 h 108"/>
                  <a:gd name="T24" fmla="*/ 179 w 250"/>
                  <a:gd name="T25" fmla="*/ 108 h 108"/>
                  <a:gd name="T26" fmla="*/ 220 w 250"/>
                  <a:gd name="T27" fmla="*/ 62 h 108"/>
                  <a:gd name="T28" fmla="*/ 250 w 250"/>
                  <a:gd name="T29" fmla="*/ 53 h 108"/>
                  <a:gd name="T30" fmla="*/ 237 w 250"/>
                  <a:gd name="T31" fmla="*/ 48 h 108"/>
                  <a:gd name="T32" fmla="*/ 237 w 250"/>
                  <a:gd name="T33" fmla="*/ 58 h 108"/>
                  <a:gd name="T34" fmla="*/ 203 w 250"/>
                  <a:gd name="T35" fmla="*/ 89 h 108"/>
                  <a:gd name="T36" fmla="*/ 142 w 250"/>
                  <a:gd name="T37" fmla="*/ 62 h 108"/>
                  <a:gd name="T38" fmla="*/ 107 w 250"/>
                  <a:gd name="T39" fmla="*/ 62 h 108"/>
                  <a:gd name="T40" fmla="*/ 46 w 250"/>
                  <a:gd name="T41" fmla="*/ 89 h 108"/>
                  <a:gd name="T42" fmla="*/ 13 w 250"/>
                  <a:gd name="T43" fmla="*/ 58 h 108"/>
                  <a:gd name="T44" fmla="*/ 33 w 250"/>
                  <a:gd name="T45" fmla="*/ 48 h 108"/>
                  <a:gd name="T46" fmla="*/ 70 w 250"/>
                  <a:gd name="T47" fmla="*/ 8 h 108"/>
                  <a:gd name="T48" fmla="*/ 108 w 250"/>
                  <a:gd name="T49" fmla="*/ 48 h 108"/>
                  <a:gd name="T50" fmla="*/ 155 w 250"/>
                  <a:gd name="T51" fmla="*/ 18 h 108"/>
                  <a:gd name="T52" fmla="*/ 216 w 250"/>
                  <a:gd name="T53" fmla="*/ 44 h 108"/>
                  <a:gd name="T54" fmla="*/ 237 w 250"/>
                  <a:gd name="T55" fmla="*/ 44 h 108"/>
                  <a:gd name="T56" fmla="*/ 39 w 250"/>
                  <a:gd name="T57" fmla="*/ 33 h 108"/>
                  <a:gd name="T58" fmla="*/ 45 w 250"/>
                  <a:gd name="T59" fmla="*/ 29 h 108"/>
                  <a:gd name="T60" fmla="*/ 52 w 250"/>
                  <a:gd name="T61" fmla="*/ 14 h 108"/>
                  <a:gd name="T62" fmla="*/ 55 w 250"/>
                  <a:gd name="T63" fmla="*/ 11 h 108"/>
                  <a:gd name="T64" fmla="*/ 36 w 250"/>
                  <a:gd name="T65" fmla="*/ 36 h 108"/>
                  <a:gd name="T66" fmla="*/ 40 w 250"/>
                  <a:gd name="T67" fmla="*/ 37 h 108"/>
                  <a:gd name="T68" fmla="*/ 59 w 250"/>
                  <a:gd name="T69" fmla="*/ 17 h 108"/>
                  <a:gd name="T70" fmla="*/ 54 w 250"/>
                  <a:gd name="T71" fmla="*/ 8 h 108"/>
                  <a:gd name="T72" fmla="*/ 33 w 250"/>
                  <a:gd name="T73" fmla="*/ 40 h 108"/>
                  <a:gd name="T74" fmla="*/ 40 w 250"/>
                  <a:gd name="T75" fmla="*/ 37 h 108"/>
                  <a:gd name="T76" fmla="*/ 148 w 250"/>
                  <a:gd name="T77" fmla="*/ 33 h 108"/>
                  <a:gd name="T78" fmla="*/ 155 w 250"/>
                  <a:gd name="T79" fmla="*/ 29 h 108"/>
                  <a:gd name="T80" fmla="*/ 162 w 250"/>
                  <a:gd name="T81" fmla="*/ 14 h 108"/>
                  <a:gd name="T82" fmla="*/ 165 w 250"/>
                  <a:gd name="T83" fmla="*/ 11 h 108"/>
                  <a:gd name="T84" fmla="*/ 147 w 250"/>
                  <a:gd name="T85" fmla="*/ 35 h 108"/>
                  <a:gd name="T86" fmla="*/ 146 w 250"/>
                  <a:gd name="T87" fmla="*/ 36 h 108"/>
                  <a:gd name="T88" fmla="*/ 146 w 250"/>
                  <a:gd name="T89" fmla="*/ 36 h 108"/>
                  <a:gd name="T90" fmla="*/ 150 w 250"/>
                  <a:gd name="T91" fmla="*/ 37 h 108"/>
                  <a:gd name="T92" fmla="*/ 150 w 250"/>
                  <a:gd name="T93" fmla="*/ 37 h 108"/>
                  <a:gd name="T94" fmla="*/ 151 w 250"/>
                  <a:gd name="T95" fmla="*/ 33 h 108"/>
                  <a:gd name="T96" fmla="*/ 154 w 250"/>
                  <a:gd name="T97" fmla="*/ 38 h 108"/>
                  <a:gd name="T98" fmla="*/ 169 w 250"/>
                  <a:gd name="T99" fmla="*/ 17 h 108"/>
                  <a:gd name="T100" fmla="*/ 163 w 250"/>
                  <a:gd name="T101" fmla="*/ 8 h 108"/>
                  <a:gd name="T102" fmla="*/ 143 w 250"/>
                  <a:gd name="T103" fmla="*/ 40 h 108"/>
                  <a:gd name="T104" fmla="*/ 150 w 250"/>
                  <a:gd name="T105" fmla="*/ 3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 h="108">
                    <a:moveTo>
                      <a:pt x="237" y="44"/>
                    </a:moveTo>
                    <a:cubicBezTo>
                      <a:pt x="237" y="40"/>
                      <a:pt x="237" y="40"/>
                      <a:pt x="237" y="40"/>
                    </a:cubicBezTo>
                    <a:cubicBezTo>
                      <a:pt x="220" y="40"/>
                      <a:pt x="220" y="40"/>
                      <a:pt x="220" y="40"/>
                    </a:cubicBezTo>
                    <a:cubicBezTo>
                      <a:pt x="220" y="44"/>
                      <a:pt x="220" y="44"/>
                      <a:pt x="220" y="44"/>
                    </a:cubicBezTo>
                    <a:cubicBezTo>
                      <a:pt x="224" y="43"/>
                      <a:pt x="224" y="43"/>
                      <a:pt x="224" y="43"/>
                    </a:cubicBezTo>
                    <a:cubicBezTo>
                      <a:pt x="222" y="31"/>
                      <a:pt x="216" y="20"/>
                      <a:pt x="208" y="13"/>
                    </a:cubicBezTo>
                    <a:cubicBezTo>
                      <a:pt x="200" y="5"/>
                      <a:pt x="190" y="0"/>
                      <a:pt x="179" y="0"/>
                    </a:cubicBezTo>
                    <a:cubicBezTo>
                      <a:pt x="168" y="0"/>
                      <a:pt x="158" y="5"/>
                      <a:pt x="150" y="13"/>
                    </a:cubicBezTo>
                    <a:cubicBezTo>
                      <a:pt x="142" y="20"/>
                      <a:pt x="136" y="31"/>
                      <a:pt x="134" y="43"/>
                    </a:cubicBezTo>
                    <a:cubicBezTo>
                      <a:pt x="138" y="44"/>
                      <a:pt x="138" y="44"/>
                      <a:pt x="138" y="44"/>
                    </a:cubicBezTo>
                    <a:cubicBezTo>
                      <a:pt x="138" y="40"/>
                      <a:pt x="138" y="40"/>
                      <a:pt x="138" y="40"/>
                    </a:cubicBezTo>
                    <a:cubicBezTo>
                      <a:pt x="111" y="40"/>
                      <a:pt x="111" y="40"/>
                      <a:pt x="111" y="40"/>
                    </a:cubicBezTo>
                    <a:cubicBezTo>
                      <a:pt x="111" y="44"/>
                      <a:pt x="111" y="44"/>
                      <a:pt x="111" y="44"/>
                    </a:cubicBezTo>
                    <a:cubicBezTo>
                      <a:pt x="115" y="43"/>
                      <a:pt x="115" y="43"/>
                      <a:pt x="115" y="43"/>
                    </a:cubicBezTo>
                    <a:cubicBezTo>
                      <a:pt x="113" y="31"/>
                      <a:pt x="107" y="20"/>
                      <a:pt x="99" y="13"/>
                    </a:cubicBezTo>
                    <a:cubicBezTo>
                      <a:pt x="91" y="5"/>
                      <a:pt x="81" y="0"/>
                      <a:pt x="70" y="0"/>
                    </a:cubicBezTo>
                    <a:cubicBezTo>
                      <a:pt x="59" y="0"/>
                      <a:pt x="49" y="5"/>
                      <a:pt x="41" y="13"/>
                    </a:cubicBezTo>
                    <a:cubicBezTo>
                      <a:pt x="33" y="20"/>
                      <a:pt x="27" y="31"/>
                      <a:pt x="25" y="43"/>
                    </a:cubicBezTo>
                    <a:cubicBezTo>
                      <a:pt x="29" y="44"/>
                      <a:pt x="29" y="44"/>
                      <a:pt x="29" y="44"/>
                    </a:cubicBezTo>
                    <a:cubicBezTo>
                      <a:pt x="29" y="40"/>
                      <a:pt x="29" y="40"/>
                      <a:pt x="29" y="40"/>
                    </a:cubicBezTo>
                    <a:cubicBezTo>
                      <a:pt x="13" y="40"/>
                      <a:pt x="13" y="40"/>
                      <a:pt x="13" y="40"/>
                    </a:cubicBezTo>
                    <a:cubicBezTo>
                      <a:pt x="10" y="40"/>
                      <a:pt x="6" y="41"/>
                      <a:pt x="4" y="43"/>
                    </a:cubicBezTo>
                    <a:cubicBezTo>
                      <a:pt x="2" y="46"/>
                      <a:pt x="0" y="49"/>
                      <a:pt x="0" y="53"/>
                    </a:cubicBezTo>
                    <a:cubicBezTo>
                      <a:pt x="0" y="56"/>
                      <a:pt x="2" y="60"/>
                      <a:pt x="4" y="62"/>
                    </a:cubicBezTo>
                    <a:cubicBezTo>
                      <a:pt x="6" y="65"/>
                      <a:pt x="10" y="66"/>
                      <a:pt x="13" y="66"/>
                    </a:cubicBezTo>
                    <a:cubicBezTo>
                      <a:pt x="29" y="66"/>
                      <a:pt x="29" y="66"/>
                      <a:pt x="29" y="66"/>
                    </a:cubicBezTo>
                    <a:cubicBezTo>
                      <a:pt x="29" y="62"/>
                      <a:pt x="29" y="62"/>
                      <a:pt x="29" y="62"/>
                    </a:cubicBezTo>
                    <a:cubicBezTo>
                      <a:pt x="25" y="63"/>
                      <a:pt x="25" y="63"/>
                      <a:pt x="25" y="63"/>
                    </a:cubicBezTo>
                    <a:cubicBezTo>
                      <a:pt x="27" y="75"/>
                      <a:pt x="32" y="87"/>
                      <a:pt x="40" y="95"/>
                    </a:cubicBezTo>
                    <a:cubicBezTo>
                      <a:pt x="48" y="103"/>
                      <a:pt x="58" y="108"/>
                      <a:pt x="70" y="108"/>
                    </a:cubicBezTo>
                    <a:cubicBezTo>
                      <a:pt x="82" y="108"/>
                      <a:pt x="92" y="103"/>
                      <a:pt x="100" y="95"/>
                    </a:cubicBezTo>
                    <a:cubicBezTo>
                      <a:pt x="108" y="87"/>
                      <a:pt x="114" y="75"/>
                      <a:pt x="115" y="63"/>
                    </a:cubicBezTo>
                    <a:cubicBezTo>
                      <a:pt x="111" y="62"/>
                      <a:pt x="111" y="62"/>
                      <a:pt x="111" y="62"/>
                    </a:cubicBezTo>
                    <a:cubicBezTo>
                      <a:pt x="111" y="66"/>
                      <a:pt x="111" y="66"/>
                      <a:pt x="111" y="66"/>
                    </a:cubicBezTo>
                    <a:cubicBezTo>
                      <a:pt x="138" y="66"/>
                      <a:pt x="138" y="66"/>
                      <a:pt x="138" y="66"/>
                    </a:cubicBezTo>
                    <a:cubicBezTo>
                      <a:pt x="138" y="62"/>
                      <a:pt x="138" y="62"/>
                      <a:pt x="138" y="62"/>
                    </a:cubicBezTo>
                    <a:cubicBezTo>
                      <a:pt x="134" y="63"/>
                      <a:pt x="134" y="63"/>
                      <a:pt x="134" y="63"/>
                    </a:cubicBezTo>
                    <a:cubicBezTo>
                      <a:pt x="136" y="75"/>
                      <a:pt x="141" y="87"/>
                      <a:pt x="149" y="95"/>
                    </a:cubicBezTo>
                    <a:cubicBezTo>
                      <a:pt x="157" y="103"/>
                      <a:pt x="167" y="108"/>
                      <a:pt x="179" y="108"/>
                    </a:cubicBezTo>
                    <a:cubicBezTo>
                      <a:pt x="191" y="108"/>
                      <a:pt x="201" y="103"/>
                      <a:pt x="209" y="95"/>
                    </a:cubicBezTo>
                    <a:cubicBezTo>
                      <a:pt x="217" y="87"/>
                      <a:pt x="223" y="75"/>
                      <a:pt x="224" y="63"/>
                    </a:cubicBezTo>
                    <a:cubicBezTo>
                      <a:pt x="220" y="62"/>
                      <a:pt x="220" y="62"/>
                      <a:pt x="220" y="62"/>
                    </a:cubicBezTo>
                    <a:cubicBezTo>
                      <a:pt x="220" y="66"/>
                      <a:pt x="220" y="66"/>
                      <a:pt x="220" y="66"/>
                    </a:cubicBezTo>
                    <a:cubicBezTo>
                      <a:pt x="237" y="66"/>
                      <a:pt x="237" y="66"/>
                      <a:pt x="237" y="66"/>
                    </a:cubicBezTo>
                    <a:cubicBezTo>
                      <a:pt x="244" y="66"/>
                      <a:pt x="250" y="60"/>
                      <a:pt x="250" y="53"/>
                    </a:cubicBezTo>
                    <a:cubicBezTo>
                      <a:pt x="250" y="45"/>
                      <a:pt x="244" y="40"/>
                      <a:pt x="237" y="40"/>
                    </a:cubicBezTo>
                    <a:cubicBezTo>
                      <a:pt x="237" y="44"/>
                      <a:pt x="237" y="44"/>
                      <a:pt x="237" y="44"/>
                    </a:cubicBezTo>
                    <a:cubicBezTo>
                      <a:pt x="237" y="48"/>
                      <a:pt x="237" y="48"/>
                      <a:pt x="237" y="48"/>
                    </a:cubicBezTo>
                    <a:cubicBezTo>
                      <a:pt x="238" y="48"/>
                      <a:pt x="240" y="48"/>
                      <a:pt x="241" y="49"/>
                    </a:cubicBezTo>
                    <a:cubicBezTo>
                      <a:pt x="241" y="50"/>
                      <a:pt x="242" y="51"/>
                      <a:pt x="242" y="53"/>
                    </a:cubicBezTo>
                    <a:cubicBezTo>
                      <a:pt x="242" y="56"/>
                      <a:pt x="240" y="58"/>
                      <a:pt x="237" y="58"/>
                    </a:cubicBezTo>
                    <a:cubicBezTo>
                      <a:pt x="217" y="58"/>
                      <a:pt x="217" y="58"/>
                      <a:pt x="217" y="58"/>
                    </a:cubicBezTo>
                    <a:cubicBezTo>
                      <a:pt x="216" y="62"/>
                      <a:pt x="216" y="62"/>
                      <a:pt x="216" y="62"/>
                    </a:cubicBezTo>
                    <a:cubicBezTo>
                      <a:pt x="215" y="73"/>
                      <a:pt x="210" y="82"/>
                      <a:pt x="203" y="89"/>
                    </a:cubicBezTo>
                    <a:cubicBezTo>
                      <a:pt x="197" y="96"/>
                      <a:pt x="188" y="100"/>
                      <a:pt x="179" y="100"/>
                    </a:cubicBezTo>
                    <a:cubicBezTo>
                      <a:pt x="170" y="100"/>
                      <a:pt x="161" y="96"/>
                      <a:pt x="155" y="89"/>
                    </a:cubicBezTo>
                    <a:cubicBezTo>
                      <a:pt x="148" y="82"/>
                      <a:pt x="143" y="73"/>
                      <a:pt x="142" y="62"/>
                    </a:cubicBezTo>
                    <a:cubicBezTo>
                      <a:pt x="141" y="58"/>
                      <a:pt x="141" y="58"/>
                      <a:pt x="141" y="58"/>
                    </a:cubicBezTo>
                    <a:cubicBezTo>
                      <a:pt x="108" y="58"/>
                      <a:pt x="108" y="58"/>
                      <a:pt x="108" y="58"/>
                    </a:cubicBezTo>
                    <a:cubicBezTo>
                      <a:pt x="107" y="62"/>
                      <a:pt x="107" y="62"/>
                      <a:pt x="107" y="62"/>
                    </a:cubicBezTo>
                    <a:cubicBezTo>
                      <a:pt x="106" y="73"/>
                      <a:pt x="101" y="82"/>
                      <a:pt x="94" y="89"/>
                    </a:cubicBezTo>
                    <a:cubicBezTo>
                      <a:pt x="88" y="96"/>
                      <a:pt x="79" y="100"/>
                      <a:pt x="70" y="100"/>
                    </a:cubicBezTo>
                    <a:cubicBezTo>
                      <a:pt x="61" y="100"/>
                      <a:pt x="52" y="96"/>
                      <a:pt x="46" y="89"/>
                    </a:cubicBezTo>
                    <a:cubicBezTo>
                      <a:pt x="39" y="82"/>
                      <a:pt x="34" y="73"/>
                      <a:pt x="33" y="62"/>
                    </a:cubicBezTo>
                    <a:cubicBezTo>
                      <a:pt x="32" y="58"/>
                      <a:pt x="32" y="58"/>
                      <a:pt x="32" y="58"/>
                    </a:cubicBezTo>
                    <a:cubicBezTo>
                      <a:pt x="13" y="58"/>
                      <a:pt x="13" y="58"/>
                      <a:pt x="13" y="58"/>
                    </a:cubicBezTo>
                    <a:cubicBezTo>
                      <a:pt x="11" y="58"/>
                      <a:pt x="8" y="56"/>
                      <a:pt x="8" y="53"/>
                    </a:cubicBezTo>
                    <a:cubicBezTo>
                      <a:pt x="8" y="50"/>
                      <a:pt x="11" y="48"/>
                      <a:pt x="13" y="48"/>
                    </a:cubicBezTo>
                    <a:cubicBezTo>
                      <a:pt x="33" y="48"/>
                      <a:pt x="33" y="48"/>
                      <a:pt x="33" y="48"/>
                    </a:cubicBezTo>
                    <a:cubicBezTo>
                      <a:pt x="33" y="44"/>
                      <a:pt x="33" y="44"/>
                      <a:pt x="33" y="44"/>
                    </a:cubicBezTo>
                    <a:cubicBezTo>
                      <a:pt x="35" y="34"/>
                      <a:pt x="40" y="25"/>
                      <a:pt x="46" y="18"/>
                    </a:cubicBezTo>
                    <a:cubicBezTo>
                      <a:pt x="53" y="12"/>
                      <a:pt x="61" y="8"/>
                      <a:pt x="70" y="8"/>
                    </a:cubicBezTo>
                    <a:cubicBezTo>
                      <a:pt x="79" y="8"/>
                      <a:pt x="87" y="12"/>
                      <a:pt x="94" y="18"/>
                    </a:cubicBezTo>
                    <a:cubicBezTo>
                      <a:pt x="100" y="25"/>
                      <a:pt x="105" y="34"/>
                      <a:pt x="107" y="44"/>
                    </a:cubicBezTo>
                    <a:cubicBezTo>
                      <a:pt x="108" y="48"/>
                      <a:pt x="108" y="48"/>
                      <a:pt x="108" y="48"/>
                    </a:cubicBezTo>
                    <a:cubicBezTo>
                      <a:pt x="142" y="48"/>
                      <a:pt x="142" y="48"/>
                      <a:pt x="142" y="48"/>
                    </a:cubicBezTo>
                    <a:cubicBezTo>
                      <a:pt x="142" y="44"/>
                      <a:pt x="142" y="44"/>
                      <a:pt x="142" y="44"/>
                    </a:cubicBezTo>
                    <a:cubicBezTo>
                      <a:pt x="144" y="34"/>
                      <a:pt x="149" y="25"/>
                      <a:pt x="155" y="18"/>
                    </a:cubicBezTo>
                    <a:cubicBezTo>
                      <a:pt x="162" y="12"/>
                      <a:pt x="170" y="8"/>
                      <a:pt x="179" y="8"/>
                    </a:cubicBezTo>
                    <a:cubicBezTo>
                      <a:pt x="188" y="8"/>
                      <a:pt x="196" y="12"/>
                      <a:pt x="203" y="18"/>
                    </a:cubicBezTo>
                    <a:cubicBezTo>
                      <a:pt x="209" y="25"/>
                      <a:pt x="214" y="34"/>
                      <a:pt x="216" y="44"/>
                    </a:cubicBezTo>
                    <a:cubicBezTo>
                      <a:pt x="217" y="48"/>
                      <a:pt x="217" y="48"/>
                      <a:pt x="217" y="48"/>
                    </a:cubicBezTo>
                    <a:cubicBezTo>
                      <a:pt x="237" y="48"/>
                      <a:pt x="237" y="48"/>
                      <a:pt x="237" y="48"/>
                    </a:cubicBezTo>
                    <a:lnTo>
                      <a:pt x="237" y="44"/>
                    </a:lnTo>
                    <a:close/>
                    <a:moveTo>
                      <a:pt x="40" y="37"/>
                    </a:moveTo>
                    <a:cubicBezTo>
                      <a:pt x="41" y="33"/>
                      <a:pt x="41" y="33"/>
                      <a:pt x="41" y="33"/>
                    </a:cubicBezTo>
                    <a:cubicBezTo>
                      <a:pt x="39" y="33"/>
                      <a:pt x="39" y="33"/>
                      <a:pt x="39" y="33"/>
                    </a:cubicBezTo>
                    <a:cubicBezTo>
                      <a:pt x="38" y="36"/>
                      <a:pt x="38" y="36"/>
                      <a:pt x="38" y="36"/>
                    </a:cubicBezTo>
                    <a:cubicBezTo>
                      <a:pt x="42" y="37"/>
                      <a:pt x="42" y="37"/>
                      <a:pt x="42" y="37"/>
                    </a:cubicBezTo>
                    <a:cubicBezTo>
                      <a:pt x="42" y="37"/>
                      <a:pt x="42" y="34"/>
                      <a:pt x="45" y="29"/>
                    </a:cubicBezTo>
                    <a:cubicBezTo>
                      <a:pt x="47" y="24"/>
                      <a:pt x="51" y="19"/>
                      <a:pt x="58" y="15"/>
                    </a:cubicBezTo>
                    <a:cubicBezTo>
                      <a:pt x="56" y="12"/>
                      <a:pt x="56" y="12"/>
                      <a:pt x="56" y="12"/>
                    </a:cubicBezTo>
                    <a:cubicBezTo>
                      <a:pt x="52" y="14"/>
                      <a:pt x="52" y="14"/>
                      <a:pt x="52" y="14"/>
                    </a:cubicBezTo>
                    <a:cubicBezTo>
                      <a:pt x="54" y="16"/>
                      <a:pt x="54" y="16"/>
                      <a:pt x="54" y="16"/>
                    </a:cubicBezTo>
                    <a:cubicBezTo>
                      <a:pt x="57" y="14"/>
                      <a:pt x="57" y="14"/>
                      <a:pt x="57" y="14"/>
                    </a:cubicBezTo>
                    <a:cubicBezTo>
                      <a:pt x="55" y="11"/>
                      <a:pt x="55" y="11"/>
                      <a:pt x="55" y="11"/>
                    </a:cubicBezTo>
                    <a:cubicBezTo>
                      <a:pt x="47" y="15"/>
                      <a:pt x="43" y="21"/>
                      <a:pt x="40" y="27"/>
                    </a:cubicBezTo>
                    <a:cubicBezTo>
                      <a:pt x="39" y="29"/>
                      <a:pt x="38" y="32"/>
                      <a:pt x="37" y="33"/>
                    </a:cubicBezTo>
                    <a:cubicBezTo>
                      <a:pt x="37" y="35"/>
                      <a:pt x="36" y="36"/>
                      <a:pt x="36" y="36"/>
                    </a:cubicBezTo>
                    <a:cubicBezTo>
                      <a:pt x="40" y="37"/>
                      <a:pt x="40" y="37"/>
                      <a:pt x="40" y="37"/>
                    </a:cubicBezTo>
                    <a:cubicBezTo>
                      <a:pt x="41" y="33"/>
                      <a:pt x="41" y="33"/>
                      <a:pt x="41" y="33"/>
                    </a:cubicBezTo>
                    <a:cubicBezTo>
                      <a:pt x="40" y="37"/>
                      <a:pt x="40" y="37"/>
                      <a:pt x="40" y="37"/>
                    </a:cubicBezTo>
                    <a:cubicBezTo>
                      <a:pt x="44" y="38"/>
                      <a:pt x="44" y="38"/>
                      <a:pt x="44" y="38"/>
                    </a:cubicBezTo>
                    <a:cubicBezTo>
                      <a:pt x="44" y="38"/>
                      <a:pt x="44" y="37"/>
                      <a:pt x="45" y="36"/>
                    </a:cubicBezTo>
                    <a:cubicBezTo>
                      <a:pt x="46" y="32"/>
                      <a:pt x="50" y="23"/>
                      <a:pt x="59" y="17"/>
                    </a:cubicBezTo>
                    <a:cubicBezTo>
                      <a:pt x="62" y="15"/>
                      <a:pt x="62" y="15"/>
                      <a:pt x="62" y="15"/>
                    </a:cubicBezTo>
                    <a:cubicBezTo>
                      <a:pt x="57" y="6"/>
                      <a:pt x="57" y="6"/>
                      <a:pt x="57" y="6"/>
                    </a:cubicBezTo>
                    <a:cubicBezTo>
                      <a:pt x="54" y="8"/>
                      <a:pt x="54" y="8"/>
                      <a:pt x="54" y="8"/>
                    </a:cubicBezTo>
                    <a:cubicBezTo>
                      <a:pt x="46" y="13"/>
                      <a:pt x="41" y="20"/>
                      <a:pt x="38" y="25"/>
                    </a:cubicBezTo>
                    <a:cubicBezTo>
                      <a:pt x="35" y="31"/>
                      <a:pt x="34" y="35"/>
                      <a:pt x="34" y="36"/>
                    </a:cubicBezTo>
                    <a:cubicBezTo>
                      <a:pt x="33" y="40"/>
                      <a:pt x="33" y="40"/>
                      <a:pt x="33" y="40"/>
                    </a:cubicBezTo>
                    <a:cubicBezTo>
                      <a:pt x="43" y="42"/>
                      <a:pt x="43" y="42"/>
                      <a:pt x="43" y="42"/>
                    </a:cubicBezTo>
                    <a:cubicBezTo>
                      <a:pt x="44" y="38"/>
                      <a:pt x="44" y="38"/>
                      <a:pt x="44" y="38"/>
                    </a:cubicBezTo>
                    <a:lnTo>
                      <a:pt x="40" y="37"/>
                    </a:lnTo>
                    <a:close/>
                    <a:moveTo>
                      <a:pt x="150" y="37"/>
                    </a:moveTo>
                    <a:cubicBezTo>
                      <a:pt x="151" y="33"/>
                      <a:pt x="151" y="33"/>
                      <a:pt x="151" y="33"/>
                    </a:cubicBezTo>
                    <a:cubicBezTo>
                      <a:pt x="148" y="33"/>
                      <a:pt x="148" y="33"/>
                      <a:pt x="148" y="33"/>
                    </a:cubicBezTo>
                    <a:cubicBezTo>
                      <a:pt x="148" y="36"/>
                      <a:pt x="148" y="36"/>
                      <a:pt x="148" y="36"/>
                    </a:cubicBezTo>
                    <a:cubicBezTo>
                      <a:pt x="152" y="37"/>
                      <a:pt x="152" y="37"/>
                      <a:pt x="152" y="37"/>
                    </a:cubicBezTo>
                    <a:cubicBezTo>
                      <a:pt x="152" y="37"/>
                      <a:pt x="152" y="34"/>
                      <a:pt x="155" y="29"/>
                    </a:cubicBezTo>
                    <a:cubicBezTo>
                      <a:pt x="157" y="24"/>
                      <a:pt x="161" y="19"/>
                      <a:pt x="168" y="15"/>
                    </a:cubicBezTo>
                    <a:cubicBezTo>
                      <a:pt x="166" y="12"/>
                      <a:pt x="166" y="12"/>
                      <a:pt x="166" y="12"/>
                    </a:cubicBezTo>
                    <a:cubicBezTo>
                      <a:pt x="162" y="14"/>
                      <a:pt x="162" y="14"/>
                      <a:pt x="162" y="14"/>
                    </a:cubicBezTo>
                    <a:cubicBezTo>
                      <a:pt x="163" y="16"/>
                      <a:pt x="163" y="16"/>
                      <a:pt x="163" y="16"/>
                    </a:cubicBezTo>
                    <a:cubicBezTo>
                      <a:pt x="167" y="14"/>
                      <a:pt x="167" y="14"/>
                      <a:pt x="167" y="14"/>
                    </a:cubicBezTo>
                    <a:cubicBezTo>
                      <a:pt x="165" y="11"/>
                      <a:pt x="165" y="11"/>
                      <a:pt x="165" y="11"/>
                    </a:cubicBezTo>
                    <a:cubicBezTo>
                      <a:pt x="157" y="15"/>
                      <a:pt x="153" y="21"/>
                      <a:pt x="150" y="27"/>
                    </a:cubicBezTo>
                    <a:cubicBezTo>
                      <a:pt x="149" y="29"/>
                      <a:pt x="148" y="32"/>
                      <a:pt x="147" y="33"/>
                    </a:cubicBezTo>
                    <a:cubicBezTo>
                      <a:pt x="147" y="34"/>
                      <a:pt x="147" y="35"/>
                      <a:pt x="147" y="35"/>
                    </a:cubicBezTo>
                    <a:cubicBezTo>
                      <a:pt x="146" y="36"/>
                      <a:pt x="146" y="36"/>
                      <a:pt x="146" y="36"/>
                    </a:cubicBezTo>
                    <a:cubicBezTo>
                      <a:pt x="146" y="36"/>
                      <a:pt x="146" y="36"/>
                      <a:pt x="146" y="36"/>
                    </a:cubicBezTo>
                    <a:cubicBezTo>
                      <a:pt x="146" y="36"/>
                      <a:pt x="146" y="36"/>
                      <a:pt x="146" y="36"/>
                    </a:cubicBezTo>
                    <a:cubicBezTo>
                      <a:pt x="150" y="37"/>
                      <a:pt x="150" y="37"/>
                      <a:pt x="150" y="37"/>
                    </a:cubicBezTo>
                    <a:cubicBezTo>
                      <a:pt x="146" y="36"/>
                      <a:pt x="146" y="36"/>
                      <a:pt x="146" y="36"/>
                    </a:cubicBezTo>
                    <a:cubicBezTo>
                      <a:pt x="146" y="36"/>
                      <a:pt x="146" y="36"/>
                      <a:pt x="146" y="36"/>
                    </a:cubicBezTo>
                    <a:cubicBezTo>
                      <a:pt x="150" y="37"/>
                      <a:pt x="150" y="37"/>
                      <a:pt x="150" y="37"/>
                    </a:cubicBezTo>
                    <a:cubicBezTo>
                      <a:pt x="146" y="36"/>
                      <a:pt x="146" y="36"/>
                      <a:pt x="146" y="36"/>
                    </a:cubicBezTo>
                    <a:cubicBezTo>
                      <a:pt x="150" y="37"/>
                      <a:pt x="150" y="37"/>
                      <a:pt x="150" y="37"/>
                    </a:cubicBezTo>
                    <a:cubicBezTo>
                      <a:pt x="146" y="36"/>
                      <a:pt x="146" y="36"/>
                      <a:pt x="146" y="36"/>
                    </a:cubicBezTo>
                    <a:cubicBezTo>
                      <a:pt x="146" y="36"/>
                      <a:pt x="146" y="36"/>
                      <a:pt x="146" y="36"/>
                    </a:cubicBezTo>
                    <a:cubicBezTo>
                      <a:pt x="150" y="37"/>
                      <a:pt x="150" y="37"/>
                      <a:pt x="150" y="37"/>
                    </a:cubicBezTo>
                    <a:cubicBezTo>
                      <a:pt x="146" y="36"/>
                      <a:pt x="146" y="36"/>
                      <a:pt x="146" y="36"/>
                    </a:cubicBezTo>
                    <a:cubicBezTo>
                      <a:pt x="150" y="37"/>
                      <a:pt x="150" y="37"/>
                      <a:pt x="150" y="37"/>
                    </a:cubicBezTo>
                    <a:cubicBezTo>
                      <a:pt x="151" y="33"/>
                      <a:pt x="151" y="33"/>
                      <a:pt x="151" y="33"/>
                    </a:cubicBezTo>
                    <a:cubicBezTo>
                      <a:pt x="150" y="37"/>
                      <a:pt x="150" y="37"/>
                      <a:pt x="150" y="37"/>
                    </a:cubicBezTo>
                    <a:cubicBezTo>
                      <a:pt x="154" y="38"/>
                      <a:pt x="154" y="38"/>
                      <a:pt x="154" y="38"/>
                    </a:cubicBezTo>
                    <a:cubicBezTo>
                      <a:pt x="154" y="38"/>
                      <a:pt x="154" y="38"/>
                      <a:pt x="154" y="38"/>
                    </a:cubicBezTo>
                    <a:cubicBezTo>
                      <a:pt x="154" y="38"/>
                      <a:pt x="154" y="38"/>
                      <a:pt x="154" y="38"/>
                    </a:cubicBezTo>
                    <a:cubicBezTo>
                      <a:pt x="154" y="37"/>
                      <a:pt x="155" y="34"/>
                      <a:pt x="157" y="30"/>
                    </a:cubicBezTo>
                    <a:cubicBezTo>
                      <a:pt x="160" y="26"/>
                      <a:pt x="163" y="21"/>
                      <a:pt x="169" y="17"/>
                    </a:cubicBezTo>
                    <a:cubicBezTo>
                      <a:pt x="172" y="15"/>
                      <a:pt x="172" y="15"/>
                      <a:pt x="172" y="15"/>
                    </a:cubicBezTo>
                    <a:cubicBezTo>
                      <a:pt x="167" y="6"/>
                      <a:pt x="167" y="6"/>
                      <a:pt x="167" y="6"/>
                    </a:cubicBezTo>
                    <a:cubicBezTo>
                      <a:pt x="163" y="8"/>
                      <a:pt x="163" y="8"/>
                      <a:pt x="163" y="8"/>
                    </a:cubicBezTo>
                    <a:cubicBezTo>
                      <a:pt x="156" y="13"/>
                      <a:pt x="151" y="20"/>
                      <a:pt x="148" y="25"/>
                    </a:cubicBezTo>
                    <a:cubicBezTo>
                      <a:pt x="145" y="31"/>
                      <a:pt x="144" y="35"/>
                      <a:pt x="144" y="36"/>
                    </a:cubicBezTo>
                    <a:cubicBezTo>
                      <a:pt x="143" y="40"/>
                      <a:pt x="143" y="40"/>
                      <a:pt x="143" y="40"/>
                    </a:cubicBezTo>
                    <a:cubicBezTo>
                      <a:pt x="153" y="42"/>
                      <a:pt x="153" y="42"/>
                      <a:pt x="153" y="42"/>
                    </a:cubicBezTo>
                    <a:cubicBezTo>
                      <a:pt x="154" y="38"/>
                      <a:pt x="154" y="38"/>
                      <a:pt x="154" y="38"/>
                    </a:cubicBezTo>
                    <a:lnTo>
                      <a:pt x="150" y="37"/>
                    </a:ln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mj-ea"/>
                  <a:ea typeface="+mj-ea"/>
                </a:endParaRPr>
              </a:p>
            </p:txBody>
          </p:sp>
        </p:grpSp>
        <p:grpSp>
          <p:nvGrpSpPr>
            <p:cNvPr id="8" name="组合 7"/>
            <p:cNvGrpSpPr/>
            <p:nvPr/>
          </p:nvGrpSpPr>
          <p:grpSpPr>
            <a:xfrm>
              <a:off x="4437014" y="4314431"/>
              <a:ext cx="696987" cy="697168"/>
              <a:chOff x="4566194" y="4176245"/>
              <a:chExt cx="696987" cy="697168"/>
            </a:xfrm>
          </p:grpSpPr>
          <p:sp>
            <p:nvSpPr>
              <p:cNvPr id="24" name="Oval 18"/>
              <p:cNvSpPr/>
              <p:nvPr/>
            </p:nvSpPr>
            <p:spPr>
              <a:xfrm>
                <a:off x="4566194" y="4176245"/>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mj-ea"/>
                  <a:ea typeface="+mj-ea"/>
                </a:endParaRPr>
              </a:p>
            </p:txBody>
          </p:sp>
          <p:sp>
            <p:nvSpPr>
              <p:cNvPr id="45" name="Freeform 57"/>
              <p:cNvSpPr>
                <a:spLocks noEditPoints="1"/>
              </p:cNvSpPr>
              <p:nvPr/>
            </p:nvSpPr>
            <p:spPr bwMode="auto">
              <a:xfrm>
                <a:off x="4729641" y="4355256"/>
                <a:ext cx="353438" cy="342594"/>
              </a:xfrm>
              <a:custGeom>
                <a:avLst/>
                <a:gdLst>
                  <a:gd name="T0" fmla="*/ 12 w 190"/>
                  <a:gd name="T1" fmla="*/ 167 h 190"/>
                  <a:gd name="T2" fmla="*/ 2 w 190"/>
                  <a:gd name="T3" fmla="*/ 154 h 190"/>
                  <a:gd name="T4" fmla="*/ 5 w 190"/>
                  <a:gd name="T5" fmla="*/ 138 h 190"/>
                  <a:gd name="T6" fmla="*/ 43 w 190"/>
                  <a:gd name="T7" fmla="*/ 111 h 190"/>
                  <a:gd name="T8" fmla="*/ 59 w 190"/>
                  <a:gd name="T9" fmla="*/ 120 h 190"/>
                  <a:gd name="T10" fmla="*/ 70 w 190"/>
                  <a:gd name="T11" fmla="*/ 135 h 190"/>
                  <a:gd name="T12" fmla="*/ 135 w 190"/>
                  <a:gd name="T13" fmla="*/ 70 h 190"/>
                  <a:gd name="T14" fmla="*/ 121 w 190"/>
                  <a:gd name="T15" fmla="*/ 59 h 190"/>
                  <a:gd name="T16" fmla="*/ 112 w 190"/>
                  <a:gd name="T17" fmla="*/ 43 h 190"/>
                  <a:gd name="T18" fmla="*/ 135 w 190"/>
                  <a:gd name="T19" fmla="*/ 6 h 190"/>
                  <a:gd name="T20" fmla="*/ 155 w 190"/>
                  <a:gd name="T21" fmla="*/ 2 h 190"/>
                  <a:gd name="T22" fmla="*/ 166 w 190"/>
                  <a:gd name="T23" fmla="*/ 10 h 190"/>
                  <a:gd name="T24" fmla="*/ 169 w 190"/>
                  <a:gd name="T25" fmla="*/ 84 h 190"/>
                  <a:gd name="T26" fmla="*/ 131 w 190"/>
                  <a:gd name="T27" fmla="*/ 130 h 190"/>
                  <a:gd name="T28" fmla="*/ 84 w 190"/>
                  <a:gd name="T29" fmla="*/ 169 h 190"/>
                  <a:gd name="T30" fmla="*/ 12 w 190"/>
                  <a:gd name="T31" fmla="*/ 167 h 190"/>
                  <a:gd name="T32" fmla="*/ 53 w 190"/>
                  <a:gd name="T33" fmla="*/ 125 h 190"/>
                  <a:gd name="T34" fmla="*/ 42 w 190"/>
                  <a:gd name="T35" fmla="*/ 119 h 190"/>
                  <a:gd name="T36" fmla="*/ 13 w 190"/>
                  <a:gd name="T37" fmla="*/ 140 h 190"/>
                  <a:gd name="T38" fmla="*/ 9 w 190"/>
                  <a:gd name="T39" fmla="*/ 150 h 190"/>
                  <a:gd name="T40" fmla="*/ 17 w 190"/>
                  <a:gd name="T41" fmla="*/ 161 h 190"/>
                  <a:gd name="T42" fmla="*/ 79 w 190"/>
                  <a:gd name="T43" fmla="*/ 162 h 190"/>
                  <a:gd name="T44" fmla="*/ 125 w 190"/>
                  <a:gd name="T45" fmla="*/ 124 h 190"/>
                  <a:gd name="T46" fmla="*/ 162 w 190"/>
                  <a:gd name="T47" fmla="*/ 79 h 190"/>
                  <a:gd name="T48" fmla="*/ 160 w 190"/>
                  <a:gd name="T49" fmla="*/ 16 h 190"/>
                  <a:gd name="T50" fmla="*/ 151 w 190"/>
                  <a:gd name="T51" fmla="*/ 9 h 190"/>
                  <a:gd name="T52" fmla="*/ 140 w 190"/>
                  <a:gd name="T53" fmla="*/ 13 h 190"/>
                  <a:gd name="T54" fmla="*/ 120 w 190"/>
                  <a:gd name="T55" fmla="*/ 42 h 190"/>
                  <a:gd name="T56" fmla="*/ 127 w 190"/>
                  <a:gd name="T57" fmla="*/ 53 h 190"/>
                  <a:gd name="T58" fmla="*/ 144 w 190"/>
                  <a:gd name="T59" fmla="*/ 65 h 190"/>
                  <a:gd name="T60" fmla="*/ 149 w 190"/>
                  <a:gd name="T61" fmla="*/ 67 h 190"/>
                  <a:gd name="T62" fmla="*/ 67 w 190"/>
                  <a:gd name="T63" fmla="*/ 149 h 190"/>
                  <a:gd name="T64" fmla="*/ 65 w 190"/>
                  <a:gd name="T65" fmla="*/ 143 h 190"/>
                  <a:gd name="T66" fmla="*/ 53 w 190"/>
                  <a:gd name="T67"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0" h="190">
                    <a:moveTo>
                      <a:pt x="12" y="167"/>
                    </a:moveTo>
                    <a:cubicBezTo>
                      <a:pt x="8" y="163"/>
                      <a:pt x="5" y="159"/>
                      <a:pt x="2" y="154"/>
                    </a:cubicBezTo>
                    <a:cubicBezTo>
                      <a:pt x="0" y="150"/>
                      <a:pt x="1" y="145"/>
                      <a:pt x="5" y="138"/>
                    </a:cubicBezTo>
                    <a:cubicBezTo>
                      <a:pt x="12" y="126"/>
                      <a:pt x="29" y="111"/>
                      <a:pt x="43" y="111"/>
                    </a:cubicBezTo>
                    <a:cubicBezTo>
                      <a:pt x="48" y="112"/>
                      <a:pt x="53" y="115"/>
                      <a:pt x="59" y="120"/>
                    </a:cubicBezTo>
                    <a:cubicBezTo>
                      <a:pt x="64" y="125"/>
                      <a:pt x="67" y="131"/>
                      <a:pt x="70" y="135"/>
                    </a:cubicBezTo>
                    <a:cubicBezTo>
                      <a:pt x="135" y="70"/>
                      <a:pt x="135" y="70"/>
                      <a:pt x="135" y="70"/>
                    </a:cubicBezTo>
                    <a:cubicBezTo>
                      <a:pt x="131" y="67"/>
                      <a:pt x="126" y="64"/>
                      <a:pt x="121" y="59"/>
                    </a:cubicBezTo>
                    <a:cubicBezTo>
                      <a:pt x="116" y="54"/>
                      <a:pt x="113" y="48"/>
                      <a:pt x="112" y="43"/>
                    </a:cubicBezTo>
                    <a:cubicBezTo>
                      <a:pt x="110" y="30"/>
                      <a:pt x="125" y="14"/>
                      <a:pt x="135" y="6"/>
                    </a:cubicBezTo>
                    <a:cubicBezTo>
                      <a:pt x="143" y="1"/>
                      <a:pt x="150" y="0"/>
                      <a:pt x="155" y="2"/>
                    </a:cubicBezTo>
                    <a:cubicBezTo>
                      <a:pt x="159" y="5"/>
                      <a:pt x="163" y="7"/>
                      <a:pt x="166" y="10"/>
                    </a:cubicBezTo>
                    <a:cubicBezTo>
                      <a:pt x="190" y="35"/>
                      <a:pt x="176" y="73"/>
                      <a:pt x="169" y="84"/>
                    </a:cubicBezTo>
                    <a:cubicBezTo>
                      <a:pt x="162" y="93"/>
                      <a:pt x="149" y="112"/>
                      <a:pt x="131" y="130"/>
                    </a:cubicBezTo>
                    <a:cubicBezTo>
                      <a:pt x="114" y="147"/>
                      <a:pt x="93" y="163"/>
                      <a:pt x="84" y="169"/>
                    </a:cubicBezTo>
                    <a:cubicBezTo>
                      <a:pt x="68" y="179"/>
                      <a:pt x="35" y="190"/>
                      <a:pt x="12" y="167"/>
                    </a:cubicBezTo>
                    <a:close/>
                    <a:moveTo>
                      <a:pt x="53" y="125"/>
                    </a:moveTo>
                    <a:cubicBezTo>
                      <a:pt x="49" y="122"/>
                      <a:pt x="46" y="120"/>
                      <a:pt x="42" y="119"/>
                    </a:cubicBezTo>
                    <a:cubicBezTo>
                      <a:pt x="34" y="119"/>
                      <a:pt x="21" y="130"/>
                      <a:pt x="13" y="140"/>
                    </a:cubicBezTo>
                    <a:cubicBezTo>
                      <a:pt x="9" y="146"/>
                      <a:pt x="9" y="150"/>
                      <a:pt x="9" y="150"/>
                    </a:cubicBezTo>
                    <a:cubicBezTo>
                      <a:pt x="11" y="154"/>
                      <a:pt x="14" y="158"/>
                      <a:pt x="17" y="161"/>
                    </a:cubicBezTo>
                    <a:cubicBezTo>
                      <a:pt x="42" y="185"/>
                      <a:pt x="75" y="164"/>
                      <a:pt x="79" y="162"/>
                    </a:cubicBezTo>
                    <a:cubicBezTo>
                      <a:pt x="88" y="156"/>
                      <a:pt x="109" y="140"/>
                      <a:pt x="125" y="124"/>
                    </a:cubicBezTo>
                    <a:cubicBezTo>
                      <a:pt x="143" y="106"/>
                      <a:pt x="156" y="89"/>
                      <a:pt x="162" y="79"/>
                    </a:cubicBezTo>
                    <a:cubicBezTo>
                      <a:pt x="170" y="69"/>
                      <a:pt x="179" y="36"/>
                      <a:pt x="160" y="16"/>
                    </a:cubicBezTo>
                    <a:cubicBezTo>
                      <a:pt x="157" y="13"/>
                      <a:pt x="154" y="11"/>
                      <a:pt x="151" y="9"/>
                    </a:cubicBezTo>
                    <a:cubicBezTo>
                      <a:pt x="150" y="8"/>
                      <a:pt x="146" y="9"/>
                      <a:pt x="140" y="13"/>
                    </a:cubicBezTo>
                    <a:cubicBezTo>
                      <a:pt x="129" y="20"/>
                      <a:pt x="119" y="33"/>
                      <a:pt x="120" y="42"/>
                    </a:cubicBezTo>
                    <a:cubicBezTo>
                      <a:pt x="120" y="46"/>
                      <a:pt x="123" y="49"/>
                      <a:pt x="127" y="53"/>
                    </a:cubicBezTo>
                    <a:cubicBezTo>
                      <a:pt x="134" y="60"/>
                      <a:pt x="144" y="65"/>
                      <a:pt x="144" y="65"/>
                    </a:cubicBezTo>
                    <a:cubicBezTo>
                      <a:pt x="149" y="67"/>
                      <a:pt x="149" y="67"/>
                      <a:pt x="149" y="67"/>
                    </a:cubicBezTo>
                    <a:cubicBezTo>
                      <a:pt x="67" y="149"/>
                      <a:pt x="67" y="149"/>
                      <a:pt x="67" y="149"/>
                    </a:cubicBezTo>
                    <a:cubicBezTo>
                      <a:pt x="65" y="143"/>
                      <a:pt x="65" y="143"/>
                      <a:pt x="65" y="143"/>
                    </a:cubicBezTo>
                    <a:cubicBezTo>
                      <a:pt x="65" y="143"/>
                      <a:pt x="60" y="133"/>
                      <a:pt x="53" y="125"/>
                    </a:cubicBez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mj-ea"/>
                  <a:ea typeface="+mj-ea"/>
                </a:endParaRPr>
              </a:p>
            </p:txBody>
          </p:sp>
        </p:grpSp>
        <p:grpSp>
          <p:nvGrpSpPr>
            <p:cNvPr id="5" name="组合 4"/>
            <p:cNvGrpSpPr/>
            <p:nvPr/>
          </p:nvGrpSpPr>
          <p:grpSpPr>
            <a:xfrm>
              <a:off x="1616516" y="1469287"/>
              <a:ext cx="9088763" cy="717530"/>
              <a:chOff x="1784182" y="1447861"/>
              <a:chExt cx="9088763" cy="717530"/>
            </a:xfrm>
          </p:grpSpPr>
          <p:sp>
            <p:nvSpPr>
              <p:cNvPr id="21" name="Oval 9"/>
              <p:cNvSpPr/>
              <p:nvPr/>
            </p:nvSpPr>
            <p:spPr>
              <a:xfrm>
                <a:off x="4475347" y="1451074"/>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ea"/>
                  <a:ea typeface="+mj-ea"/>
                </a:endParaRPr>
              </a:p>
            </p:txBody>
          </p:sp>
          <p:sp>
            <p:nvSpPr>
              <p:cNvPr id="22" name="Oval 11"/>
              <p:cNvSpPr/>
              <p:nvPr/>
            </p:nvSpPr>
            <p:spPr>
              <a:xfrm>
                <a:off x="1784182" y="1468223"/>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ea"/>
                  <a:ea typeface="+mj-ea"/>
                </a:endParaRPr>
              </a:p>
            </p:txBody>
          </p:sp>
          <p:sp>
            <p:nvSpPr>
              <p:cNvPr id="23" name="Oval 16"/>
              <p:cNvSpPr/>
              <p:nvPr/>
            </p:nvSpPr>
            <p:spPr>
              <a:xfrm>
                <a:off x="10175958" y="1447861"/>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mj-ea"/>
                  <a:ea typeface="+mj-ea"/>
                </a:endParaRPr>
              </a:p>
            </p:txBody>
          </p:sp>
          <p:sp>
            <p:nvSpPr>
              <p:cNvPr id="27" name="Oval 39"/>
              <p:cNvSpPr/>
              <p:nvPr/>
            </p:nvSpPr>
            <p:spPr>
              <a:xfrm>
                <a:off x="7345599" y="1449689"/>
                <a:ext cx="696987" cy="697168"/>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ea"/>
                  <a:ea typeface="+mj-ea"/>
                </a:endParaRPr>
              </a:p>
            </p:txBody>
          </p:sp>
          <p:sp>
            <p:nvSpPr>
              <p:cNvPr id="35" name="Shape 4417"/>
              <p:cNvSpPr/>
              <p:nvPr/>
            </p:nvSpPr>
            <p:spPr>
              <a:xfrm>
                <a:off x="10359853" y="1633093"/>
                <a:ext cx="334010" cy="334073"/>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4"/>
                      <a:pt x="14198" y="0"/>
                    </a:cubicBezTo>
                    <a:cubicBezTo>
                      <a:pt x="13467" y="1248"/>
                      <a:pt x="12147" y="2078"/>
                      <a:pt x="10800" y="2078"/>
                    </a:cubicBezTo>
                    <a:cubicBezTo>
                      <a:pt x="9453" y="2078"/>
                      <a:pt x="8134" y="1248"/>
                      <a:pt x="7403" y="0"/>
                    </a:cubicBezTo>
                    <a:cubicBezTo>
                      <a:pt x="6651" y="224"/>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chemeClr val="bg1"/>
              </a:solidFill>
              <a:ln w="12700">
                <a:miter lim="400000"/>
              </a:ln>
            </p:spPr>
            <p:txBody>
              <a:bodyPr lIns="38100" tIns="38100" rIns="38100" bIns="38100" anchor="ctr"/>
              <a:lstStyle/>
              <a:p>
                <a:pPr algn="ctr" defTabSz="4572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400">
                  <a:latin typeface="+mj-ea"/>
                  <a:ea typeface="+mj-ea"/>
                </a:endParaRPr>
              </a:p>
            </p:txBody>
          </p:sp>
          <p:grpSp>
            <p:nvGrpSpPr>
              <p:cNvPr id="36" name="组合 35"/>
              <p:cNvGrpSpPr/>
              <p:nvPr/>
            </p:nvGrpSpPr>
            <p:grpSpPr>
              <a:xfrm>
                <a:off x="1984024" y="1676171"/>
                <a:ext cx="377444" cy="324670"/>
                <a:chOff x="2962143" y="1772986"/>
                <a:chExt cx="691399" cy="691400"/>
              </a:xfrm>
              <a:solidFill>
                <a:schemeClr val="bg1"/>
              </a:solidFill>
            </p:grpSpPr>
            <p:sp>
              <p:nvSpPr>
                <p:cNvPr id="37" name="Freeform 37"/>
                <p:cNvSpPr/>
                <p:nvPr/>
              </p:nvSpPr>
              <p:spPr bwMode="auto">
                <a:xfrm>
                  <a:off x="3184074" y="1994917"/>
                  <a:ext cx="247538" cy="247538"/>
                </a:xfrm>
                <a:custGeom>
                  <a:avLst/>
                  <a:gdLst>
                    <a:gd name="T0" fmla="*/ 0 w 203"/>
                    <a:gd name="T1" fmla="*/ 203 h 203"/>
                    <a:gd name="T2" fmla="*/ 203 w 203"/>
                    <a:gd name="T3" fmla="*/ 0 h 203"/>
                    <a:gd name="T4" fmla="*/ 0 w 203"/>
                    <a:gd name="T5" fmla="*/ 203 h 203"/>
                  </a:gdLst>
                  <a:ahLst/>
                  <a:cxnLst>
                    <a:cxn ang="0">
                      <a:pos x="T0" y="T1"/>
                    </a:cxn>
                    <a:cxn ang="0">
                      <a:pos x="T2" y="T3"/>
                    </a:cxn>
                    <a:cxn ang="0">
                      <a:pos x="T4" y="T5"/>
                    </a:cxn>
                  </a:cxnLst>
                  <a:rect l="0" t="0" r="r" b="b"/>
                  <a:pathLst>
                    <a:path w="203" h="203">
                      <a:moveTo>
                        <a:pt x="0" y="203"/>
                      </a:moveTo>
                      <a:lnTo>
                        <a:pt x="203" y="0"/>
                      </a:lnTo>
                      <a:lnTo>
                        <a:pt x="0" y="203"/>
                      </a:lnTo>
                      <a:close/>
                    </a:path>
                  </a:pathLst>
                </a:custGeom>
                <a:grpFill/>
                <a:ln w="9525">
                  <a:solidFill>
                    <a:schemeClr val="bg1"/>
                  </a:solidFill>
                  <a:round/>
                </a:ln>
              </p:spPr>
              <p:txBody>
                <a:bodyPr vert="horz" wrap="square" lIns="91440" tIns="45720" rIns="91440" bIns="45720" numCol="1" anchor="t" anchorCtr="0" compatLnSpc="1"/>
                <a:lstStyle/>
                <a:p>
                  <a:endParaRPr lang="zh-CN" altLang="en-US">
                    <a:latin typeface="+mj-ea"/>
                    <a:ea typeface="+mj-ea"/>
                  </a:endParaRPr>
                </a:p>
              </p:txBody>
            </p:sp>
            <p:sp>
              <p:nvSpPr>
                <p:cNvPr id="38" name="Line 38"/>
                <p:cNvSpPr>
                  <a:spLocks noChangeShapeType="1"/>
                </p:cNvSpPr>
                <p:nvPr/>
              </p:nvSpPr>
              <p:spPr bwMode="auto">
                <a:xfrm flipV="1">
                  <a:off x="3184074" y="1994917"/>
                  <a:ext cx="247538" cy="247538"/>
                </a:xfrm>
                <a:prstGeom prst="line">
                  <a:avLst/>
                </a:prstGeom>
                <a:grpFill/>
                <a:ln w="30163" cap="flat">
                  <a:solidFill>
                    <a:schemeClr val="bg1"/>
                  </a:solidFill>
                  <a:prstDash val="solid"/>
                  <a:miter lim="800000"/>
                </a:ln>
              </p:spPr>
              <p:txBody>
                <a:bodyPr vert="horz" wrap="square" lIns="91440" tIns="45720" rIns="91440" bIns="45720" numCol="1" anchor="t" anchorCtr="0" compatLnSpc="1"/>
                <a:lstStyle/>
                <a:p>
                  <a:endParaRPr lang="zh-CN" altLang="en-US">
                    <a:latin typeface="+mj-ea"/>
                    <a:ea typeface="+mj-ea"/>
                  </a:endParaRPr>
                </a:p>
              </p:txBody>
            </p:sp>
            <p:sp>
              <p:nvSpPr>
                <p:cNvPr id="39" name="Freeform 39"/>
                <p:cNvSpPr/>
                <p:nvPr/>
              </p:nvSpPr>
              <p:spPr bwMode="auto">
                <a:xfrm>
                  <a:off x="2962143" y="2092469"/>
                  <a:ext cx="385330" cy="371917"/>
                </a:xfrm>
                <a:custGeom>
                  <a:avLst/>
                  <a:gdLst>
                    <a:gd name="T0" fmla="*/ 116 w 134"/>
                    <a:gd name="T1" fmla="*/ 33 h 129"/>
                    <a:gd name="T2" fmla="*/ 108 w 134"/>
                    <a:gd name="T3" fmla="*/ 78 h 129"/>
                    <a:gd name="T4" fmla="*/ 78 w 134"/>
                    <a:gd name="T5" fmla="*/ 108 h 129"/>
                    <a:gd name="T6" fmla="*/ 50 w 134"/>
                    <a:gd name="T7" fmla="*/ 119 h 129"/>
                    <a:gd name="T8" fmla="*/ 22 w 134"/>
                    <a:gd name="T9" fmla="*/ 108 h 129"/>
                    <a:gd name="T10" fmla="*/ 10 w 134"/>
                    <a:gd name="T11" fmla="*/ 79 h 129"/>
                    <a:gd name="T12" fmla="*/ 22 w 134"/>
                    <a:gd name="T13" fmla="*/ 51 h 129"/>
                    <a:gd name="T14" fmla="*/ 51 w 134"/>
                    <a:gd name="T15" fmla="*/ 21 h 129"/>
                    <a:gd name="T16" fmla="*/ 80 w 134"/>
                    <a:gd name="T17" fmla="*/ 9 h 129"/>
                    <a:gd name="T18" fmla="*/ 96 w 134"/>
                    <a:gd name="T19" fmla="*/ 13 h 129"/>
                    <a:gd name="T20" fmla="*/ 103 w 134"/>
                    <a:gd name="T21" fmla="*/ 5 h 129"/>
                    <a:gd name="T22" fmla="*/ 80 w 134"/>
                    <a:gd name="T23" fmla="*/ 0 h 129"/>
                    <a:gd name="T24" fmla="*/ 44 w 134"/>
                    <a:gd name="T25" fmla="*/ 14 h 129"/>
                    <a:gd name="T26" fmla="*/ 15 w 134"/>
                    <a:gd name="T27" fmla="*/ 44 h 129"/>
                    <a:gd name="T28" fmla="*/ 0 w 134"/>
                    <a:gd name="T29" fmla="*/ 79 h 129"/>
                    <a:gd name="T30" fmla="*/ 15 w 134"/>
                    <a:gd name="T31" fmla="*/ 114 h 129"/>
                    <a:gd name="T32" fmla="*/ 50 w 134"/>
                    <a:gd name="T33" fmla="*/ 129 h 129"/>
                    <a:gd name="T34" fmla="*/ 50 w 134"/>
                    <a:gd name="T35" fmla="*/ 129 h 129"/>
                    <a:gd name="T36" fmla="*/ 85 w 134"/>
                    <a:gd name="T37" fmla="*/ 114 h 129"/>
                    <a:gd name="T38" fmla="*/ 115 w 134"/>
                    <a:gd name="T39" fmla="*/ 85 h 129"/>
                    <a:gd name="T40" fmla="*/ 124 w 134"/>
                    <a:gd name="T41" fmla="*/ 26 h 129"/>
                    <a:gd name="T42" fmla="*/ 116 w 134"/>
                    <a:gd name="T43" fmla="*/ 3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29">
                      <a:moveTo>
                        <a:pt x="116" y="33"/>
                      </a:moveTo>
                      <a:cubicBezTo>
                        <a:pt x="123" y="48"/>
                        <a:pt x="120" y="66"/>
                        <a:pt x="108" y="78"/>
                      </a:cubicBezTo>
                      <a:cubicBezTo>
                        <a:pt x="106" y="80"/>
                        <a:pt x="81" y="105"/>
                        <a:pt x="78" y="108"/>
                      </a:cubicBezTo>
                      <a:cubicBezTo>
                        <a:pt x="71" y="115"/>
                        <a:pt x="61" y="119"/>
                        <a:pt x="50" y="119"/>
                      </a:cubicBezTo>
                      <a:cubicBezTo>
                        <a:pt x="39" y="119"/>
                        <a:pt x="29" y="115"/>
                        <a:pt x="22" y="108"/>
                      </a:cubicBezTo>
                      <a:cubicBezTo>
                        <a:pt x="14" y="100"/>
                        <a:pt x="10" y="90"/>
                        <a:pt x="10" y="79"/>
                      </a:cubicBezTo>
                      <a:cubicBezTo>
                        <a:pt x="10" y="68"/>
                        <a:pt x="14" y="58"/>
                        <a:pt x="22" y="51"/>
                      </a:cubicBezTo>
                      <a:cubicBezTo>
                        <a:pt x="51" y="21"/>
                        <a:pt x="51" y="21"/>
                        <a:pt x="51" y="21"/>
                      </a:cubicBezTo>
                      <a:cubicBezTo>
                        <a:pt x="59" y="13"/>
                        <a:pt x="69" y="9"/>
                        <a:pt x="80" y="9"/>
                      </a:cubicBezTo>
                      <a:cubicBezTo>
                        <a:pt x="85" y="9"/>
                        <a:pt x="91" y="10"/>
                        <a:pt x="96" y="13"/>
                      </a:cubicBezTo>
                      <a:cubicBezTo>
                        <a:pt x="103" y="5"/>
                        <a:pt x="103" y="5"/>
                        <a:pt x="103" y="5"/>
                      </a:cubicBezTo>
                      <a:cubicBezTo>
                        <a:pt x="96" y="2"/>
                        <a:pt x="88" y="0"/>
                        <a:pt x="80" y="0"/>
                      </a:cubicBezTo>
                      <a:cubicBezTo>
                        <a:pt x="66" y="0"/>
                        <a:pt x="54" y="5"/>
                        <a:pt x="44" y="14"/>
                      </a:cubicBezTo>
                      <a:cubicBezTo>
                        <a:pt x="15" y="44"/>
                        <a:pt x="15" y="44"/>
                        <a:pt x="15" y="44"/>
                      </a:cubicBezTo>
                      <a:cubicBezTo>
                        <a:pt x="5" y="53"/>
                        <a:pt x="0" y="66"/>
                        <a:pt x="0" y="79"/>
                      </a:cubicBezTo>
                      <a:cubicBezTo>
                        <a:pt x="0" y="92"/>
                        <a:pt x="5" y="105"/>
                        <a:pt x="15" y="114"/>
                      </a:cubicBezTo>
                      <a:cubicBezTo>
                        <a:pt x="24" y="124"/>
                        <a:pt x="37" y="129"/>
                        <a:pt x="50" y="129"/>
                      </a:cubicBezTo>
                      <a:cubicBezTo>
                        <a:pt x="50" y="129"/>
                        <a:pt x="50" y="129"/>
                        <a:pt x="50" y="129"/>
                      </a:cubicBezTo>
                      <a:cubicBezTo>
                        <a:pt x="63" y="129"/>
                        <a:pt x="76" y="124"/>
                        <a:pt x="85" y="114"/>
                      </a:cubicBezTo>
                      <a:cubicBezTo>
                        <a:pt x="88" y="112"/>
                        <a:pt x="113" y="86"/>
                        <a:pt x="115" y="85"/>
                      </a:cubicBezTo>
                      <a:cubicBezTo>
                        <a:pt x="131" y="69"/>
                        <a:pt x="134" y="45"/>
                        <a:pt x="124" y="26"/>
                      </a:cubicBezTo>
                      <a:lnTo>
                        <a:pt x="116" y="33"/>
                      </a:lnTo>
                      <a:close/>
                    </a:path>
                  </a:pathLst>
                </a:custGeom>
                <a:grpFill/>
                <a:ln w="9525">
                  <a:solidFill>
                    <a:schemeClr val="bg1"/>
                  </a:solidFill>
                  <a:round/>
                </a:ln>
              </p:spPr>
              <p:txBody>
                <a:bodyPr vert="horz" wrap="square" lIns="91440" tIns="45720" rIns="91440" bIns="45720" numCol="1" anchor="t" anchorCtr="0" compatLnSpc="1"/>
                <a:lstStyle/>
                <a:p>
                  <a:endParaRPr lang="zh-CN" altLang="en-US">
                    <a:latin typeface="+mj-ea"/>
                    <a:ea typeface="+mj-ea"/>
                  </a:endParaRPr>
                </a:p>
              </p:txBody>
            </p:sp>
            <p:sp>
              <p:nvSpPr>
                <p:cNvPr id="40" name="Freeform 40"/>
                <p:cNvSpPr/>
                <p:nvPr/>
              </p:nvSpPr>
              <p:spPr bwMode="auto">
                <a:xfrm>
                  <a:off x="3270651" y="1772986"/>
                  <a:ext cx="382891" cy="371917"/>
                </a:xfrm>
                <a:custGeom>
                  <a:avLst/>
                  <a:gdLst>
                    <a:gd name="T0" fmla="*/ 17 w 133"/>
                    <a:gd name="T1" fmla="*/ 96 h 129"/>
                    <a:gd name="T2" fmla="*/ 25 w 133"/>
                    <a:gd name="T3" fmla="*/ 51 h 129"/>
                    <a:gd name="T4" fmla="*/ 55 w 133"/>
                    <a:gd name="T5" fmla="*/ 21 h 129"/>
                    <a:gd name="T6" fmla="*/ 83 w 133"/>
                    <a:gd name="T7" fmla="*/ 9 h 129"/>
                    <a:gd name="T8" fmla="*/ 112 w 133"/>
                    <a:gd name="T9" fmla="*/ 21 h 129"/>
                    <a:gd name="T10" fmla="*/ 124 w 133"/>
                    <a:gd name="T11" fmla="*/ 50 h 129"/>
                    <a:gd name="T12" fmla="*/ 112 w 133"/>
                    <a:gd name="T13" fmla="*/ 78 h 129"/>
                    <a:gd name="T14" fmla="*/ 82 w 133"/>
                    <a:gd name="T15" fmla="*/ 108 h 129"/>
                    <a:gd name="T16" fmla="*/ 54 w 133"/>
                    <a:gd name="T17" fmla="*/ 120 h 129"/>
                    <a:gd name="T18" fmla="*/ 37 w 133"/>
                    <a:gd name="T19" fmla="*/ 116 h 129"/>
                    <a:gd name="T20" fmla="*/ 30 w 133"/>
                    <a:gd name="T21" fmla="*/ 123 h 129"/>
                    <a:gd name="T22" fmla="*/ 54 w 133"/>
                    <a:gd name="T23" fmla="*/ 129 h 129"/>
                    <a:gd name="T24" fmla="*/ 89 w 133"/>
                    <a:gd name="T25" fmla="*/ 115 h 129"/>
                    <a:gd name="T26" fmla="*/ 119 w 133"/>
                    <a:gd name="T27" fmla="*/ 85 h 129"/>
                    <a:gd name="T28" fmla="*/ 133 w 133"/>
                    <a:gd name="T29" fmla="*/ 50 h 129"/>
                    <a:gd name="T30" fmla="*/ 119 w 133"/>
                    <a:gd name="T31" fmla="*/ 14 h 129"/>
                    <a:gd name="T32" fmla="*/ 83 w 133"/>
                    <a:gd name="T33" fmla="*/ 0 h 129"/>
                    <a:gd name="T34" fmla="*/ 83 w 133"/>
                    <a:gd name="T35" fmla="*/ 0 h 129"/>
                    <a:gd name="T36" fmla="*/ 48 w 133"/>
                    <a:gd name="T37" fmla="*/ 14 h 129"/>
                    <a:gd name="T38" fmla="*/ 18 w 133"/>
                    <a:gd name="T39" fmla="*/ 44 h 129"/>
                    <a:gd name="T40" fmla="*/ 10 w 133"/>
                    <a:gd name="T41" fmla="*/ 103 h 129"/>
                    <a:gd name="T42" fmla="*/ 17 w 133"/>
                    <a:gd name="T43" fmla="*/ 9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 h="129">
                      <a:moveTo>
                        <a:pt x="17" y="96"/>
                      </a:moveTo>
                      <a:cubicBezTo>
                        <a:pt x="10" y="81"/>
                        <a:pt x="13" y="63"/>
                        <a:pt x="25" y="51"/>
                      </a:cubicBezTo>
                      <a:cubicBezTo>
                        <a:pt x="27" y="49"/>
                        <a:pt x="52" y="24"/>
                        <a:pt x="55" y="21"/>
                      </a:cubicBezTo>
                      <a:cubicBezTo>
                        <a:pt x="62" y="14"/>
                        <a:pt x="73" y="9"/>
                        <a:pt x="83" y="9"/>
                      </a:cubicBezTo>
                      <a:cubicBezTo>
                        <a:pt x="94" y="9"/>
                        <a:pt x="104" y="14"/>
                        <a:pt x="112" y="21"/>
                      </a:cubicBezTo>
                      <a:cubicBezTo>
                        <a:pt x="119" y="29"/>
                        <a:pt x="124" y="39"/>
                        <a:pt x="124" y="50"/>
                      </a:cubicBezTo>
                      <a:cubicBezTo>
                        <a:pt x="124" y="60"/>
                        <a:pt x="119" y="71"/>
                        <a:pt x="112" y="78"/>
                      </a:cubicBezTo>
                      <a:cubicBezTo>
                        <a:pt x="82" y="108"/>
                        <a:pt x="82" y="108"/>
                        <a:pt x="82" y="108"/>
                      </a:cubicBezTo>
                      <a:cubicBezTo>
                        <a:pt x="74" y="116"/>
                        <a:pt x="64" y="120"/>
                        <a:pt x="54" y="120"/>
                      </a:cubicBezTo>
                      <a:cubicBezTo>
                        <a:pt x="48" y="120"/>
                        <a:pt x="42" y="118"/>
                        <a:pt x="37" y="116"/>
                      </a:cubicBezTo>
                      <a:cubicBezTo>
                        <a:pt x="30" y="123"/>
                        <a:pt x="30" y="123"/>
                        <a:pt x="30" y="123"/>
                      </a:cubicBezTo>
                      <a:cubicBezTo>
                        <a:pt x="37" y="127"/>
                        <a:pt x="45" y="129"/>
                        <a:pt x="54" y="129"/>
                      </a:cubicBezTo>
                      <a:cubicBezTo>
                        <a:pt x="67" y="129"/>
                        <a:pt x="79" y="124"/>
                        <a:pt x="89" y="115"/>
                      </a:cubicBezTo>
                      <a:cubicBezTo>
                        <a:pt x="119" y="85"/>
                        <a:pt x="119" y="85"/>
                        <a:pt x="119" y="85"/>
                      </a:cubicBezTo>
                      <a:cubicBezTo>
                        <a:pt x="128" y="76"/>
                        <a:pt x="133" y="63"/>
                        <a:pt x="133" y="50"/>
                      </a:cubicBezTo>
                      <a:cubicBezTo>
                        <a:pt x="133" y="36"/>
                        <a:pt x="128" y="24"/>
                        <a:pt x="119" y="14"/>
                      </a:cubicBezTo>
                      <a:cubicBezTo>
                        <a:pt x="109" y="5"/>
                        <a:pt x="97" y="0"/>
                        <a:pt x="83" y="0"/>
                      </a:cubicBezTo>
                      <a:cubicBezTo>
                        <a:pt x="83" y="0"/>
                        <a:pt x="83" y="0"/>
                        <a:pt x="83" y="0"/>
                      </a:cubicBezTo>
                      <a:cubicBezTo>
                        <a:pt x="70" y="0"/>
                        <a:pt x="57" y="5"/>
                        <a:pt x="48" y="14"/>
                      </a:cubicBezTo>
                      <a:cubicBezTo>
                        <a:pt x="46" y="17"/>
                        <a:pt x="20" y="42"/>
                        <a:pt x="18" y="44"/>
                      </a:cubicBezTo>
                      <a:cubicBezTo>
                        <a:pt x="2" y="60"/>
                        <a:pt x="0" y="84"/>
                        <a:pt x="10" y="103"/>
                      </a:cubicBezTo>
                      <a:lnTo>
                        <a:pt x="17" y="96"/>
                      </a:lnTo>
                      <a:close/>
                    </a:path>
                  </a:pathLst>
                </a:custGeom>
                <a:grpFill/>
                <a:ln w="9525">
                  <a:solidFill>
                    <a:schemeClr val="bg1"/>
                  </a:solidFill>
                  <a:round/>
                </a:ln>
              </p:spPr>
              <p:txBody>
                <a:bodyPr vert="horz" wrap="square" lIns="91440" tIns="45720" rIns="91440" bIns="45720" numCol="1" anchor="t" anchorCtr="0" compatLnSpc="1"/>
                <a:lstStyle/>
                <a:p>
                  <a:endParaRPr lang="zh-CN" altLang="en-US">
                    <a:latin typeface="+mj-ea"/>
                    <a:ea typeface="+mj-ea"/>
                  </a:endParaRPr>
                </a:p>
              </p:txBody>
            </p:sp>
          </p:grpSp>
          <p:sp>
            <p:nvSpPr>
              <p:cNvPr id="43" name="Freeform 107"/>
              <p:cNvSpPr>
                <a:spLocks noEditPoints="1"/>
              </p:cNvSpPr>
              <p:nvPr/>
            </p:nvSpPr>
            <p:spPr bwMode="auto">
              <a:xfrm>
                <a:off x="4614031" y="1562522"/>
                <a:ext cx="438628" cy="376140"/>
              </a:xfrm>
              <a:custGeom>
                <a:avLst/>
                <a:gdLst>
                  <a:gd name="T0" fmla="*/ 192 w 225"/>
                  <a:gd name="T1" fmla="*/ 116 h 182"/>
                  <a:gd name="T2" fmla="*/ 160 w 225"/>
                  <a:gd name="T3" fmla="*/ 145 h 182"/>
                  <a:gd name="T4" fmla="*/ 145 w 225"/>
                  <a:gd name="T5" fmla="*/ 145 h 182"/>
                  <a:gd name="T6" fmla="*/ 116 w 225"/>
                  <a:gd name="T7" fmla="*/ 117 h 182"/>
                  <a:gd name="T8" fmla="*/ 116 w 225"/>
                  <a:gd name="T9" fmla="*/ 65 h 182"/>
                  <a:gd name="T10" fmla="*/ 145 w 225"/>
                  <a:gd name="T11" fmla="*/ 33 h 182"/>
                  <a:gd name="T12" fmla="*/ 112 w 225"/>
                  <a:gd name="T13" fmla="*/ 0 h 182"/>
                  <a:gd name="T14" fmla="*/ 80 w 225"/>
                  <a:gd name="T15" fmla="*/ 33 h 182"/>
                  <a:gd name="T16" fmla="*/ 108 w 225"/>
                  <a:gd name="T17" fmla="*/ 65 h 182"/>
                  <a:gd name="T18" fmla="*/ 108 w 225"/>
                  <a:gd name="T19" fmla="*/ 117 h 182"/>
                  <a:gd name="T20" fmla="*/ 80 w 225"/>
                  <a:gd name="T21" fmla="*/ 145 h 182"/>
                  <a:gd name="T22" fmla="*/ 65 w 225"/>
                  <a:gd name="T23" fmla="*/ 145 h 182"/>
                  <a:gd name="T24" fmla="*/ 32 w 225"/>
                  <a:gd name="T25" fmla="*/ 116 h 182"/>
                  <a:gd name="T26" fmla="*/ 0 w 225"/>
                  <a:gd name="T27" fmla="*/ 149 h 182"/>
                  <a:gd name="T28" fmla="*/ 32 w 225"/>
                  <a:gd name="T29" fmla="*/ 182 h 182"/>
                  <a:gd name="T30" fmla="*/ 65 w 225"/>
                  <a:gd name="T31" fmla="*/ 153 h 182"/>
                  <a:gd name="T32" fmla="*/ 80 w 225"/>
                  <a:gd name="T33" fmla="*/ 153 h 182"/>
                  <a:gd name="T34" fmla="*/ 112 w 225"/>
                  <a:gd name="T35" fmla="*/ 182 h 182"/>
                  <a:gd name="T36" fmla="*/ 145 w 225"/>
                  <a:gd name="T37" fmla="*/ 153 h 182"/>
                  <a:gd name="T38" fmla="*/ 160 w 225"/>
                  <a:gd name="T39" fmla="*/ 153 h 182"/>
                  <a:gd name="T40" fmla="*/ 192 w 225"/>
                  <a:gd name="T41" fmla="*/ 182 h 182"/>
                  <a:gd name="T42" fmla="*/ 225 w 225"/>
                  <a:gd name="T43" fmla="*/ 149 h 182"/>
                  <a:gd name="T44" fmla="*/ 192 w 225"/>
                  <a:gd name="T45" fmla="*/ 116 h 182"/>
                  <a:gd name="T46" fmla="*/ 32 w 225"/>
                  <a:gd name="T47" fmla="*/ 174 h 182"/>
                  <a:gd name="T48" fmla="*/ 8 w 225"/>
                  <a:gd name="T49" fmla="*/ 149 h 182"/>
                  <a:gd name="T50" fmla="*/ 32 w 225"/>
                  <a:gd name="T51" fmla="*/ 124 h 182"/>
                  <a:gd name="T52" fmla="*/ 57 w 225"/>
                  <a:gd name="T53" fmla="*/ 149 h 182"/>
                  <a:gd name="T54" fmla="*/ 32 w 225"/>
                  <a:gd name="T55" fmla="*/ 174 h 182"/>
                  <a:gd name="T56" fmla="*/ 112 w 225"/>
                  <a:gd name="T57" fmla="*/ 174 h 182"/>
                  <a:gd name="T58" fmla="*/ 88 w 225"/>
                  <a:gd name="T59" fmla="*/ 149 h 182"/>
                  <a:gd name="T60" fmla="*/ 112 w 225"/>
                  <a:gd name="T61" fmla="*/ 124 h 182"/>
                  <a:gd name="T62" fmla="*/ 137 w 225"/>
                  <a:gd name="T63" fmla="*/ 149 h 182"/>
                  <a:gd name="T64" fmla="*/ 112 w 225"/>
                  <a:gd name="T65" fmla="*/ 174 h 182"/>
                  <a:gd name="T66" fmla="*/ 192 w 225"/>
                  <a:gd name="T67" fmla="*/ 174 h 182"/>
                  <a:gd name="T68" fmla="*/ 168 w 225"/>
                  <a:gd name="T69" fmla="*/ 149 h 182"/>
                  <a:gd name="T70" fmla="*/ 192 w 225"/>
                  <a:gd name="T71" fmla="*/ 124 h 182"/>
                  <a:gd name="T72" fmla="*/ 217 w 225"/>
                  <a:gd name="T73" fmla="*/ 149 h 182"/>
                  <a:gd name="T74" fmla="*/ 192 w 225"/>
                  <a:gd name="T75" fmla="*/ 17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 h="182">
                    <a:moveTo>
                      <a:pt x="192" y="116"/>
                    </a:moveTo>
                    <a:cubicBezTo>
                      <a:pt x="176" y="116"/>
                      <a:pt x="162" y="129"/>
                      <a:pt x="160" y="145"/>
                    </a:cubicBezTo>
                    <a:cubicBezTo>
                      <a:pt x="145" y="145"/>
                      <a:pt x="145" y="145"/>
                      <a:pt x="145" y="145"/>
                    </a:cubicBezTo>
                    <a:cubicBezTo>
                      <a:pt x="143" y="130"/>
                      <a:pt x="131" y="119"/>
                      <a:pt x="116" y="117"/>
                    </a:cubicBezTo>
                    <a:cubicBezTo>
                      <a:pt x="116" y="65"/>
                      <a:pt x="116" y="65"/>
                      <a:pt x="116" y="65"/>
                    </a:cubicBezTo>
                    <a:cubicBezTo>
                      <a:pt x="132" y="63"/>
                      <a:pt x="145" y="50"/>
                      <a:pt x="145" y="33"/>
                    </a:cubicBezTo>
                    <a:cubicBezTo>
                      <a:pt x="145" y="15"/>
                      <a:pt x="130" y="0"/>
                      <a:pt x="112" y="0"/>
                    </a:cubicBezTo>
                    <a:cubicBezTo>
                      <a:pt x="94" y="0"/>
                      <a:pt x="80" y="15"/>
                      <a:pt x="80" y="33"/>
                    </a:cubicBezTo>
                    <a:cubicBezTo>
                      <a:pt x="80" y="50"/>
                      <a:pt x="92" y="63"/>
                      <a:pt x="108" y="65"/>
                    </a:cubicBezTo>
                    <a:cubicBezTo>
                      <a:pt x="108" y="117"/>
                      <a:pt x="108" y="117"/>
                      <a:pt x="108" y="117"/>
                    </a:cubicBezTo>
                    <a:cubicBezTo>
                      <a:pt x="94" y="118"/>
                      <a:pt x="82" y="130"/>
                      <a:pt x="80" y="145"/>
                    </a:cubicBezTo>
                    <a:cubicBezTo>
                      <a:pt x="65" y="145"/>
                      <a:pt x="65" y="145"/>
                      <a:pt x="65" y="145"/>
                    </a:cubicBezTo>
                    <a:cubicBezTo>
                      <a:pt x="63" y="129"/>
                      <a:pt x="49" y="116"/>
                      <a:pt x="32" y="116"/>
                    </a:cubicBezTo>
                    <a:cubicBezTo>
                      <a:pt x="14" y="116"/>
                      <a:pt x="0" y="131"/>
                      <a:pt x="0" y="149"/>
                    </a:cubicBezTo>
                    <a:cubicBezTo>
                      <a:pt x="0" y="167"/>
                      <a:pt x="14" y="182"/>
                      <a:pt x="32" y="182"/>
                    </a:cubicBezTo>
                    <a:cubicBezTo>
                      <a:pt x="49" y="182"/>
                      <a:pt x="63" y="169"/>
                      <a:pt x="65" y="153"/>
                    </a:cubicBezTo>
                    <a:cubicBezTo>
                      <a:pt x="80" y="153"/>
                      <a:pt x="80" y="153"/>
                      <a:pt x="80" y="153"/>
                    </a:cubicBezTo>
                    <a:cubicBezTo>
                      <a:pt x="82" y="169"/>
                      <a:pt x="96" y="182"/>
                      <a:pt x="112" y="182"/>
                    </a:cubicBezTo>
                    <a:cubicBezTo>
                      <a:pt x="129" y="182"/>
                      <a:pt x="143" y="169"/>
                      <a:pt x="145" y="153"/>
                    </a:cubicBezTo>
                    <a:cubicBezTo>
                      <a:pt x="160" y="153"/>
                      <a:pt x="160" y="153"/>
                      <a:pt x="160" y="153"/>
                    </a:cubicBezTo>
                    <a:cubicBezTo>
                      <a:pt x="162" y="169"/>
                      <a:pt x="176" y="182"/>
                      <a:pt x="192" y="182"/>
                    </a:cubicBezTo>
                    <a:cubicBezTo>
                      <a:pt x="210" y="182"/>
                      <a:pt x="225" y="167"/>
                      <a:pt x="225" y="149"/>
                    </a:cubicBezTo>
                    <a:cubicBezTo>
                      <a:pt x="225" y="131"/>
                      <a:pt x="210" y="116"/>
                      <a:pt x="192" y="116"/>
                    </a:cubicBezTo>
                    <a:close/>
                    <a:moveTo>
                      <a:pt x="32" y="174"/>
                    </a:moveTo>
                    <a:cubicBezTo>
                      <a:pt x="19" y="174"/>
                      <a:pt x="8" y="163"/>
                      <a:pt x="8" y="149"/>
                    </a:cubicBezTo>
                    <a:cubicBezTo>
                      <a:pt x="8" y="135"/>
                      <a:pt x="19" y="124"/>
                      <a:pt x="32" y="124"/>
                    </a:cubicBezTo>
                    <a:cubicBezTo>
                      <a:pt x="46" y="124"/>
                      <a:pt x="57" y="135"/>
                      <a:pt x="57" y="149"/>
                    </a:cubicBezTo>
                    <a:cubicBezTo>
                      <a:pt x="57" y="163"/>
                      <a:pt x="46" y="174"/>
                      <a:pt x="32" y="174"/>
                    </a:cubicBezTo>
                    <a:close/>
                    <a:moveTo>
                      <a:pt x="112" y="174"/>
                    </a:moveTo>
                    <a:cubicBezTo>
                      <a:pt x="99" y="174"/>
                      <a:pt x="88" y="163"/>
                      <a:pt x="88" y="149"/>
                    </a:cubicBezTo>
                    <a:cubicBezTo>
                      <a:pt x="88" y="135"/>
                      <a:pt x="99" y="124"/>
                      <a:pt x="112" y="124"/>
                    </a:cubicBezTo>
                    <a:cubicBezTo>
                      <a:pt x="126" y="124"/>
                      <a:pt x="137" y="135"/>
                      <a:pt x="137" y="149"/>
                    </a:cubicBezTo>
                    <a:cubicBezTo>
                      <a:pt x="137" y="163"/>
                      <a:pt x="126" y="174"/>
                      <a:pt x="112" y="174"/>
                    </a:cubicBezTo>
                    <a:close/>
                    <a:moveTo>
                      <a:pt x="192" y="174"/>
                    </a:moveTo>
                    <a:cubicBezTo>
                      <a:pt x="179" y="174"/>
                      <a:pt x="168" y="163"/>
                      <a:pt x="168" y="149"/>
                    </a:cubicBezTo>
                    <a:cubicBezTo>
                      <a:pt x="168" y="135"/>
                      <a:pt x="179" y="124"/>
                      <a:pt x="192" y="124"/>
                    </a:cubicBezTo>
                    <a:cubicBezTo>
                      <a:pt x="206" y="124"/>
                      <a:pt x="217" y="135"/>
                      <a:pt x="217" y="149"/>
                    </a:cubicBezTo>
                    <a:cubicBezTo>
                      <a:pt x="217" y="163"/>
                      <a:pt x="206" y="174"/>
                      <a:pt x="192" y="174"/>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endParaRPr>
              </a:p>
            </p:txBody>
          </p:sp>
          <p:sp>
            <p:nvSpPr>
              <p:cNvPr id="46" name="Freeform 50"/>
              <p:cNvSpPr>
                <a:spLocks noEditPoints="1"/>
              </p:cNvSpPr>
              <p:nvPr/>
            </p:nvSpPr>
            <p:spPr bwMode="auto">
              <a:xfrm>
                <a:off x="7484932" y="1666672"/>
                <a:ext cx="439764" cy="300494"/>
              </a:xfrm>
              <a:custGeom>
                <a:avLst/>
                <a:gdLst>
                  <a:gd name="T0" fmla="*/ 204 w 227"/>
                  <a:gd name="T1" fmla="*/ 113 h 165"/>
                  <a:gd name="T2" fmla="*/ 161 w 227"/>
                  <a:gd name="T3" fmla="*/ 96 h 165"/>
                  <a:gd name="T4" fmla="*/ 141 w 227"/>
                  <a:gd name="T5" fmla="*/ 0 h 165"/>
                  <a:gd name="T6" fmla="*/ 121 w 227"/>
                  <a:gd name="T7" fmla="*/ 95 h 165"/>
                  <a:gd name="T8" fmla="*/ 108 w 227"/>
                  <a:gd name="T9" fmla="*/ 104 h 165"/>
                  <a:gd name="T10" fmla="*/ 78 w 227"/>
                  <a:gd name="T11" fmla="*/ 92 h 165"/>
                  <a:gd name="T12" fmla="*/ 89 w 227"/>
                  <a:gd name="T13" fmla="*/ 52 h 165"/>
                  <a:gd name="T14" fmla="*/ 30 w 227"/>
                  <a:gd name="T15" fmla="*/ 52 h 165"/>
                  <a:gd name="T16" fmla="*/ 41 w 227"/>
                  <a:gd name="T17" fmla="*/ 92 h 165"/>
                  <a:gd name="T18" fmla="*/ 7 w 227"/>
                  <a:gd name="T19" fmla="*/ 111 h 165"/>
                  <a:gd name="T20" fmla="*/ 60 w 227"/>
                  <a:gd name="T21" fmla="*/ 136 h 165"/>
                  <a:gd name="T22" fmla="*/ 55 w 227"/>
                  <a:gd name="T23" fmla="*/ 149 h 165"/>
                  <a:gd name="T24" fmla="*/ 227 w 227"/>
                  <a:gd name="T25" fmla="*/ 149 h 165"/>
                  <a:gd name="T26" fmla="*/ 11 w 227"/>
                  <a:gd name="T27" fmla="*/ 122 h 165"/>
                  <a:gd name="T28" fmla="*/ 19 w 227"/>
                  <a:gd name="T29" fmla="*/ 108 h 165"/>
                  <a:gd name="T30" fmla="*/ 52 w 227"/>
                  <a:gd name="T31" fmla="*/ 92 h 165"/>
                  <a:gd name="T32" fmla="*/ 50 w 227"/>
                  <a:gd name="T33" fmla="*/ 81 h 165"/>
                  <a:gd name="T34" fmla="*/ 59 w 227"/>
                  <a:gd name="T35" fmla="*/ 30 h 165"/>
                  <a:gd name="T36" fmla="*/ 69 w 227"/>
                  <a:gd name="T37" fmla="*/ 81 h 165"/>
                  <a:gd name="T38" fmla="*/ 67 w 227"/>
                  <a:gd name="T39" fmla="*/ 92 h 165"/>
                  <a:gd name="T40" fmla="*/ 99 w 227"/>
                  <a:gd name="T41" fmla="*/ 107 h 165"/>
                  <a:gd name="T42" fmla="*/ 66 w 227"/>
                  <a:gd name="T43" fmla="*/ 128 h 165"/>
                  <a:gd name="T44" fmla="*/ 11 w 227"/>
                  <a:gd name="T45" fmla="*/ 122 h 165"/>
                  <a:gd name="T46" fmla="*/ 66 w 227"/>
                  <a:gd name="T47" fmla="*/ 146 h 165"/>
                  <a:gd name="T48" fmla="*/ 81 w 227"/>
                  <a:gd name="T49" fmla="*/ 120 h 165"/>
                  <a:gd name="T50" fmla="*/ 128 w 227"/>
                  <a:gd name="T51" fmla="*/ 99 h 165"/>
                  <a:gd name="T52" fmla="*/ 125 w 227"/>
                  <a:gd name="T53" fmla="*/ 89 h 165"/>
                  <a:gd name="T54" fmla="*/ 141 w 227"/>
                  <a:gd name="T55" fmla="*/ 8 h 165"/>
                  <a:gd name="T56" fmla="*/ 157 w 227"/>
                  <a:gd name="T57" fmla="*/ 89 h 165"/>
                  <a:gd name="T58" fmla="*/ 155 w 227"/>
                  <a:gd name="T59" fmla="*/ 100 h 165"/>
                  <a:gd name="T60" fmla="*/ 201 w 227"/>
                  <a:gd name="T61" fmla="*/ 120 h 165"/>
                  <a:gd name="T62" fmla="*/ 216 w 227"/>
                  <a:gd name="T63"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7" h="165">
                    <a:moveTo>
                      <a:pt x="217" y="129"/>
                    </a:moveTo>
                    <a:cubicBezTo>
                      <a:pt x="214" y="118"/>
                      <a:pt x="204" y="113"/>
                      <a:pt x="204" y="113"/>
                    </a:cubicBezTo>
                    <a:cubicBezTo>
                      <a:pt x="204" y="113"/>
                      <a:pt x="177" y="106"/>
                      <a:pt x="168" y="102"/>
                    </a:cubicBezTo>
                    <a:cubicBezTo>
                      <a:pt x="165" y="101"/>
                      <a:pt x="163" y="98"/>
                      <a:pt x="161" y="96"/>
                    </a:cubicBezTo>
                    <a:cubicBezTo>
                      <a:pt x="175" y="86"/>
                      <a:pt x="184" y="68"/>
                      <a:pt x="184" y="44"/>
                    </a:cubicBezTo>
                    <a:cubicBezTo>
                      <a:pt x="184" y="10"/>
                      <a:pt x="165" y="0"/>
                      <a:pt x="141" y="0"/>
                    </a:cubicBezTo>
                    <a:cubicBezTo>
                      <a:pt x="118" y="0"/>
                      <a:pt x="98" y="10"/>
                      <a:pt x="98" y="44"/>
                    </a:cubicBezTo>
                    <a:cubicBezTo>
                      <a:pt x="98" y="68"/>
                      <a:pt x="107" y="86"/>
                      <a:pt x="121" y="95"/>
                    </a:cubicBezTo>
                    <a:cubicBezTo>
                      <a:pt x="119" y="98"/>
                      <a:pt x="117" y="101"/>
                      <a:pt x="114" y="102"/>
                    </a:cubicBezTo>
                    <a:cubicBezTo>
                      <a:pt x="113" y="103"/>
                      <a:pt x="110" y="103"/>
                      <a:pt x="108" y="104"/>
                    </a:cubicBezTo>
                    <a:cubicBezTo>
                      <a:pt x="106" y="102"/>
                      <a:pt x="103" y="100"/>
                      <a:pt x="103" y="100"/>
                    </a:cubicBezTo>
                    <a:cubicBezTo>
                      <a:pt x="103" y="100"/>
                      <a:pt x="84" y="95"/>
                      <a:pt x="78" y="92"/>
                    </a:cubicBezTo>
                    <a:cubicBezTo>
                      <a:pt x="76" y="91"/>
                      <a:pt x="75" y="90"/>
                      <a:pt x="74" y="88"/>
                    </a:cubicBezTo>
                    <a:cubicBezTo>
                      <a:pt x="83" y="82"/>
                      <a:pt x="89" y="69"/>
                      <a:pt x="89" y="52"/>
                    </a:cubicBezTo>
                    <a:cubicBezTo>
                      <a:pt x="89" y="28"/>
                      <a:pt x="76" y="22"/>
                      <a:pt x="59" y="22"/>
                    </a:cubicBezTo>
                    <a:cubicBezTo>
                      <a:pt x="43" y="22"/>
                      <a:pt x="30" y="28"/>
                      <a:pt x="30" y="52"/>
                    </a:cubicBezTo>
                    <a:cubicBezTo>
                      <a:pt x="30" y="69"/>
                      <a:pt x="36" y="82"/>
                      <a:pt x="45" y="88"/>
                    </a:cubicBezTo>
                    <a:cubicBezTo>
                      <a:pt x="44" y="90"/>
                      <a:pt x="43" y="91"/>
                      <a:pt x="41" y="92"/>
                    </a:cubicBezTo>
                    <a:cubicBezTo>
                      <a:pt x="34" y="95"/>
                      <a:pt x="15" y="100"/>
                      <a:pt x="15" y="100"/>
                    </a:cubicBezTo>
                    <a:cubicBezTo>
                      <a:pt x="15" y="100"/>
                      <a:pt x="9" y="104"/>
                      <a:pt x="7" y="111"/>
                    </a:cubicBezTo>
                    <a:cubicBezTo>
                      <a:pt x="5" y="118"/>
                      <a:pt x="1" y="123"/>
                      <a:pt x="0" y="125"/>
                    </a:cubicBezTo>
                    <a:cubicBezTo>
                      <a:pt x="7" y="132"/>
                      <a:pt x="33" y="136"/>
                      <a:pt x="60" y="136"/>
                    </a:cubicBezTo>
                    <a:cubicBezTo>
                      <a:pt x="61" y="136"/>
                      <a:pt x="62" y="136"/>
                      <a:pt x="62" y="136"/>
                    </a:cubicBezTo>
                    <a:cubicBezTo>
                      <a:pt x="60" y="142"/>
                      <a:pt x="56" y="147"/>
                      <a:pt x="55" y="149"/>
                    </a:cubicBezTo>
                    <a:cubicBezTo>
                      <a:pt x="66" y="160"/>
                      <a:pt x="104" y="165"/>
                      <a:pt x="141" y="165"/>
                    </a:cubicBezTo>
                    <a:cubicBezTo>
                      <a:pt x="179" y="165"/>
                      <a:pt x="216" y="160"/>
                      <a:pt x="227" y="149"/>
                    </a:cubicBezTo>
                    <a:cubicBezTo>
                      <a:pt x="226" y="147"/>
                      <a:pt x="220" y="138"/>
                      <a:pt x="217" y="129"/>
                    </a:cubicBezTo>
                    <a:close/>
                    <a:moveTo>
                      <a:pt x="11" y="122"/>
                    </a:moveTo>
                    <a:cubicBezTo>
                      <a:pt x="12" y="120"/>
                      <a:pt x="14" y="117"/>
                      <a:pt x="15" y="113"/>
                    </a:cubicBezTo>
                    <a:cubicBezTo>
                      <a:pt x="15" y="110"/>
                      <a:pt x="18" y="108"/>
                      <a:pt x="19" y="108"/>
                    </a:cubicBezTo>
                    <a:cubicBezTo>
                      <a:pt x="24" y="106"/>
                      <a:pt x="38" y="102"/>
                      <a:pt x="44" y="100"/>
                    </a:cubicBezTo>
                    <a:cubicBezTo>
                      <a:pt x="47" y="98"/>
                      <a:pt x="50" y="96"/>
                      <a:pt x="52" y="92"/>
                    </a:cubicBezTo>
                    <a:cubicBezTo>
                      <a:pt x="56" y="86"/>
                      <a:pt x="56" y="86"/>
                      <a:pt x="56" y="86"/>
                    </a:cubicBezTo>
                    <a:cubicBezTo>
                      <a:pt x="50" y="81"/>
                      <a:pt x="50" y="81"/>
                      <a:pt x="50" y="81"/>
                    </a:cubicBezTo>
                    <a:cubicBezTo>
                      <a:pt x="42" y="76"/>
                      <a:pt x="38" y="65"/>
                      <a:pt x="38" y="52"/>
                    </a:cubicBezTo>
                    <a:cubicBezTo>
                      <a:pt x="38" y="36"/>
                      <a:pt x="44" y="30"/>
                      <a:pt x="59" y="30"/>
                    </a:cubicBezTo>
                    <a:cubicBezTo>
                      <a:pt x="75" y="30"/>
                      <a:pt x="81" y="36"/>
                      <a:pt x="81" y="52"/>
                    </a:cubicBezTo>
                    <a:cubicBezTo>
                      <a:pt x="81" y="65"/>
                      <a:pt x="77" y="76"/>
                      <a:pt x="69" y="81"/>
                    </a:cubicBezTo>
                    <a:cubicBezTo>
                      <a:pt x="63" y="86"/>
                      <a:pt x="63" y="86"/>
                      <a:pt x="63" y="86"/>
                    </a:cubicBezTo>
                    <a:cubicBezTo>
                      <a:pt x="67" y="92"/>
                      <a:pt x="67" y="92"/>
                      <a:pt x="67" y="92"/>
                    </a:cubicBezTo>
                    <a:cubicBezTo>
                      <a:pt x="69" y="96"/>
                      <a:pt x="71" y="98"/>
                      <a:pt x="75" y="100"/>
                    </a:cubicBezTo>
                    <a:cubicBezTo>
                      <a:pt x="80" y="102"/>
                      <a:pt x="93" y="106"/>
                      <a:pt x="99" y="107"/>
                    </a:cubicBezTo>
                    <a:cubicBezTo>
                      <a:pt x="88" y="110"/>
                      <a:pt x="78" y="113"/>
                      <a:pt x="78" y="113"/>
                    </a:cubicBezTo>
                    <a:cubicBezTo>
                      <a:pt x="78" y="113"/>
                      <a:pt x="69" y="118"/>
                      <a:pt x="66" y="128"/>
                    </a:cubicBezTo>
                    <a:cubicBezTo>
                      <a:pt x="64" y="128"/>
                      <a:pt x="62" y="128"/>
                      <a:pt x="60" y="128"/>
                    </a:cubicBezTo>
                    <a:cubicBezTo>
                      <a:pt x="37" y="128"/>
                      <a:pt x="20" y="125"/>
                      <a:pt x="11" y="122"/>
                    </a:cubicBezTo>
                    <a:close/>
                    <a:moveTo>
                      <a:pt x="141" y="157"/>
                    </a:moveTo>
                    <a:cubicBezTo>
                      <a:pt x="105" y="157"/>
                      <a:pt x="78" y="152"/>
                      <a:pt x="66" y="146"/>
                    </a:cubicBezTo>
                    <a:cubicBezTo>
                      <a:pt x="69" y="142"/>
                      <a:pt x="71" y="137"/>
                      <a:pt x="73" y="131"/>
                    </a:cubicBezTo>
                    <a:cubicBezTo>
                      <a:pt x="75" y="125"/>
                      <a:pt x="79" y="122"/>
                      <a:pt x="81" y="120"/>
                    </a:cubicBezTo>
                    <a:cubicBezTo>
                      <a:pt x="87" y="119"/>
                      <a:pt x="109" y="113"/>
                      <a:pt x="118" y="109"/>
                    </a:cubicBezTo>
                    <a:cubicBezTo>
                      <a:pt x="122" y="107"/>
                      <a:pt x="125" y="104"/>
                      <a:pt x="128" y="99"/>
                    </a:cubicBezTo>
                    <a:cubicBezTo>
                      <a:pt x="131" y="93"/>
                      <a:pt x="131" y="93"/>
                      <a:pt x="131" y="93"/>
                    </a:cubicBezTo>
                    <a:cubicBezTo>
                      <a:pt x="125" y="89"/>
                      <a:pt x="125" y="89"/>
                      <a:pt x="125" y="89"/>
                    </a:cubicBezTo>
                    <a:cubicBezTo>
                      <a:pt x="113" y="81"/>
                      <a:pt x="106" y="64"/>
                      <a:pt x="106" y="44"/>
                    </a:cubicBezTo>
                    <a:cubicBezTo>
                      <a:pt x="106" y="19"/>
                      <a:pt x="117" y="8"/>
                      <a:pt x="141" y="8"/>
                    </a:cubicBezTo>
                    <a:cubicBezTo>
                      <a:pt x="165" y="8"/>
                      <a:pt x="176" y="19"/>
                      <a:pt x="176" y="44"/>
                    </a:cubicBezTo>
                    <a:cubicBezTo>
                      <a:pt x="176" y="64"/>
                      <a:pt x="169" y="81"/>
                      <a:pt x="157" y="89"/>
                    </a:cubicBezTo>
                    <a:cubicBezTo>
                      <a:pt x="151" y="93"/>
                      <a:pt x="151" y="93"/>
                      <a:pt x="151" y="93"/>
                    </a:cubicBezTo>
                    <a:cubicBezTo>
                      <a:pt x="155" y="100"/>
                      <a:pt x="155" y="100"/>
                      <a:pt x="155" y="100"/>
                    </a:cubicBezTo>
                    <a:cubicBezTo>
                      <a:pt x="157" y="104"/>
                      <a:pt x="160" y="107"/>
                      <a:pt x="165" y="109"/>
                    </a:cubicBezTo>
                    <a:cubicBezTo>
                      <a:pt x="173" y="113"/>
                      <a:pt x="195" y="119"/>
                      <a:pt x="201" y="120"/>
                    </a:cubicBezTo>
                    <a:cubicBezTo>
                      <a:pt x="203" y="122"/>
                      <a:pt x="207" y="125"/>
                      <a:pt x="209" y="131"/>
                    </a:cubicBezTo>
                    <a:cubicBezTo>
                      <a:pt x="211" y="137"/>
                      <a:pt x="214" y="143"/>
                      <a:pt x="216" y="147"/>
                    </a:cubicBezTo>
                    <a:cubicBezTo>
                      <a:pt x="204" y="152"/>
                      <a:pt x="177" y="157"/>
                      <a:pt x="141" y="15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endParaRPr>
              </a:p>
            </p:txBody>
          </p:sp>
        </p:grpSp>
        <p:sp>
          <p:nvSpPr>
            <p:cNvPr id="7" name="文本框 6"/>
            <p:cNvSpPr txBox="1"/>
            <p:nvPr/>
          </p:nvSpPr>
          <p:spPr>
            <a:xfrm>
              <a:off x="6585742" y="5121735"/>
              <a:ext cx="2578355" cy="1169551"/>
            </a:xfrm>
            <a:prstGeom prst="rect">
              <a:avLst/>
            </a:prstGeom>
          </p:spPr>
          <p:txBody>
            <a:bodyPr/>
            <a:lstStyle>
              <a:defPPr>
                <a:defRPr lang="zh-CN"/>
              </a:defPPr>
              <a:lvl1pPr marL="228600" indent="-228600">
                <a:lnSpc>
                  <a:spcPct val="150000"/>
                </a:lnSpc>
                <a:spcBef>
                  <a:spcPts val="1000"/>
                </a:spcBef>
                <a:buFont typeface="Arial" panose="020B0604020202020204" pitchFamily="34" charset="0"/>
                <a:buChar char="•"/>
                <a:defRPr sz="1400">
                  <a:solidFill>
                    <a:schemeClr val="tx1">
                      <a:lumMod val="75000"/>
                      <a:lumOff val="25000"/>
                    </a:schemeClr>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olidFill>
                    <a:srgbClr val="5A5A5A"/>
                  </a:solidFill>
                </a:rPr>
                <a:t>The decentralized design ensures the stability and high availability of the system</a:t>
              </a:r>
              <a:endParaRPr lang="zh-CN" altLang="en-US" dirty="0">
                <a:solidFill>
                  <a:srgbClr val="5A5A5A"/>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4579" y="150810"/>
            <a:ext cx="9321282" cy="829945"/>
          </a:xfrm>
          <a:prstGeom prst="rect">
            <a:avLst/>
          </a:prstGeom>
          <a:noFill/>
        </p:spPr>
        <p:txBody>
          <a:bodyPr wrap="square" rtlCol="0">
            <a:spAutoFit/>
          </a:bodyPr>
          <a:lstStyle/>
          <a:p>
            <a:r>
              <a:rPr lang="en-US" altLang="zh-CN" sz="2400" dirty="0">
                <a:latin typeface="+mj-ea"/>
                <a:ea typeface="+mj-ea"/>
              </a:rPr>
              <a:t>Workflow Management:</a:t>
            </a:r>
          </a:p>
          <a:p>
            <a:r>
              <a:rPr lang="en-US" altLang="zh-CN" sz="2400" dirty="0">
                <a:latin typeface="+mj-ea"/>
                <a:ea typeface="+mj-ea"/>
              </a:rPr>
              <a:t>Visualized Drag-and-Drop Workflow Configuration</a:t>
            </a:r>
            <a:endParaRPr lang="zh-CN" altLang="zh-CN" sz="2400" dirty="0">
              <a:latin typeface="+mj-ea"/>
              <a:ea typeface="+mj-ea"/>
            </a:endParaRPr>
          </a:p>
        </p:txBody>
      </p:sp>
      <p:sp>
        <p:nvSpPr>
          <p:cNvPr id="8" name="文本框 7"/>
          <p:cNvSpPr txBox="1"/>
          <p:nvPr/>
        </p:nvSpPr>
        <p:spPr>
          <a:xfrm>
            <a:off x="7993405" y="1805871"/>
            <a:ext cx="4063915" cy="5262245"/>
          </a:xfrm>
          <a:prstGeom prst="rect">
            <a:avLst/>
          </a:prstGeom>
          <a:noFill/>
        </p:spPr>
        <p:txBody>
          <a:bodyPr wrap="square" rtlCol="0">
            <a:spAutoFit/>
          </a:bodyPr>
          <a:lstStyle/>
          <a:p>
            <a:pPr marL="342900" indent="-342900">
              <a:lnSpc>
                <a:spcPct val="150000"/>
              </a:lnSpc>
              <a:buFont typeface="+mj-lt"/>
              <a:buAutoNum type="arabicPeriod"/>
            </a:pPr>
            <a:r>
              <a:rPr lang="en-US" altLang="zh-CN" sz="1600" dirty="0">
                <a:solidFill>
                  <a:srgbClr val="5A5A5A"/>
                </a:solidFill>
                <a:latin typeface="+mj-ea"/>
              </a:rPr>
              <a:t>Visualized drag-and-drop optimizes task creation efficiency</a:t>
            </a:r>
          </a:p>
          <a:p>
            <a:pPr marL="342900" indent="-342900">
              <a:lnSpc>
                <a:spcPct val="150000"/>
              </a:lnSpc>
              <a:buFont typeface="+mj-lt"/>
              <a:buAutoNum type="arabicPeriod"/>
            </a:pPr>
            <a:endParaRPr lang="en-US" altLang="zh-CN" sz="1600" dirty="0">
              <a:solidFill>
                <a:srgbClr val="5A5A5A"/>
              </a:solidFill>
              <a:latin typeface="+mj-ea"/>
              <a:ea typeface="+mj-ea"/>
            </a:endParaRPr>
          </a:p>
          <a:p>
            <a:pPr marL="342900" indent="-342900">
              <a:lnSpc>
                <a:spcPct val="150000"/>
              </a:lnSpc>
              <a:buFont typeface="+mj-lt"/>
              <a:buAutoNum type="arabicPeriod"/>
            </a:pPr>
            <a:r>
              <a:rPr lang="en-US" altLang="zh-CN" sz="1600" dirty="0">
                <a:solidFill>
                  <a:srgbClr val="5A5A5A"/>
                </a:solidFill>
                <a:latin typeface="+mj-ea"/>
                <a:ea typeface="+mj-ea"/>
                <a:sym typeface="+mn-ea"/>
              </a:rPr>
              <a:t>Support various task types: Shell, MR, Spark, SQL (MySQL, PostgreSQL, hive, spark SQL), Python, Sub_Process, Procedure, etc</a:t>
            </a:r>
            <a:endParaRPr lang="zh-CN" altLang="en-US" sz="1600" dirty="0">
              <a:solidFill>
                <a:srgbClr val="5A5A5A"/>
              </a:solidFill>
              <a:latin typeface="+mj-ea"/>
              <a:ea typeface="+mj-ea"/>
            </a:endParaRPr>
          </a:p>
          <a:p>
            <a:pPr marL="342900" indent="-342900">
              <a:lnSpc>
                <a:spcPct val="150000"/>
              </a:lnSpc>
              <a:buFont typeface="+mj-lt"/>
              <a:buAutoNum type="arabicPeriod"/>
            </a:pPr>
            <a:endParaRPr lang="en-US" altLang="zh-CN" sz="1600" dirty="0">
              <a:solidFill>
                <a:srgbClr val="5A5A5A"/>
              </a:solidFill>
              <a:latin typeface="+mj-ea"/>
              <a:ea typeface="+mj-ea"/>
            </a:endParaRPr>
          </a:p>
          <a:p>
            <a:pPr marL="342900" indent="-342900">
              <a:lnSpc>
                <a:spcPct val="150000"/>
              </a:lnSpc>
              <a:buFont typeface="+mj-lt"/>
              <a:buAutoNum type="arabicPeriod"/>
            </a:pPr>
            <a:r>
              <a:rPr lang="en-US" altLang="zh-CN" sz="1600" dirty="0">
                <a:solidFill>
                  <a:srgbClr val="5A5A5A"/>
                </a:solidFill>
                <a:latin typeface="+mj-ea"/>
                <a:ea typeface="+mj-ea"/>
                <a:sym typeface="+mn-ea"/>
              </a:rPr>
              <a:t>Sub_Process</a:t>
            </a:r>
            <a:r>
              <a:rPr lang="zh-CN" altLang="en-US" sz="1600" dirty="0">
                <a:solidFill>
                  <a:srgbClr val="5A5A5A"/>
                </a:solidFill>
                <a:latin typeface="+mj-ea"/>
              </a:rPr>
              <a:t> </a:t>
            </a:r>
            <a:endParaRPr lang="en-US" altLang="zh-CN" sz="1600" dirty="0">
              <a:solidFill>
                <a:srgbClr val="5A5A5A"/>
              </a:solidFill>
              <a:latin typeface="+mj-ea"/>
              <a:ea typeface="+mj-ea"/>
            </a:endParaRPr>
          </a:p>
          <a:p>
            <a:pPr marL="800100" lvl="1" indent="-342900">
              <a:lnSpc>
                <a:spcPct val="150000"/>
              </a:lnSpc>
              <a:buFont typeface="Arial" panose="020B0604020202020204" pitchFamily="34" charset="0"/>
              <a:buChar char="•"/>
            </a:pPr>
            <a:r>
              <a:rPr lang="en-US" altLang="zh-CN" sz="1600" dirty="0">
                <a:solidFill>
                  <a:srgbClr val="5A5A5A"/>
                </a:solidFill>
                <a:latin typeface="+mj-ea"/>
                <a:ea typeface="+mj-ea"/>
                <a:sym typeface="+mn-ea"/>
              </a:rPr>
              <a:t>Sub_Process enables the reuse of </a:t>
            </a:r>
            <a:r>
              <a:rPr lang="en-US" sz="1600" dirty="0">
                <a:solidFill>
                  <a:srgbClr val="5A5A5A"/>
                </a:solidFill>
                <a:latin typeface="+mj-ea"/>
              </a:rPr>
              <a:t>data resolve</a:t>
            </a:r>
            <a:r>
              <a:rPr lang="en-US" altLang="zh-CN" sz="1600" dirty="0">
                <a:solidFill>
                  <a:srgbClr val="5A5A5A"/>
                </a:solidFill>
                <a:latin typeface="+mj-ea"/>
                <a:sym typeface="+mn-ea"/>
              </a:rPr>
              <a:t>, imports and data persistence,</a:t>
            </a:r>
            <a:r>
              <a:rPr lang="en-US" altLang="zh-CN" sz="1600" dirty="0">
                <a:solidFill>
                  <a:srgbClr val="5A5A5A"/>
                </a:solidFill>
                <a:latin typeface="+mj-ea"/>
              </a:rPr>
              <a:t> avoid repeated configurations</a:t>
            </a:r>
            <a:endParaRPr lang="en-US" altLang="zh-CN" sz="1600" dirty="0">
              <a:solidFill>
                <a:srgbClr val="5A5A5A"/>
              </a:solidFill>
              <a:latin typeface="+mj-ea"/>
              <a:ea typeface="+mj-ea"/>
            </a:endParaRPr>
          </a:p>
          <a:p>
            <a:pPr marL="342900" indent="-342900">
              <a:lnSpc>
                <a:spcPct val="150000"/>
              </a:lnSpc>
              <a:buFont typeface="+mj-lt"/>
              <a:buAutoNum type="arabicPeriod"/>
            </a:pPr>
            <a:endParaRPr lang="zh-CN" altLang="en-US" sz="1600" dirty="0">
              <a:solidFill>
                <a:srgbClr val="5A5A5A"/>
              </a:solidFill>
              <a:latin typeface="+mj-ea"/>
              <a:ea typeface="+mj-ea"/>
            </a:endParaRPr>
          </a:p>
        </p:txBody>
      </p:sp>
      <p:pic>
        <p:nvPicPr>
          <p:cNvPr id="6" name="图片 5"/>
          <p:cNvPicPr>
            <a:picLocks noChangeAspect="1"/>
          </p:cNvPicPr>
          <p:nvPr/>
        </p:nvPicPr>
        <p:blipFill>
          <a:blip r:embed="rId2"/>
          <a:stretch>
            <a:fillRect/>
          </a:stretch>
        </p:blipFill>
        <p:spPr>
          <a:xfrm>
            <a:off x="0" y="1436539"/>
            <a:ext cx="7833917" cy="52194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8483604" cy="493239"/>
          </a:xfrm>
        </p:spPr>
        <p:txBody>
          <a:bodyPr>
            <a:noAutofit/>
          </a:bodyPr>
          <a:lstStyle/>
          <a:p>
            <a:r>
              <a:rPr kumimoji="1" lang="en-US" altLang="zh-CN" dirty="0">
                <a:latin typeface="+mj-ea"/>
              </a:rPr>
              <a:t>Visualization of Running Workflow</a:t>
            </a:r>
            <a:endParaRPr kumimoji="1" lang="zh-CN" altLang="en-US" dirty="0">
              <a:latin typeface="+mj-ea"/>
            </a:endParaRPr>
          </a:p>
        </p:txBody>
      </p:sp>
      <p:pic>
        <p:nvPicPr>
          <p:cNvPr id="7" name="图片 6"/>
          <p:cNvPicPr>
            <a:picLocks noChangeAspect="1"/>
          </p:cNvPicPr>
          <p:nvPr/>
        </p:nvPicPr>
        <p:blipFill>
          <a:blip r:embed="rId2"/>
          <a:stretch>
            <a:fillRect/>
          </a:stretch>
        </p:blipFill>
        <p:spPr>
          <a:xfrm>
            <a:off x="1310758" y="1202757"/>
            <a:ext cx="8890000" cy="5219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35543"/>
            <a:ext cx="8653724" cy="493239"/>
          </a:xfrm>
        </p:spPr>
        <p:txBody>
          <a:bodyPr>
            <a:noAutofit/>
          </a:bodyPr>
          <a:lstStyle/>
          <a:p>
            <a:r>
              <a:rPr lang="en-US" altLang="zh-CN" dirty="0">
                <a:latin typeface="+mj-ea"/>
              </a:rPr>
              <a:t>Supports Rerun and Retry Tasks and Inspect Task </a:t>
            </a:r>
            <a:endParaRPr lang="zh-CN" altLang="en-US" dirty="0">
              <a:latin typeface="+mj-ea"/>
            </a:endParaRPr>
          </a:p>
        </p:txBody>
      </p:sp>
      <p:pic>
        <p:nvPicPr>
          <p:cNvPr id="5" name="图片 4"/>
          <p:cNvPicPr>
            <a:picLocks noChangeAspect="1"/>
          </p:cNvPicPr>
          <p:nvPr/>
        </p:nvPicPr>
        <p:blipFill>
          <a:blip r:embed="rId2"/>
          <a:stretch>
            <a:fillRect/>
          </a:stretch>
        </p:blipFill>
        <p:spPr>
          <a:xfrm>
            <a:off x="0" y="1010056"/>
            <a:ext cx="12192000" cy="3786852"/>
          </a:xfrm>
          <a:prstGeom prst="rect">
            <a:avLst/>
          </a:prstGeom>
        </p:spPr>
      </p:pic>
      <p:pic>
        <p:nvPicPr>
          <p:cNvPr id="7" name="图片 6"/>
          <p:cNvPicPr>
            <a:picLocks noChangeAspect="1"/>
          </p:cNvPicPr>
          <p:nvPr/>
        </p:nvPicPr>
        <p:blipFill>
          <a:blip r:embed="rId3"/>
          <a:stretch>
            <a:fillRect/>
          </a:stretch>
        </p:blipFill>
        <p:spPr>
          <a:xfrm>
            <a:off x="0" y="5349803"/>
            <a:ext cx="12192000" cy="1072654"/>
          </a:xfrm>
          <a:prstGeom prst="rect">
            <a:avLst/>
          </a:prstGeom>
        </p:spPr>
      </p:pic>
      <p:sp>
        <p:nvSpPr>
          <p:cNvPr id="6" name="下箭头 5"/>
          <p:cNvSpPr/>
          <p:nvPr/>
        </p:nvSpPr>
        <p:spPr>
          <a:xfrm rot="2972658" flipH="1">
            <a:off x="11413751" y="4611503"/>
            <a:ext cx="115313" cy="1127039"/>
          </a:xfrm>
          <a:prstGeom prst="downArrow">
            <a:avLst/>
          </a:prstGeom>
          <a:solidFill>
            <a:srgbClr val="FFC000"/>
          </a:solidFill>
          <a:ln>
            <a:solidFill>
              <a:srgbClr val="FF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3" y="382016"/>
            <a:ext cx="9351145" cy="460375"/>
          </a:xfrm>
          <a:prstGeom prst="rect">
            <a:avLst/>
          </a:prstGeom>
          <a:noFill/>
        </p:spPr>
        <p:txBody>
          <a:bodyPr wrap="square" rtlCol="0">
            <a:spAutoFit/>
          </a:bodyPr>
          <a:lstStyle/>
          <a:p>
            <a:r>
              <a:rPr lang="en-US" altLang="zh-CN" sz="2400" dirty="0">
                <a:latin typeface="+mj-ea"/>
                <a:ea typeface="+mj-ea"/>
              </a:rPr>
              <a:t>Task Management: Multi-Granularity Monitoring</a:t>
            </a:r>
            <a:endParaRPr lang="zh-CN" altLang="zh-CN" sz="2400" dirty="0">
              <a:latin typeface="+mj-ea"/>
              <a:ea typeface="+mj-ea"/>
            </a:endParaRPr>
          </a:p>
        </p:txBody>
      </p:sp>
      <p:sp>
        <p:nvSpPr>
          <p:cNvPr id="9" name="文本框 8"/>
          <p:cNvSpPr txBox="1"/>
          <p:nvPr/>
        </p:nvSpPr>
        <p:spPr>
          <a:xfrm>
            <a:off x="1803391" y="6337484"/>
            <a:ext cx="2554417" cy="276999"/>
          </a:xfrm>
          <a:prstGeom prst="rect">
            <a:avLst/>
          </a:prstGeom>
          <a:noFill/>
        </p:spPr>
        <p:txBody>
          <a:bodyPr wrap="none" rtlCol="0">
            <a:spAutoFit/>
          </a:bodyPr>
          <a:lstStyle/>
          <a:p>
            <a:r>
              <a:rPr lang="en-US" altLang="zh-CN" sz="1200" dirty="0">
                <a:latin typeface="+mj-ea"/>
                <a:ea typeface="+mj-ea"/>
              </a:rPr>
              <a:t>Tracking of task execution status</a:t>
            </a:r>
            <a:endParaRPr lang="zh-CN" altLang="en-US" sz="1200" dirty="0">
              <a:latin typeface="+mj-ea"/>
              <a:ea typeface="+mj-ea"/>
            </a:endParaRPr>
          </a:p>
        </p:txBody>
      </p:sp>
      <p:sp>
        <p:nvSpPr>
          <p:cNvPr id="10" name="文本框 9"/>
          <p:cNvSpPr txBox="1"/>
          <p:nvPr/>
        </p:nvSpPr>
        <p:spPr>
          <a:xfrm>
            <a:off x="1803391" y="4002210"/>
            <a:ext cx="2031325" cy="276999"/>
          </a:xfrm>
          <a:prstGeom prst="rect">
            <a:avLst/>
          </a:prstGeom>
          <a:noFill/>
        </p:spPr>
        <p:txBody>
          <a:bodyPr wrap="none" rtlCol="0">
            <a:spAutoFit/>
          </a:bodyPr>
          <a:lstStyle/>
          <a:p>
            <a:r>
              <a:rPr lang="en-US" altLang="zh-CN" sz="1200" dirty="0">
                <a:latin typeface="+mj-ea"/>
                <a:ea typeface="+mj-ea"/>
              </a:rPr>
              <a:t>Task status data statistics</a:t>
            </a:r>
            <a:endParaRPr lang="zh-CN" altLang="en-US" sz="1200" dirty="0">
              <a:latin typeface="+mj-ea"/>
              <a:ea typeface="+mj-ea"/>
            </a:endParaRPr>
          </a:p>
        </p:txBody>
      </p:sp>
      <p:sp>
        <p:nvSpPr>
          <p:cNvPr id="21" name="文本框 20"/>
          <p:cNvSpPr txBox="1"/>
          <p:nvPr/>
        </p:nvSpPr>
        <p:spPr>
          <a:xfrm>
            <a:off x="8972837" y="3993021"/>
            <a:ext cx="2247154" cy="276999"/>
          </a:xfrm>
          <a:prstGeom prst="rect">
            <a:avLst/>
          </a:prstGeom>
          <a:noFill/>
        </p:spPr>
        <p:txBody>
          <a:bodyPr wrap="none" rtlCol="0">
            <a:spAutoFit/>
          </a:bodyPr>
          <a:lstStyle/>
          <a:p>
            <a:r>
              <a:rPr lang="en-US" altLang="zh-CN" sz="1200" dirty="0">
                <a:latin typeface="+mj-ea"/>
                <a:ea typeface="+mj-ea"/>
              </a:rPr>
              <a:t>Process instance status view</a:t>
            </a:r>
            <a:endParaRPr lang="zh-CN" altLang="en-US" sz="1200" dirty="0">
              <a:latin typeface="+mj-ea"/>
              <a:ea typeface="+mj-ea"/>
            </a:endParaRPr>
          </a:p>
        </p:txBody>
      </p:sp>
      <p:sp>
        <p:nvSpPr>
          <p:cNvPr id="22" name="文本框 21"/>
          <p:cNvSpPr txBox="1"/>
          <p:nvPr/>
        </p:nvSpPr>
        <p:spPr>
          <a:xfrm>
            <a:off x="8972837" y="6475983"/>
            <a:ext cx="2036520" cy="276999"/>
          </a:xfrm>
          <a:prstGeom prst="rect">
            <a:avLst/>
          </a:prstGeom>
          <a:noFill/>
        </p:spPr>
        <p:txBody>
          <a:bodyPr wrap="none" rtlCol="0">
            <a:spAutoFit/>
          </a:bodyPr>
          <a:lstStyle/>
          <a:p>
            <a:r>
              <a:rPr lang="en-US" altLang="zh-CN" sz="1200" dirty="0">
                <a:latin typeface="+mj-ea"/>
                <a:ea typeface="+mj-ea"/>
              </a:rPr>
              <a:t>Task execution log</a:t>
            </a:r>
            <a:r>
              <a:rPr lang="zh-CN" altLang="en-US" sz="1200" dirty="0">
                <a:latin typeface="+mj-ea"/>
                <a:ea typeface="+mj-ea"/>
              </a:rPr>
              <a:t> </a:t>
            </a:r>
            <a:r>
              <a:rPr lang="en-US" altLang="zh-CN" sz="1200" dirty="0">
                <a:latin typeface="+mj-ea"/>
                <a:ea typeface="+mj-ea"/>
              </a:rPr>
              <a:t>online</a:t>
            </a:r>
            <a:endParaRPr lang="zh-CN" altLang="en-US" sz="1200" dirty="0">
              <a:latin typeface="+mj-ea"/>
              <a:ea typeface="+mj-ea"/>
            </a:endParaRPr>
          </a:p>
        </p:txBody>
      </p:sp>
      <p:pic>
        <p:nvPicPr>
          <p:cNvPr id="5" name="图片 4"/>
          <p:cNvPicPr>
            <a:picLocks noChangeAspect="1"/>
          </p:cNvPicPr>
          <p:nvPr/>
        </p:nvPicPr>
        <p:blipFill>
          <a:blip r:embed="rId2"/>
          <a:stretch>
            <a:fillRect/>
          </a:stretch>
        </p:blipFill>
        <p:spPr>
          <a:xfrm>
            <a:off x="294834" y="1167912"/>
            <a:ext cx="4737563" cy="2856139"/>
          </a:xfrm>
          <a:prstGeom prst="rect">
            <a:avLst/>
          </a:prstGeom>
        </p:spPr>
      </p:pic>
      <p:pic>
        <p:nvPicPr>
          <p:cNvPr id="7" name="图片 6"/>
          <p:cNvPicPr>
            <a:picLocks noChangeAspect="1"/>
          </p:cNvPicPr>
          <p:nvPr/>
        </p:nvPicPr>
        <p:blipFill>
          <a:blip r:embed="rId3"/>
          <a:stretch>
            <a:fillRect/>
          </a:stretch>
        </p:blipFill>
        <p:spPr>
          <a:xfrm>
            <a:off x="5232676" y="1278727"/>
            <a:ext cx="6910713" cy="2634511"/>
          </a:xfrm>
          <a:prstGeom prst="rect">
            <a:avLst/>
          </a:prstGeom>
        </p:spPr>
      </p:pic>
      <p:pic>
        <p:nvPicPr>
          <p:cNvPr id="17" name="图片 16"/>
          <p:cNvPicPr>
            <a:picLocks noChangeAspect="1"/>
          </p:cNvPicPr>
          <p:nvPr/>
        </p:nvPicPr>
        <p:blipFill>
          <a:blip r:embed="rId4"/>
          <a:stretch>
            <a:fillRect/>
          </a:stretch>
        </p:blipFill>
        <p:spPr>
          <a:xfrm>
            <a:off x="5248842" y="4599143"/>
            <a:ext cx="6896048" cy="1519894"/>
          </a:xfrm>
          <a:prstGeom prst="rect">
            <a:avLst/>
          </a:prstGeom>
        </p:spPr>
      </p:pic>
      <p:pic>
        <p:nvPicPr>
          <p:cNvPr id="4" name="图片 3"/>
          <p:cNvPicPr>
            <a:picLocks noChangeAspect="1"/>
          </p:cNvPicPr>
          <p:nvPr/>
        </p:nvPicPr>
        <p:blipFill>
          <a:blip r:embed="rId5"/>
          <a:stretch>
            <a:fillRect/>
          </a:stretch>
        </p:blipFill>
        <p:spPr>
          <a:xfrm>
            <a:off x="487259" y="5038063"/>
            <a:ext cx="4663587" cy="7022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1853" y="173920"/>
            <a:ext cx="8510270" cy="829945"/>
          </a:xfrm>
          <a:prstGeom prst="rect">
            <a:avLst/>
          </a:prstGeom>
          <a:noFill/>
        </p:spPr>
        <p:txBody>
          <a:bodyPr wrap="none" rtlCol="0">
            <a:spAutoFit/>
          </a:bodyPr>
          <a:lstStyle/>
          <a:p>
            <a:pPr algn="l"/>
            <a:r>
              <a:rPr lang="en-US" altLang="zh-CN" sz="2400" dirty="0">
                <a:latin typeface="+mj-ea"/>
                <a:ea typeface="+mj-ea"/>
              </a:rPr>
              <a:t>Data-Source Management: </a:t>
            </a:r>
          </a:p>
          <a:p>
            <a:pPr algn="l"/>
            <a:r>
              <a:rPr lang="en-US" altLang="zh-CN" sz="2400" dirty="0">
                <a:latin typeface="+mj-ea"/>
                <a:ea typeface="+mj-ea"/>
              </a:rPr>
              <a:t>Visualized Configuration and Multiple Data Compatibility</a:t>
            </a:r>
          </a:p>
        </p:txBody>
      </p:sp>
      <p:sp>
        <p:nvSpPr>
          <p:cNvPr id="6" name="文本框 5"/>
          <p:cNvSpPr txBox="1"/>
          <p:nvPr/>
        </p:nvSpPr>
        <p:spPr>
          <a:xfrm>
            <a:off x="9430409" y="1461915"/>
            <a:ext cx="2613891" cy="5262245"/>
          </a:xfrm>
          <a:prstGeom prst="rect">
            <a:avLst/>
          </a:prstGeom>
          <a:noFill/>
        </p:spPr>
        <p:txBody>
          <a:bodyPr wrap="square" rtlCol="0">
            <a:spAutoFit/>
          </a:bodyPr>
          <a:lstStyle/>
          <a:p>
            <a:pPr marL="342900" indent="-342900">
              <a:lnSpc>
                <a:spcPct val="150000"/>
              </a:lnSpc>
              <a:buFont typeface="+mj-lt"/>
              <a:buAutoNum type="arabicPeriod"/>
            </a:pPr>
            <a:r>
              <a:rPr lang="en-US" altLang="zh-CN" sz="1400" dirty="0">
                <a:solidFill>
                  <a:srgbClr val="5A5A5A"/>
                </a:solidFill>
                <a:latin typeface="+mj-ea"/>
                <a:ea typeface="+mj-ea"/>
              </a:rPr>
              <a:t>Visualized</a:t>
            </a:r>
            <a:r>
              <a:rPr lang="zh-CN" altLang="en-US" sz="1400" dirty="0">
                <a:solidFill>
                  <a:srgbClr val="5A5A5A"/>
                </a:solidFill>
                <a:latin typeface="+mj-ea"/>
                <a:ea typeface="+mj-ea"/>
              </a:rPr>
              <a:t>  </a:t>
            </a:r>
            <a:r>
              <a:rPr lang="en-US" altLang="zh-CN" sz="1400" dirty="0">
                <a:solidFill>
                  <a:srgbClr val="5A5A5A"/>
                </a:solidFill>
                <a:latin typeface="+mj-ea"/>
                <a:ea typeface="+mj-ea"/>
              </a:rPr>
              <a:t>data-sources include </a:t>
            </a:r>
            <a:r>
              <a:rPr lang="zh-CN" altLang="en-US" sz="1400" dirty="0">
                <a:solidFill>
                  <a:srgbClr val="5A5A5A"/>
                </a:solidFill>
                <a:latin typeface="+mj-ea"/>
                <a:ea typeface="+mj-ea"/>
              </a:rPr>
              <a:t>：</a:t>
            </a:r>
            <a:r>
              <a:rPr lang="en-US" altLang="zh-CN" sz="1400" dirty="0" err="1">
                <a:solidFill>
                  <a:srgbClr val="5A5A5A"/>
                </a:solidFill>
                <a:latin typeface="+mj-ea"/>
                <a:ea typeface="+mj-ea"/>
              </a:rPr>
              <a:t>MySql</a:t>
            </a:r>
            <a:r>
              <a:rPr lang="zh-CN" altLang="en-US" sz="1400" dirty="0">
                <a:solidFill>
                  <a:srgbClr val="5A5A5A"/>
                </a:solidFill>
                <a:latin typeface="+mj-ea"/>
                <a:ea typeface="+mj-ea"/>
              </a:rPr>
              <a:t>、</a:t>
            </a:r>
            <a:r>
              <a:rPr lang="en-US" altLang="zh-CN" sz="1400" dirty="0" err="1">
                <a:solidFill>
                  <a:srgbClr val="5A5A5A"/>
                </a:solidFill>
                <a:latin typeface="+mj-ea"/>
                <a:ea typeface="+mj-ea"/>
              </a:rPr>
              <a:t>PostgerSql</a:t>
            </a:r>
            <a:r>
              <a:rPr lang="zh-CN" altLang="en-US" sz="1400" dirty="0">
                <a:solidFill>
                  <a:srgbClr val="5A5A5A"/>
                </a:solidFill>
                <a:latin typeface="+mj-ea"/>
                <a:ea typeface="+mj-ea"/>
              </a:rPr>
              <a:t>、</a:t>
            </a:r>
            <a:r>
              <a:rPr lang="en-US" altLang="zh-CN" sz="1400" dirty="0">
                <a:solidFill>
                  <a:srgbClr val="5A5A5A"/>
                </a:solidFill>
                <a:latin typeface="+mj-ea"/>
                <a:ea typeface="+mj-ea"/>
              </a:rPr>
              <a:t>Hive</a:t>
            </a:r>
            <a:r>
              <a:rPr lang="zh-CN" altLang="en-US" sz="1400" dirty="0">
                <a:solidFill>
                  <a:srgbClr val="5A5A5A"/>
                </a:solidFill>
                <a:latin typeface="+mj-ea"/>
                <a:ea typeface="+mj-ea"/>
              </a:rPr>
              <a:t>、</a:t>
            </a:r>
            <a:r>
              <a:rPr lang="en-US" altLang="zh-CN" sz="1400" dirty="0">
                <a:solidFill>
                  <a:srgbClr val="5A5A5A"/>
                </a:solidFill>
                <a:latin typeface="+mj-ea"/>
                <a:ea typeface="+mj-ea"/>
              </a:rPr>
              <a:t>Impala</a:t>
            </a:r>
            <a:r>
              <a:rPr lang="zh-CN" altLang="en-US" sz="1400" dirty="0">
                <a:solidFill>
                  <a:srgbClr val="5A5A5A"/>
                </a:solidFill>
                <a:latin typeface="+mj-ea"/>
                <a:ea typeface="+mj-ea"/>
              </a:rPr>
              <a:t>、</a:t>
            </a:r>
            <a:r>
              <a:rPr lang="en-US" altLang="zh-CN" sz="1400" dirty="0">
                <a:solidFill>
                  <a:srgbClr val="5A5A5A"/>
                </a:solidFill>
                <a:latin typeface="+mj-ea"/>
                <a:ea typeface="+mj-ea"/>
              </a:rPr>
              <a:t>Spark</a:t>
            </a:r>
            <a:r>
              <a:rPr lang="zh-CN" altLang="en-US" sz="1400" dirty="0">
                <a:solidFill>
                  <a:srgbClr val="5A5A5A"/>
                </a:solidFill>
                <a:latin typeface="+mj-ea"/>
                <a:ea typeface="+mj-ea"/>
              </a:rPr>
              <a:t>、</a:t>
            </a:r>
            <a:r>
              <a:rPr lang="en-US" altLang="zh-CN" sz="1400" dirty="0" err="1">
                <a:solidFill>
                  <a:srgbClr val="5A5A5A"/>
                </a:solidFill>
                <a:latin typeface="+mj-ea"/>
                <a:ea typeface="+mj-ea"/>
              </a:rPr>
              <a:t>ClickHouse</a:t>
            </a:r>
            <a:r>
              <a:rPr lang="zh-CN" altLang="en-US" sz="1400" dirty="0">
                <a:solidFill>
                  <a:srgbClr val="5A5A5A"/>
                </a:solidFill>
                <a:latin typeface="+mj-ea"/>
                <a:ea typeface="+mj-ea"/>
              </a:rPr>
              <a:t>、</a:t>
            </a:r>
            <a:r>
              <a:rPr lang="en-US" altLang="zh-CN" sz="1400" dirty="0">
                <a:solidFill>
                  <a:srgbClr val="5A5A5A"/>
                </a:solidFill>
                <a:latin typeface="+mj-ea"/>
                <a:ea typeface="+mj-ea"/>
              </a:rPr>
              <a:t>Oracle</a:t>
            </a:r>
            <a:r>
              <a:rPr lang="zh-CN" altLang="en-US" sz="1400" dirty="0">
                <a:solidFill>
                  <a:srgbClr val="5A5A5A"/>
                </a:solidFill>
                <a:latin typeface="+mj-ea"/>
                <a:ea typeface="+mj-ea"/>
              </a:rPr>
              <a:t>、</a:t>
            </a:r>
            <a:r>
              <a:rPr lang="en-US" altLang="zh-CN" sz="1400" dirty="0" err="1">
                <a:solidFill>
                  <a:srgbClr val="5A5A5A"/>
                </a:solidFill>
                <a:latin typeface="+mj-ea"/>
                <a:ea typeface="+mj-ea"/>
              </a:rPr>
              <a:t>SqlServer</a:t>
            </a:r>
            <a:r>
              <a:rPr lang="zh-CN" altLang="en-US" sz="1400" dirty="0">
                <a:solidFill>
                  <a:srgbClr val="5A5A5A"/>
                </a:solidFill>
                <a:latin typeface="+mj-ea"/>
                <a:ea typeface="+mj-ea"/>
              </a:rPr>
              <a:t>、</a:t>
            </a:r>
            <a:r>
              <a:rPr lang="en-US" altLang="zh-CN" sz="1400" dirty="0">
                <a:solidFill>
                  <a:srgbClr val="5A5A5A"/>
                </a:solidFill>
                <a:latin typeface="+mj-ea"/>
                <a:ea typeface="+mj-ea"/>
              </a:rPr>
              <a:t>DB2</a:t>
            </a:r>
            <a:r>
              <a:rPr lang="zh-CN" altLang="en-US" sz="1400" dirty="0">
                <a:solidFill>
                  <a:srgbClr val="5A5A5A"/>
                </a:solidFill>
                <a:latin typeface="+mj-ea"/>
                <a:ea typeface="+mj-ea"/>
              </a:rPr>
              <a:t>、</a:t>
            </a:r>
            <a:r>
              <a:rPr lang="en-US" altLang="zh-CN" sz="1400" dirty="0">
                <a:solidFill>
                  <a:srgbClr val="5A5A5A"/>
                </a:solidFill>
                <a:latin typeface="+mj-ea"/>
                <a:ea typeface="+mj-ea"/>
              </a:rPr>
              <a:t>MongoDB.</a:t>
            </a:r>
          </a:p>
          <a:p>
            <a:pPr marL="342900" indent="-342900">
              <a:lnSpc>
                <a:spcPct val="150000"/>
              </a:lnSpc>
              <a:buFont typeface="+mj-lt"/>
              <a:buAutoNum type="arabicPeriod"/>
            </a:pPr>
            <a:endParaRPr lang="en-US" altLang="zh-CN" sz="1400" dirty="0">
              <a:solidFill>
                <a:srgbClr val="5A5A5A"/>
              </a:solidFill>
              <a:latin typeface="+mj-ea"/>
              <a:ea typeface="+mj-ea"/>
            </a:endParaRPr>
          </a:p>
          <a:p>
            <a:pPr marL="342900" indent="-342900">
              <a:lnSpc>
                <a:spcPct val="150000"/>
              </a:lnSpc>
              <a:buFont typeface="+mj-lt"/>
              <a:buAutoNum type="arabicPeriod"/>
            </a:pPr>
            <a:r>
              <a:rPr lang="en-US" altLang="zh-CN" sz="1400" dirty="0">
                <a:solidFill>
                  <a:srgbClr val="5A5A5A"/>
                </a:solidFill>
                <a:latin typeface="+mj-ea"/>
                <a:ea typeface="+mj-ea"/>
              </a:rPr>
              <a:t>Supports Plugin data-source extension</a:t>
            </a:r>
          </a:p>
          <a:p>
            <a:pPr marL="342900" indent="-342900">
              <a:lnSpc>
                <a:spcPct val="150000"/>
              </a:lnSpc>
              <a:buFont typeface="+mj-lt"/>
              <a:buAutoNum type="arabicPeriod"/>
            </a:pPr>
            <a:endParaRPr lang="en-US" altLang="zh-CN" sz="1400" dirty="0">
              <a:solidFill>
                <a:srgbClr val="5A5A5A"/>
              </a:solidFill>
              <a:latin typeface="+mj-ea"/>
              <a:ea typeface="+mj-ea"/>
            </a:endParaRPr>
          </a:p>
          <a:p>
            <a:pPr marL="342900" indent="-342900">
              <a:lnSpc>
                <a:spcPct val="150000"/>
              </a:lnSpc>
              <a:buFont typeface="+mj-lt"/>
              <a:buAutoNum type="arabicPeriod"/>
            </a:pPr>
            <a:r>
              <a:rPr lang="en-US" altLang="zh-CN" sz="1400" dirty="0">
                <a:solidFill>
                  <a:srgbClr val="5A5A5A"/>
                </a:solidFill>
                <a:latin typeface="+mj-ea"/>
                <a:ea typeface="+mj-ea"/>
              </a:rPr>
              <a:t>Visualized</a:t>
            </a:r>
            <a:r>
              <a:rPr lang="zh-CN" altLang="en-US" sz="1400" dirty="0">
                <a:solidFill>
                  <a:srgbClr val="5A5A5A"/>
                </a:solidFill>
                <a:latin typeface="+mj-ea"/>
                <a:ea typeface="+mj-ea"/>
              </a:rPr>
              <a:t> </a:t>
            </a:r>
            <a:r>
              <a:rPr lang="en-US" altLang="zh-CN" sz="1400" dirty="0">
                <a:solidFill>
                  <a:srgbClr val="5A5A5A"/>
                </a:solidFill>
                <a:latin typeface="+mj-ea"/>
                <a:ea typeface="+mj-ea"/>
              </a:rPr>
              <a:t>data-source</a:t>
            </a:r>
            <a:r>
              <a:rPr lang="zh-CN" altLang="en-US" sz="1400" dirty="0">
                <a:solidFill>
                  <a:srgbClr val="5A5A5A"/>
                </a:solidFill>
                <a:latin typeface="+mj-ea"/>
                <a:ea typeface="+mj-ea"/>
              </a:rPr>
              <a:t> </a:t>
            </a:r>
            <a:r>
              <a:rPr lang="en-US" altLang="zh-CN" sz="1400" dirty="0">
                <a:solidFill>
                  <a:srgbClr val="5A5A5A"/>
                </a:solidFill>
                <a:latin typeface="+mj-ea"/>
                <a:ea typeface="+mj-ea"/>
              </a:rPr>
              <a:t>management</a:t>
            </a:r>
          </a:p>
          <a:p>
            <a:pPr marL="342900" indent="-342900">
              <a:lnSpc>
                <a:spcPct val="150000"/>
              </a:lnSpc>
              <a:buFont typeface="+mj-lt"/>
              <a:buAutoNum type="arabicPeriod"/>
            </a:pPr>
            <a:endParaRPr lang="en-US" altLang="zh-CN" sz="1400" dirty="0">
              <a:solidFill>
                <a:srgbClr val="5A5A5A"/>
              </a:solidFill>
              <a:latin typeface="+mj-ea"/>
              <a:ea typeface="+mj-ea"/>
            </a:endParaRPr>
          </a:p>
          <a:p>
            <a:pPr marL="342900" indent="-342900">
              <a:lnSpc>
                <a:spcPct val="150000"/>
              </a:lnSpc>
              <a:buFont typeface="+mj-lt"/>
              <a:buAutoNum type="arabicPeriod"/>
            </a:pPr>
            <a:r>
              <a:rPr lang="en-US" altLang="zh-CN" sz="1400" dirty="0">
                <a:solidFill>
                  <a:srgbClr val="5A5A5A"/>
                </a:solidFill>
                <a:latin typeface="+mj-ea"/>
                <a:ea typeface="+mj-ea"/>
              </a:rPr>
              <a:t>Configure once, use everywhere.</a:t>
            </a:r>
            <a:r>
              <a:rPr lang="zh-CN" altLang="en-US" sz="1400" dirty="0">
                <a:solidFill>
                  <a:srgbClr val="5A5A5A"/>
                </a:solidFill>
                <a:latin typeface="+mj-ea"/>
                <a:ea typeface="+mj-ea"/>
              </a:rPr>
              <a:t> </a:t>
            </a:r>
          </a:p>
        </p:txBody>
      </p:sp>
      <p:pic>
        <p:nvPicPr>
          <p:cNvPr id="3" name="图片 2"/>
          <p:cNvPicPr>
            <a:picLocks noChangeAspect="1"/>
          </p:cNvPicPr>
          <p:nvPr/>
        </p:nvPicPr>
        <p:blipFill>
          <a:blip r:embed="rId2"/>
          <a:stretch>
            <a:fillRect/>
          </a:stretch>
        </p:blipFill>
        <p:spPr>
          <a:xfrm>
            <a:off x="0" y="1637210"/>
            <a:ext cx="9300756" cy="424978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8744" y="451720"/>
            <a:ext cx="4780280" cy="460375"/>
          </a:xfrm>
          <a:prstGeom prst="rect">
            <a:avLst/>
          </a:prstGeom>
          <a:noFill/>
        </p:spPr>
        <p:txBody>
          <a:bodyPr wrap="none" rtlCol="0">
            <a:spAutoFit/>
          </a:bodyPr>
          <a:lstStyle/>
          <a:p>
            <a:r>
              <a:rPr lang="en-US" altLang="zh-CN" sz="2400" dirty="0">
                <a:latin typeface="+mj-ea"/>
              </a:rPr>
              <a:t>Workflow Startup Management</a:t>
            </a:r>
            <a:endParaRPr lang="zh-CN" altLang="zh-CN" sz="2400" dirty="0">
              <a:latin typeface="+mj-ea"/>
            </a:endParaRPr>
          </a:p>
        </p:txBody>
      </p:sp>
      <p:sp>
        <p:nvSpPr>
          <p:cNvPr id="5" name="文本框 4"/>
          <p:cNvSpPr txBox="1"/>
          <p:nvPr/>
        </p:nvSpPr>
        <p:spPr>
          <a:xfrm>
            <a:off x="8422640" y="1188720"/>
            <a:ext cx="3286125" cy="540067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1600" dirty="0">
                <a:solidFill>
                  <a:srgbClr val="5A5A5A"/>
                </a:solidFill>
                <a:latin typeface="+mj-ea"/>
                <a:ea typeface="+mj-ea"/>
              </a:rPr>
              <a:t>Task</a:t>
            </a:r>
            <a:r>
              <a:rPr lang="zh-CN" altLang="en-US" sz="1600" dirty="0">
                <a:solidFill>
                  <a:srgbClr val="5A5A5A"/>
                </a:solidFill>
                <a:latin typeface="+mj-ea"/>
                <a:ea typeface="+mj-ea"/>
              </a:rPr>
              <a:t> </a:t>
            </a:r>
            <a:r>
              <a:rPr lang="en-US" altLang="zh-CN" sz="1600" dirty="0">
                <a:solidFill>
                  <a:srgbClr val="5A5A5A"/>
                </a:solidFill>
                <a:latin typeface="+mj-ea"/>
                <a:ea typeface="+mj-ea"/>
              </a:rPr>
              <a:t>failure</a:t>
            </a:r>
            <a:r>
              <a:rPr lang="zh-CN" altLang="en-US" sz="1600" dirty="0">
                <a:solidFill>
                  <a:srgbClr val="5A5A5A"/>
                </a:solidFill>
                <a:latin typeface="+mj-ea"/>
                <a:ea typeface="+mj-ea"/>
              </a:rPr>
              <a:t> </a:t>
            </a:r>
            <a:r>
              <a:rPr lang="en-US" altLang="zh-CN" sz="1600" dirty="0">
                <a:solidFill>
                  <a:srgbClr val="5A5A5A"/>
                </a:solidFill>
                <a:latin typeface="+mj-ea"/>
                <a:ea typeface="+mj-ea"/>
              </a:rPr>
              <a:t>strategy:</a:t>
            </a:r>
          </a:p>
          <a:p>
            <a:pPr marL="800100" lvl="1" indent="-342900">
              <a:lnSpc>
                <a:spcPct val="150000"/>
              </a:lnSpc>
              <a:buFont typeface="+mj-lt"/>
              <a:buAutoNum type="arabicPeriod"/>
            </a:pPr>
            <a:r>
              <a:rPr lang="en-US" altLang="zh-CN" sz="1600" dirty="0">
                <a:solidFill>
                  <a:srgbClr val="5A5A5A"/>
                </a:solidFill>
                <a:latin typeface="+mj-ea"/>
                <a:ea typeface="+mj-ea"/>
              </a:rPr>
              <a:t>Continue</a:t>
            </a:r>
          </a:p>
          <a:p>
            <a:pPr marL="800100" lvl="1" indent="-342900">
              <a:lnSpc>
                <a:spcPct val="150000"/>
              </a:lnSpc>
              <a:buFont typeface="+mj-lt"/>
              <a:buAutoNum type="arabicPeriod"/>
            </a:pPr>
            <a:r>
              <a:rPr lang="en-US" altLang="zh-CN" sz="1600" dirty="0">
                <a:solidFill>
                  <a:srgbClr val="5A5A5A"/>
                </a:solidFill>
                <a:latin typeface="+mj-ea"/>
                <a:ea typeface="+mj-ea"/>
              </a:rPr>
              <a:t>End</a:t>
            </a:r>
          </a:p>
          <a:p>
            <a:pPr marL="342900" indent="-342900">
              <a:lnSpc>
                <a:spcPct val="150000"/>
              </a:lnSpc>
              <a:buFont typeface="Wingdings" panose="05000000000000000000" pitchFamily="2" charset="2"/>
              <a:buChar char="Ø"/>
            </a:pPr>
            <a:r>
              <a:rPr lang="en-US" altLang="zh-CN" sz="1600" dirty="0">
                <a:solidFill>
                  <a:srgbClr val="5A5A5A"/>
                </a:solidFill>
                <a:latin typeface="+mj-ea"/>
                <a:ea typeface="+mj-ea"/>
              </a:rPr>
              <a:t>Multi</a:t>
            </a:r>
            <a:r>
              <a:rPr lang="zh-CN" altLang="en-US" sz="1600" dirty="0">
                <a:solidFill>
                  <a:srgbClr val="5A5A5A"/>
                </a:solidFill>
                <a:latin typeface="+mj-ea"/>
                <a:ea typeface="+mj-ea"/>
              </a:rPr>
              <a:t> </a:t>
            </a:r>
            <a:r>
              <a:rPr lang="en-US" altLang="zh-CN" dirty="0">
                <a:solidFill>
                  <a:srgbClr val="5A5A5A"/>
                </a:solidFill>
              </a:rPr>
              <a:t>notification strategies:</a:t>
            </a:r>
            <a:endParaRPr lang="en-US" altLang="zh-CN" sz="1600" dirty="0">
              <a:solidFill>
                <a:srgbClr val="5A5A5A"/>
              </a:solidFill>
              <a:latin typeface="+mj-ea"/>
              <a:ea typeface="+mj-ea"/>
            </a:endParaRPr>
          </a:p>
          <a:p>
            <a:pPr marL="800100" lvl="1" indent="-342900">
              <a:lnSpc>
                <a:spcPct val="150000"/>
              </a:lnSpc>
              <a:buFont typeface="+mj-lt"/>
              <a:buAutoNum type="arabicPeriod"/>
            </a:pPr>
            <a:r>
              <a:rPr lang="en-US" altLang="zh-CN" sz="1600" dirty="0">
                <a:solidFill>
                  <a:srgbClr val="5A5A5A"/>
                </a:solidFill>
                <a:latin typeface="+mj-ea"/>
                <a:ea typeface="+mj-ea"/>
              </a:rPr>
              <a:t>Success</a:t>
            </a:r>
          </a:p>
          <a:p>
            <a:pPr marL="800100" lvl="1" indent="-342900">
              <a:lnSpc>
                <a:spcPct val="150000"/>
              </a:lnSpc>
              <a:buFont typeface="+mj-lt"/>
              <a:buAutoNum type="arabicPeriod"/>
            </a:pPr>
            <a:r>
              <a:rPr lang="en-US" altLang="zh-CN" sz="1600" dirty="0">
                <a:solidFill>
                  <a:srgbClr val="5A5A5A"/>
                </a:solidFill>
                <a:latin typeface="+mj-ea"/>
                <a:ea typeface="+mj-ea"/>
              </a:rPr>
              <a:t>Failure</a:t>
            </a:r>
          </a:p>
          <a:p>
            <a:pPr marL="800100" lvl="1" indent="-342900">
              <a:lnSpc>
                <a:spcPct val="150000"/>
              </a:lnSpc>
              <a:buFont typeface="+mj-lt"/>
              <a:buAutoNum type="arabicPeriod"/>
            </a:pPr>
            <a:r>
              <a:rPr lang="en-US" altLang="zh-CN" sz="1600" dirty="0">
                <a:solidFill>
                  <a:srgbClr val="5A5A5A"/>
                </a:solidFill>
                <a:latin typeface="+mj-ea"/>
                <a:ea typeface="+mj-ea"/>
              </a:rPr>
              <a:t>All</a:t>
            </a:r>
          </a:p>
          <a:p>
            <a:pPr marL="800100" lvl="1" indent="-342900">
              <a:lnSpc>
                <a:spcPct val="150000"/>
              </a:lnSpc>
              <a:buFont typeface="+mj-lt"/>
              <a:buAutoNum type="arabicPeriod"/>
            </a:pPr>
            <a:r>
              <a:rPr lang="en-US" altLang="zh-CN" sz="1600" dirty="0">
                <a:solidFill>
                  <a:srgbClr val="5A5A5A"/>
                </a:solidFill>
                <a:latin typeface="+mj-ea"/>
                <a:ea typeface="+mj-ea"/>
              </a:rPr>
              <a:t>None</a:t>
            </a:r>
          </a:p>
          <a:p>
            <a:pPr marL="342900" lvl="1" indent="-342900">
              <a:lnSpc>
                <a:spcPct val="150000"/>
              </a:lnSpc>
              <a:buFont typeface="Wingdings" panose="05000000000000000000" pitchFamily="2" charset="2"/>
              <a:buChar char="Ø"/>
            </a:pPr>
            <a:r>
              <a:rPr lang="en-US" altLang="zh-CN" sz="1600" dirty="0">
                <a:solidFill>
                  <a:srgbClr val="5A5A5A"/>
                </a:solidFill>
                <a:latin typeface="+mj-ea"/>
                <a:ea typeface="+mj-ea"/>
              </a:rPr>
              <a:t>Workflow</a:t>
            </a:r>
            <a:r>
              <a:rPr lang="zh-CN" altLang="en-US" sz="1600" dirty="0">
                <a:solidFill>
                  <a:srgbClr val="5A5A5A"/>
                </a:solidFill>
                <a:latin typeface="+mj-ea"/>
                <a:ea typeface="+mj-ea"/>
              </a:rPr>
              <a:t> </a:t>
            </a:r>
            <a:r>
              <a:rPr lang="en-US" altLang="zh-CN" sz="1600" dirty="0">
                <a:solidFill>
                  <a:srgbClr val="5A5A5A"/>
                </a:solidFill>
                <a:latin typeface="+mj-ea"/>
                <a:ea typeface="+mj-ea"/>
              </a:rPr>
              <a:t>Priority</a:t>
            </a:r>
          </a:p>
          <a:p>
            <a:pPr marL="342900" lvl="1" indent="-342900">
              <a:lnSpc>
                <a:spcPct val="150000"/>
              </a:lnSpc>
              <a:buFont typeface="Wingdings" panose="05000000000000000000" pitchFamily="2" charset="2"/>
              <a:buChar char="Ø"/>
            </a:pPr>
            <a:r>
              <a:rPr lang="en-US" altLang="zh-CN" sz="1600" dirty="0">
                <a:solidFill>
                  <a:srgbClr val="5A5A5A"/>
                </a:solidFill>
                <a:latin typeface="+mj-ea"/>
                <a:ea typeface="+mj-ea"/>
              </a:rPr>
              <a:t>Selected nodes execute ETL workflow</a:t>
            </a:r>
          </a:p>
          <a:p>
            <a:pPr marL="342900" lvl="1" indent="-342900">
              <a:lnSpc>
                <a:spcPct val="150000"/>
              </a:lnSpc>
              <a:buFont typeface="Wingdings" panose="05000000000000000000" pitchFamily="2" charset="2"/>
              <a:buChar char="Ø"/>
            </a:pPr>
            <a:r>
              <a:rPr lang="en-US" altLang="zh-CN" sz="1600" dirty="0">
                <a:solidFill>
                  <a:srgbClr val="5A5A5A"/>
                </a:solidFill>
                <a:latin typeface="+mj-ea"/>
                <a:ea typeface="+mj-ea"/>
              </a:rPr>
              <a:t>Complement</a:t>
            </a:r>
            <a:r>
              <a:rPr lang="zh-CN" altLang="en-US" sz="1600" dirty="0">
                <a:solidFill>
                  <a:srgbClr val="5A5A5A"/>
                </a:solidFill>
                <a:latin typeface="+mj-ea"/>
                <a:ea typeface="+mj-ea"/>
              </a:rPr>
              <a:t> </a:t>
            </a:r>
            <a:r>
              <a:rPr lang="en-US" altLang="zh-CN" sz="1600" dirty="0">
                <a:solidFill>
                  <a:srgbClr val="5A5A5A"/>
                </a:solidFill>
                <a:latin typeface="+mj-ea"/>
                <a:ea typeface="+mj-ea"/>
              </a:rPr>
              <a:t>Data</a:t>
            </a:r>
          </a:p>
          <a:p>
            <a:pPr marL="800100" lvl="2" indent="-342900">
              <a:lnSpc>
                <a:spcPct val="150000"/>
              </a:lnSpc>
              <a:buFont typeface="+mj-lt"/>
              <a:buAutoNum type="arabicPeriod"/>
            </a:pPr>
            <a:r>
              <a:rPr lang="en-US" altLang="zh-CN" dirty="0">
                <a:solidFill>
                  <a:srgbClr val="5A5A5A"/>
                </a:solidFill>
              </a:rPr>
              <a:t>Serial execution</a:t>
            </a:r>
          </a:p>
          <a:p>
            <a:pPr marL="800100" lvl="2" indent="-342900">
              <a:lnSpc>
                <a:spcPct val="150000"/>
              </a:lnSpc>
              <a:buFont typeface="+mj-lt"/>
              <a:buAutoNum type="arabicPeriod"/>
            </a:pPr>
            <a:r>
              <a:rPr lang="en-US" altLang="zh-CN" dirty="0">
                <a:solidFill>
                  <a:srgbClr val="5A5A5A"/>
                </a:solidFill>
              </a:rPr>
              <a:t>Parallel execution</a:t>
            </a:r>
            <a:endParaRPr lang="en-US" altLang="zh-CN" sz="1600" dirty="0">
              <a:solidFill>
                <a:srgbClr val="5A5A5A"/>
              </a:solidFill>
              <a:latin typeface="+mj-ea"/>
              <a:ea typeface="+mj-ea"/>
            </a:endParaRPr>
          </a:p>
        </p:txBody>
      </p:sp>
      <p:pic>
        <p:nvPicPr>
          <p:cNvPr id="6" name="图片 5"/>
          <p:cNvPicPr>
            <a:picLocks noChangeAspect="1"/>
          </p:cNvPicPr>
          <p:nvPr/>
        </p:nvPicPr>
        <p:blipFill>
          <a:blip r:embed="rId2"/>
          <a:stretch>
            <a:fillRect/>
          </a:stretch>
        </p:blipFill>
        <p:spPr>
          <a:xfrm>
            <a:off x="153176" y="1188610"/>
            <a:ext cx="7821097" cy="5018690"/>
          </a:xfrm>
          <a:prstGeom prst="rect">
            <a:avLst/>
          </a:prstGeom>
        </p:spPr>
      </p:pic>
      <p:pic>
        <p:nvPicPr>
          <p:cNvPr id="7" name="图片 6"/>
          <p:cNvPicPr>
            <a:picLocks noChangeAspect="1"/>
          </p:cNvPicPr>
          <p:nvPr/>
        </p:nvPicPr>
        <p:blipFill>
          <a:blip r:embed="rId3"/>
          <a:stretch>
            <a:fillRect/>
          </a:stretch>
        </p:blipFill>
        <p:spPr>
          <a:xfrm>
            <a:off x="4442611" y="1774058"/>
            <a:ext cx="1181100" cy="2006600"/>
          </a:xfrm>
          <a:prstGeom prst="rect">
            <a:avLst/>
          </a:prstGeom>
        </p:spPr>
      </p:pic>
      <p:sp>
        <p:nvSpPr>
          <p:cNvPr id="8" name="右箭头 7"/>
          <p:cNvSpPr/>
          <p:nvPr/>
        </p:nvSpPr>
        <p:spPr>
          <a:xfrm rot="20376704">
            <a:off x="2861009" y="2899224"/>
            <a:ext cx="1439918" cy="205773"/>
          </a:xfrm>
          <a:prstGeom prst="rightArrow">
            <a:avLst/>
          </a:prstGeom>
          <a:solidFill>
            <a:srgbClr val="FF9A00"/>
          </a:solidFill>
          <a:ln>
            <a:solidFill>
              <a:srgbClr val="FF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rPr>
              <a:t>Security</a:t>
            </a:r>
            <a:r>
              <a:rPr lang="zh-CN" altLang="en-US" dirty="0">
                <a:latin typeface="+mj-ea"/>
              </a:rPr>
              <a:t> </a:t>
            </a:r>
            <a:r>
              <a:rPr lang="en-US" altLang="zh-CN" dirty="0">
                <a:latin typeface="+mj-ea"/>
              </a:rPr>
              <a:t>Center</a:t>
            </a:r>
            <a:endParaRPr lang="zh-CN" altLang="en-US" dirty="0">
              <a:latin typeface="+mj-ea"/>
            </a:endParaRPr>
          </a:p>
        </p:txBody>
      </p:sp>
      <p:pic>
        <p:nvPicPr>
          <p:cNvPr id="5" name="图片 4"/>
          <p:cNvPicPr>
            <a:picLocks noChangeAspect="1"/>
          </p:cNvPicPr>
          <p:nvPr/>
        </p:nvPicPr>
        <p:blipFill>
          <a:blip r:embed="rId2"/>
          <a:stretch>
            <a:fillRect/>
          </a:stretch>
        </p:blipFill>
        <p:spPr>
          <a:xfrm>
            <a:off x="82731" y="1070068"/>
            <a:ext cx="12026538" cy="57879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399127" y="1261426"/>
            <a:ext cx="2194896" cy="630494"/>
            <a:chOff x="2025869" y="1115438"/>
            <a:chExt cx="2194896" cy="630494"/>
          </a:xfrm>
        </p:grpSpPr>
        <p:sp>
          <p:nvSpPr>
            <p:cNvPr id="146" name="文本框 145"/>
            <p:cNvSpPr txBox="1"/>
            <p:nvPr/>
          </p:nvSpPr>
          <p:spPr>
            <a:xfrm>
              <a:off x="2025869" y="1115438"/>
              <a:ext cx="2194896" cy="52322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nSpc>
                  <a:spcPct val="100000"/>
                </a:lnSpc>
              </a:pPr>
              <a:r>
                <a:rPr lang="en-US" altLang="zh-CN" sz="2800" b="1" dirty="0">
                  <a:solidFill>
                    <a:srgbClr val="5A5B5E"/>
                  </a:solidFill>
                  <a:latin typeface="+mj-ea"/>
                  <a:ea typeface="+mj-ea"/>
                  <a:cs typeface="+mn-ea"/>
                  <a:sym typeface="+mn-lt"/>
                </a:rPr>
                <a:t>CONTENTS</a:t>
              </a:r>
              <a:endParaRPr lang="zh-CN" altLang="en-US" sz="3200" b="1" dirty="0">
                <a:solidFill>
                  <a:srgbClr val="5A5B5E"/>
                </a:solidFill>
                <a:latin typeface="+mj-ea"/>
                <a:ea typeface="+mj-ea"/>
                <a:cs typeface="+mn-ea"/>
                <a:sym typeface="+mn-lt"/>
              </a:endParaRPr>
            </a:p>
          </p:txBody>
        </p:sp>
        <p:sp>
          <p:nvSpPr>
            <p:cNvPr id="106" name="圆角矩形 105"/>
            <p:cNvSpPr/>
            <p:nvPr/>
          </p:nvSpPr>
          <p:spPr>
            <a:xfrm flipV="1">
              <a:off x="2140102" y="1700213"/>
              <a:ext cx="574411" cy="45719"/>
            </a:xfrm>
            <a:prstGeom prst="roundRect">
              <a:avLst>
                <a:gd name="adj" fmla="val 50000"/>
              </a:avLst>
            </a:prstGeom>
            <a:solidFill>
              <a:srgbClr val="FFBC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grpSp>
        <p:nvGrpSpPr>
          <p:cNvPr id="31" name="组合 30"/>
          <p:cNvGrpSpPr/>
          <p:nvPr/>
        </p:nvGrpSpPr>
        <p:grpSpPr>
          <a:xfrm>
            <a:off x="1378172" y="2110202"/>
            <a:ext cx="6708304" cy="1573662"/>
            <a:chOff x="1378172" y="2453102"/>
            <a:chExt cx="6708304" cy="1573662"/>
          </a:xfrm>
        </p:grpSpPr>
        <p:grpSp>
          <p:nvGrpSpPr>
            <p:cNvPr id="10" name="组合 9"/>
            <p:cNvGrpSpPr/>
            <p:nvPr/>
          </p:nvGrpSpPr>
          <p:grpSpPr>
            <a:xfrm>
              <a:off x="1378172" y="2453102"/>
              <a:ext cx="4460887" cy="815160"/>
              <a:chOff x="2237286" y="2339834"/>
              <a:chExt cx="4460887" cy="815160"/>
            </a:xfrm>
          </p:grpSpPr>
          <p:grpSp>
            <p:nvGrpSpPr>
              <p:cNvPr id="3" name="组合 2"/>
              <p:cNvGrpSpPr/>
              <p:nvPr/>
            </p:nvGrpSpPr>
            <p:grpSpPr>
              <a:xfrm>
                <a:off x="2906725" y="2614143"/>
                <a:ext cx="472055" cy="472055"/>
                <a:chOff x="12540511" y="1227692"/>
                <a:chExt cx="871590" cy="871590"/>
              </a:xfrm>
            </p:grpSpPr>
            <p:grpSp>
              <p:nvGrpSpPr>
                <p:cNvPr id="5" name="组合 4"/>
                <p:cNvGrpSpPr/>
                <p:nvPr/>
              </p:nvGrpSpPr>
              <p:grpSpPr>
                <a:xfrm>
                  <a:off x="12735737" y="1395923"/>
                  <a:ext cx="481139" cy="535128"/>
                  <a:chOff x="14144289" y="2587124"/>
                  <a:chExt cx="4105611" cy="4566306"/>
                </a:xfrm>
              </p:grpSpPr>
              <p:sp>
                <p:nvSpPr>
                  <p:cNvPr id="7" name="Oval 60"/>
                  <p:cNvSpPr>
                    <a:spLocks noChangeArrowheads="1"/>
                  </p:cNvSpPr>
                  <p:nvPr/>
                </p:nvSpPr>
                <p:spPr bwMode="auto">
                  <a:xfrm>
                    <a:off x="16380011" y="5242896"/>
                    <a:ext cx="1680182" cy="1680182"/>
                  </a:xfrm>
                  <a:prstGeom prst="ellipse">
                    <a:avLst/>
                  </a:prstGeom>
                  <a:solidFill>
                    <a:srgbClr val="EFEFEF"/>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8" name="Freeform 61"/>
                  <p:cNvSpPr>
                    <a:spLocks noEditPoints="1"/>
                  </p:cNvSpPr>
                  <p:nvPr/>
                </p:nvSpPr>
                <p:spPr bwMode="auto">
                  <a:xfrm>
                    <a:off x="14144289" y="2587124"/>
                    <a:ext cx="4105611" cy="4566306"/>
                  </a:xfrm>
                  <a:custGeom>
                    <a:avLst/>
                    <a:gdLst>
                      <a:gd name="T0" fmla="*/ 81 w 88"/>
                      <a:gd name="T1" fmla="*/ 60 h 98"/>
                      <a:gd name="T2" fmla="*/ 81 w 88"/>
                      <a:gd name="T3" fmla="*/ 91 h 98"/>
                      <a:gd name="T4" fmla="*/ 50 w 88"/>
                      <a:gd name="T5" fmla="*/ 91 h 98"/>
                      <a:gd name="T6" fmla="*/ 50 w 88"/>
                      <a:gd name="T7" fmla="*/ 60 h 98"/>
                      <a:gd name="T8" fmla="*/ 17 w 88"/>
                      <a:gd name="T9" fmla="*/ 54 h 98"/>
                      <a:gd name="T10" fmla="*/ 28 w 88"/>
                      <a:gd name="T11" fmla="*/ 58 h 98"/>
                      <a:gd name="T12" fmla="*/ 17 w 88"/>
                      <a:gd name="T13" fmla="*/ 54 h 98"/>
                      <a:gd name="T14" fmla="*/ 58 w 88"/>
                      <a:gd name="T15" fmla="*/ 41 h 98"/>
                      <a:gd name="T16" fmla="*/ 17 w 88"/>
                      <a:gd name="T17" fmla="*/ 46 h 98"/>
                      <a:gd name="T18" fmla="*/ 17 w 88"/>
                      <a:gd name="T19" fmla="*/ 29 h 98"/>
                      <a:gd name="T20" fmla="*/ 58 w 88"/>
                      <a:gd name="T21" fmla="*/ 34 h 98"/>
                      <a:gd name="T22" fmla="*/ 17 w 88"/>
                      <a:gd name="T23" fmla="*/ 29 h 98"/>
                      <a:gd name="T24" fmla="*/ 58 w 88"/>
                      <a:gd name="T25" fmla="*/ 18 h 98"/>
                      <a:gd name="T26" fmla="*/ 35 w 88"/>
                      <a:gd name="T27" fmla="*/ 22 h 98"/>
                      <a:gd name="T28" fmla="*/ 11 w 88"/>
                      <a:gd name="T29" fmla="*/ 20 h 98"/>
                      <a:gd name="T30" fmla="*/ 17 w 88"/>
                      <a:gd name="T31" fmla="*/ 21 h 98"/>
                      <a:gd name="T32" fmla="*/ 17 w 88"/>
                      <a:gd name="T33" fmla="*/ 21 h 98"/>
                      <a:gd name="T34" fmla="*/ 21 w 88"/>
                      <a:gd name="T35" fmla="*/ 19 h 98"/>
                      <a:gd name="T36" fmla="*/ 23 w 88"/>
                      <a:gd name="T37" fmla="*/ 16 h 98"/>
                      <a:gd name="T38" fmla="*/ 22 w 88"/>
                      <a:gd name="T39" fmla="*/ 15 h 98"/>
                      <a:gd name="T40" fmla="*/ 22 w 88"/>
                      <a:gd name="T41" fmla="*/ 10 h 98"/>
                      <a:gd name="T42" fmla="*/ 26 w 88"/>
                      <a:gd name="T43" fmla="*/ 8 h 98"/>
                      <a:gd name="T44" fmla="*/ 65 w 88"/>
                      <a:gd name="T45" fmla="*/ 9 h 98"/>
                      <a:gd name="T46" fmla="*/ 65 w 88"/>
                      <a:gd name="T47" fmla="*/ 46 h 98"/>
                      <a:gd name="T48" fmla="*/ 74 w 88"/>
                      <a:gd name="T49" fmla="*/ 47 h 98"/>
                      <a:gd name="T50" fmla="*/ 71 w 88"/>
                      <a:gd name="T51" fmla="*/ 3 h 98"/>
                      <a:gd name="T52" fmla="*/ 22 w 88"/>
                      <a:gd name="T53" fmla="*/ 0 h 98"/>
                      <a:gd name="T54" fmla="*/ 19 w 88"/>
                      <a:gd name="T55" fmla="*/ 1 h 98"/>
                      <a:gd name="T56" fmla="*/ 0 w 88"/>
                      <a:gd name="T57" fmla="*/ 19 h 98"/>
                      <a:gd name="T58" fmla="*/ 0 w 88"/>
                      <a:gd name="T59" fmla="*/ 82 h 98"/>
                      <a:gd name="T60" fmla="*/ 3 w 88"/>
                      <a:gd name="T61" fmla="*/ 90 h 98"/>
                      <a:gd name="T62" fmla="*/ 11 w 88"/>
                      <a:gd name="T63" fmla="*/ 93 h 98"/>
                      <a:gd name="T64" fmla="*/ 38 w 88"/>
                      <a:gd name="T65" fmla="*/ 84 h 98"/>
                      <a:gd name="T66" fmla="*/ 9 w 88"/>
                      <a:gd name="T67" fmla="*/ 84 h 98"/>
                      <a:gd name="T68" fmla="*/ 9 w 88"/>
                      <a:gd name="T69" fmla="*/ 82 h 98"/>
                      <a:gd name="T70" fmla="*/ 13 w 88"/>
                      <a:gd name="T71" fmla="*/ 24 h 98"/>
                      <a:gd name="T72" fmla="*/ 20 w 88"/>
                      <a:gd name="T73" fmla="*/ 25 h 98"/>
                      <a:gd name="T74" fmla="*/ 27 w 88"/>
                      <a:gd name="T75" fmla="*/ 18 h 98"/>
                      <a:gd name="T76" fmla="*/ 27 w 88"/>
                      <a:gd name="T77" fmla="*/ 1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98">
                        <a:moveTo>
                          <a:pt x="66" y="53"/>
                        </a:moveTo>
                        <a:cubicBezTo>
                          <a:pt x="72" y="53"/>
                          <a:pt x="77" y="56"/>
                          <a:pt x="81" y="60"/>
                        </a:cubicBezTo>
                        <a:cubicBezTo>
                          <a:pt x="85" y="64"/>
                          <a:pt x="88" y="69"/>
                          <a:pt x="88" y="75"/>
                        </a:cubicBezTo>
                        <a:cubicBezTo>
                          <a:pt x="88" y="81"/>
                          <a:pt x="85" y="87"/>
                          <a:pt x="81" y="91"/>
                        </a:cubicBezTo>
                        <a:cubicBezTo>
                          <a:pt x="77" y="95"/>
                          <a:pt x="72" y="98"/>
                          <a:pt x="66" y="98"/>
                        </a:cubicBezTo>
                        <a:cubicBezTo>
                          <a:pt x="60" y="98"/>
                          <a:pt x="54" y="95"/>
                          <a:pt x="50" y="91"/>
                        </a:cubicBezTo>
                        <a:cubicBezTo>
                          <a:pt x="46" y="87"/>
                          <a:pt x="43" y="81"/>
                          <a:pt x="43" y="75"/>
                        </a:cubicBezTo>
                        <a:cubicBezTo>
                          <a:pt x="43" y="69"/>
                          <a:pt x="46" y="64"/>
                          <a:pt x="50" y="60"/>
                        </a:cubicBezTo>
                        <a:cubicBezTo>
                          <a:pt x="54" y="56"/>
                          <a:pt x="60" y="53"/>
                          <a:pt x="66" y="53"/>
                        </a:cubicBezTo>
                        <a:close/>
                        <a:moveTo>
                          <a:pt x="17" y="54"/>
                        </a:moveTo>
                        <a:cubicBezTo>
                          <a:pt x="28" y="54"/>
                          <a:pt x="28" y="54"/>
                          <a:pt x="28" y="54"/>
                        </a:cubicBezTo>
                        <a:cubicBezTo>
                          <a:pt x="28" y="58"/>
                          <a:pt x="28" y="58"/>
                          <a:pt x="28" y="58"/>
                        </a:cubicBezTo>
                        <a:cubicBezTo>
                          <a:pt x="17" y="58"/>
                          <a:pt x="17" y="58"/>
                          <a:pt x="17" y="58"/>
                        </a:cubicBezTo>
                        <a:cubicBezTo>
                          <a:pt x="17" y="54"/>
                          <a:pt x="17" y="54"/>
                          <a:pt x="17" y="54"/>
                        </a:cubicBezTo>
                        <a:close/>
                        <a:moveTo>
                          <a:pt x="17" y="41"/>
                        </a:moveTo>
                        <a:cubicBezTo>
                          <a:pt x="58" y="41"/>
                          <a:pt x="58" y="41"/>
                          <a:pt x="58" y="41"/>
                        </a:cubicBezTo>
                        <a:cubicBezTo>
                          <a:pt x="58" y="46"/>
                          <a:pt x="58" y="46"/>
                          <a:pt x="58" y="46"/>
                        </a:cubicBezTo>
                        <a:cubicBezTo>
                          <a:pt x="17" y="46"/>
                          <a:pt x="17" y="46"/>
                          <a:pt x="17" y="46"/>
                        </a:cubicBezTo>
                        <a:cubicBezTo>
                          <a:pt x="17" y="41"/>
                          <a:pt x="17" y="41"/>
                          <a:pt x="17" y="41"/>
                        </a:cubicBezTo>
                        <a:close/>
                        <a:moveTo>
                          <a:pt x="17" y="29"/>
                        </a:moveTo>
                        <a:cubicBezTo>
                          <a:pt x="58" y="29"/>
                          <a:pt x="58" y="29"/>
                          <a:pt x="58" y="29"/>
                        </a:cubicBezTo>
                        <a:cubicBezTo>
                          <a:pt x="58" y="34"/>
                          <a:pt x="58" y="34"/>
                          <a:pt x="58" y="34"/>
                        </a:cubicBezTo>
                        <a:cubicBezTo>
                          <a:pt x="17" y="34"/>
                          <a:pt x="17" y="34"/>
                          <a:pt x="17" y="34"/>
                        </a:cubicBezTo>
                        <a:cubicBezTo>
                          <a:pt x="17" y="29"/>
                          <a:pt x="17" y="29"/>
                          <a:pt x="17" y="29"/>
                        </a:cubicBezTo>
                        <a:close/>
                        <a:moveTo>
                          <a:pt x="35" y="18"/>
                        </a:moveTo>
                        <a:cubicBezTo>
                          <a:pt x="58" y="18"/>
                          <a:pt x="58" y="18"/>
                          <a:pt x="58" y="18"/>
                        </a:cubicBezTo>
                        <a:cubicBezTo>
                          <a:pt x="58" y="22"/>
                          <a:pt x="58" y="22"/>
                          <a:pt x="58" y="22"/>
                        </a:cubicBezTo>
                        <a:cubicBezTo>
                          <a:pt x="35" y="22"/>
                          <a:pt x="35" y="22"/>
                          <a:pt x="35" y="22"/>
                        </a:cubicBezTo>
                        <a:cubicBezTo>
                          <a:pt x="35" y="18"/>
                          <a:pt x="35" y="18"/>
                          <a:pt x="35" y="18"/>
                        </a:cubicBezTo>
                        <a:close/>
                        <a:moveTo>
                          <a:pt x="11" y="20"/>
                        </a:moveTo>
                        <a:cubicBezTo>
                          <a:pt x="13" y="20"/>
                          <a:pt x="13" y="20"/>
                          <a:pt x="13" y="20"/>
                        </a:cubicBezTo>
                        <a:cubicBezTo>
                          <a:pt x="17" y="21"/>
                          <a:pt x="17" y="21"/>
                          <a:pt x="17" y="21"/>
                        </a:cubicBezTo>
                        <a:cubicBezTo>
                          <a:pt x="17" y="21"/>
                          <a:pt x="17" y="21"/>
                          <a:pt x="17" y="21"/>
                        </a:cubicBezTo>
                        <a:cubicBezTo>
                          <a:pt x="17" y="21"/>
                          <a:pt x="17" y="21"/>
                          <a:pt x="17" y="21"/>
                        </a:cubicBezTo>
                        <a:cubicBezTo>
                          <a:pt x="18" y="21"/>
                          <a:pt x="18" y="21"/>
                          <a:pt x="19" y="21"/>
                        </a:cubicBezTo>
                        <a:cubicBezTo>
                          <a:pt x="20" y="20"/>
                          <a:pt x="21" y="20"/>
                          <a:pt x="21" y="19"/>
                        </a:cubicBezTo>
                        <a:cubicBezTo>
                          <a:pt x="22" y="19"/>
                          <a:pt x="22" y="18"/>
                          <a:pt x="23" y="17"/>
                        </a:cubicBezTo>
                        <a:cubicBezTo>
                          <a:pt x="23" y="17"/>
                          <a:pt x="23" y="16"/>
                          <a:pt x="23" y="16"/>
                        </a:cubicBezTo>
                        <a:cubicBezTo>
                          <a:pt x="23" y="16"/>
                          <a:pt x="23" y="16"/>
                          <a:pt x="23" y="16"/>
                        </a:cubicBezTo>
                        <a:cubicBezTo>
                          <a:pt x="22" y="15"/>
                          <a:pt x="22" y="15"/>
                          <a:pt x="22" y="15"/>
                        </a:cubicBezTo>
                        <a:cubicBezTo>
                          <a:pt x="22" y="11"/>
                          <a:pt x="22" y="11"/>
                          <a:pt x="22" y="11"/>
                        </a:cubicBezTo>
                        <a:cubicBezTo>
                          <a:pt x="22" y="10"/>
                          <a:pt x="22" y="10"/>
                          <a:pt x="22" y="10"/>
                        </a:cubicBezTo>
                        <a:cubicBezTo>
                          <a:pt x="11" y="20"/>
                          <a:pt x="11" y="20"/>
                          <a:pt x="11" y="20"/>
                        </a:cubicBezTo>
                        <a:close/>
                        <a:moveTo>
                          <a:pt x="26" y="8"/>
                        </a:moveTo>
                        <a:cubicBezTo>
                          <a:pt x="63" y="8"/>
                          <a:pt x="63" y="8"/>
                          <a:pt x="63" y="8"/>
                        </a:cubicBezTo>
                        <a:cubicBezTo>
                          <a:pt x="63" y="8"/>
                          <a:pt x="64" y="9"/>
                          <a:pt x="65" y="9"/>
                        </a:cubicBezTo>
                        <a:cubicBezTo>
                          <a:pt x="65" y="10"/>
                          <a:pt x="65" y="11"/>
                          <a:pt x="65" y="11"/>
                        </a:cubicBezTo>
                        <a:cubicBezTo>
                          <a:pt x="65" y="46"/>
                          <a:pt x="65" y="46"/>
                          <a:pt x="65" y="46"/>
                        </a:cubicBezTo>
                        <a:cubicBezTo>
                          <a:pt x="66" y="46"/>
                          <a:pt x="66" y="46"/>
                          <a:pt x="66" y="46"/>
                        </a:cubicBezTo>
                        <a:cubicBezTo>
                          <a:pt x="69" y="46"/>
                          <a:pt x="72" y="47"/>
                          <a:pt x="74" y="47"/>
                        </a:cubicBezTo>
                        <a:cubicBezTo>
                          <a:pt x="74" y="11"/>
                          <a:pt x="74" y="11"/>
                          <a:pt x="74" y="11"/>
                        </a:cubicBezTo>
                        <a:cubicBezTo>
                          <a:pt x="74" y="8"/>
                          <a:pt x="73" y="5"/>
                          <a:pt x="71" y="3"/>
                        </a:cubicBezTo>
                        <a:cubicBezTo>
                          <a:pt x="69" y="1"/>
                          <a:pt x="66" y="0"/>
                          <a:pt x="63" y="0"/>
                        </a:cubicBezTo>
                        <a:cubicBezTo>
                          <a:pt x="22" y="0"/>
                          <a:pt x="22" y="0"/>
                          <a:pt x="22" y="0"/>
                        </a:cubicBezTo>
                        <a:cubicBezTo>
                          <a:pt x="20" y="0"/>
                          <a:pt x="20" y="0"/>
                          <a:pt x="20" y="0"/>
                        </a:cubicBezTo>
                        <a:cubicBezTo>
                          <a:pt x="19" y="1"/>
                          <a:pt x="19" y="1"/>
                          <a:pt x="19" y="1"/>
                        </a:cubicBezTo>
                        <a:cubicBezTo>
                          <a:pt x="1" y="17"/>
                          <a:pt x="1" y="17"/>
                          <a:pt x="1" y="17"/>
                        </a:cubicBezTo>
                        <a:cubicBezTo>
                          <a:pt x="0" y="19"/>
                          <a:pt x="0" y="19"/>
                          <a:pt x="0" y="19"/>
                        </a:cubicBezTo>
                        <a:cubicBezTo>
                          <a:pt x="0" y="21"/>
                          <a:pt x="0" y="21"/>
                          <a:pt x="0" y="21"/>
                        </a:cubicBezTo>
                        <a:cubicBezTo>
                          <a:pt x="0" y="82"/>
                          <a:pt x="0" y="82"/>
                          <a:pt x="0" y="82"/>
                        </a:cubicBezTo>
                        <a:cubicBezTo>
                          <a:pt x="0" y="85"/>
                          <a:pt x="1" y="88"/>
                          <a:pt x="3" y="90"/>
                        </a:cubicBezTo>
                        <a:cubicBezTo>
                          <a:pt x="3" y="90"/>
                          <a:pt x="3" y="90"/>
                          <a:pt x="3" y="90"/>
                        </a:cubicBezTo>
                        <a:cubicBezTo>
                          <a:pt x="3" y="90"/>
                          <a:pt x="3" y="90"/>
                          <a:pt x="3" y="90"/>
                        </a:cubicBezTo>
                        <a:cubicBezTo>
                          <a:pt x="5" y="92"/>
                          <a:pt x="8" y="93"/>
                          <a:pt x="11" y="93"/>
                        </a:cubicBezTo>
                        <a:cubicBezTo>
                          <a:pt x="43" y="93"/>
                          <a:pt x="43" y="93"/>
                          <a:pt x="43" y="93"/>
                        </a:cubicBezTo>
                        <a:cubicBezTo>
                          <a:pt x="41" y="91"/>
                          <a:pt x="39" y="88"/>
                          <a:pt x="38" y="84"/>
                        </a:cubicBezTo>
                        <a:cubicBezTo>
                          <a:pt x="11" y="84"/>
                          <a:pt x="11" y="84"/>
                          <a:pt x="11" y="84"/>
                        </a:cubicBezTo>
                        <a:cubicBezTo>
                          <a:pt x="11" y="84"/>
                          <a:pt x="10" y="84"/>
                          <a:pt x="9" y="84"/>
                        </a:cubicBezTo>
                        <a:cubicBezTo>
                          <a:pt x="9" y="84"/>
                          <a:pt x="9" y="84"/>
                          <a:pt x="9" y="84"/>
                        </a:cubicBezTo>
                        <a:cubicBezTo>
                          <a:pt x="9" y="83"/>
                          <a:pt x="9" y="82"/>
                          <a:pt x="9" y="82"/>
                        </a:cubicBezTo>
                        <a:cubicBezTo>
                          <a:pt x="9" y="24"/>
                          <a:pt x="9" y="24"/>
                          <a:pt x="9" y="24"/>
                        </a:cubicBezTo>
                        <a:cubicBezTo>
                          <a:pt x="13" y="24"/>
                          <a:pt x="13" y="24"/>
                          <a:pt x="13" y="24"/>
                        </a:cubicBezTo>
                        <a:cubicBezTo>
                          <a:pt x="17" y="25"/>
                          <a:pt x="17" y="25"/>
                          <a:pt x="17" y="25"/>
                        </a:cubicBezTo>
                        <a:cubicBezTo>
                          <a:pt x="18" y="25"/>
                          <a:pt x="19" y="25"/>
                          <a:pt x="20" y="25"/>
                        </a:cubicBezTo>
                        <a:cubicBezTo>
                          <a:pt x="21" y="24"/>
                          <a:pt x="23" y="24"/>
                          <a:pt x="24" y="23"/>
                        </a:cubicBezTo>
                        <a:cubicBezTo>
                          <a:pt x="25" y="22"/>
                          <a:pt x="26" y="20"/>
                          <a:pt x="27" y="18"/>
                        </a:cubicBezTo>
                        <a:cubicBezTo>
                          <a:pt x="27" y="17"/>
                          <a:pt x="27" y="16"/>
                          <a:pt x="27" y="15"/>
                        </a:cubicBezTo>
                        <a:cubicBezTo>
                          <a:pt x="27" y="11"/>
                          <a:pt x="27" y="11"/>
                          <a:pt x="27" y="11"/>
                        </a:cubicBezTo>
                        <a:lnTo>
                          <a:pt x="26" y="8"/>
                        </a:lnTo>
                        <a:close/>
                      </a:path>
                    </a:pathLst>
                  </a:custGeom>
                  <a:solidFill>
                    <a:srgbClr val="0097E0"/>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9" name="Freeform 62"/>
                  <p:cNvSpPr/>
                  <p:nvPr/>
                </p:nvSpPr>
                <p:spPr bwMode="auto">
                  <a:xfrm>
                    <a:off x="16420665" y="5473239"/>
                    <a:ext cx="1544684" cy="1354986"/>
                  </a:xfrm>
                  <a:custGeom>
                    <a:avLst/>
                    <a:gdLst>
                      <a:gd name="T0" fmla="*/ 28 w 114"/>
                      <a:gd name="T1" fmla="*/ 28 h 100"/>
                      <a:gd name="T2" fmla="*/ 45 w 114"/>
                      <a:gd name="T3" fmla="*/ 59 h 100"/>
                      <a:gd name="T4" fmla="*/ 86 w 114"/>
                      <a:gd name="T5" fmla="*/ 0 h 100"/>
                      <a:gd name="T6" fmla="*/ 114 w 114"/>
                      <a:gd name="T7" fmla="*/ 17 h 100"/>
                      <a:gd name="T8" fmla="*/ 59 w 114"/>
                      <a:gd name="T9" fmla="*/ 100 h 100"/>
                      <a:gd name="T10" fmla="*/ 31 w 114"/>
                      <a:gd name="T11" fmla="*/ 97 h 100"/>
                      <a:gd name="T12" fmla="*/ 0 w 114"/>
                      <a:gd name="T13" fmla="*/ 41 h 100"/>
                      <a:gd name="T14" fmla="*/ 28 w 114"/>
                      <a:gd name="T15" fmla="*/ 2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0">
                        <a:moveTo>
                          <a:pt x="28" y="28"/>
                        </a:moveTo>
                        <a:lnTo>
                          <a:pt x="45" y="59"/>
                        </a:lnTo>
                        <a:lnTo>
                          <a:pt x="86" y="0"/>
                        </a:lnTo>
                        <a:lnTo>
                          <a:pt x="114" y="17"/>
                        </a:lnTo>
                        <a:lnTo>
                          <a:pt x="59" y="100"/>
                        </a:lnTo>
                        <a:lnTo>
                          <a:pt x="31" y="97"/>
                        </a:lnTo>
                        <a:lnTo>
                          <a:pt x="0" y="41"/>
                        </a:lnTo>
                        <a:lnTo>
                          <a:pt x="28" y="28"/>
                        </a:lnTo>
                        <a:close/>
                      </a:path>
                    </a:pathLst>
                  </a:custGeom>
                  <a:solidFill>
                    <a:srgbClr val="EFEFEF"/>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sp>
              <p:nvSpPr>
                <p:cNvPr id="6" name="椭圆 5"/>
                <p:cNvSpPr/>
                <p:nvPr/>
              </p:nvSpPr>
              <p:spPr>
                <a:xfrm>
                  <a:off x="12540511" y="1227692"/>
                  <a:ext cx="871590" cy="87159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sp>
            <p:nvSpPr>
              <p:cNvPr id="44" name="文本框 43"/>
              <p:cNvSpPr txBox="1"/>
              <p:nvPr/>
            </p:nvSpPr>
            <p:spPr>
              <a:xfrm>
                <a:off x="3459798" y="2650115"/>
                <a:ext cx="3238375" cy="461665"/>
              </a:xfrm>
              <a:prstGeom prst="rect">
                <a:avLst/>
              </a:prstGeom>
              <a:noFill/>
            </p:spPr>
            <p:txBody>
              <a:bodyPr wrap="square" rtlCol="0">
                <a:spAutoFit/>
              </a:bodyPr>
              <a:lstStyle/>
              <a:p>
                <a:r>
                  <a:rPr lang="en-US" altLang="zh-CN" sz="2400" b="1" dirty="0">
                    <a:solidFill>
                      <a:srgbClr val="5A5A5A"/>
                    </a:solidFill>
                    <a:latin typeface="+mj-ea"/>
                    <a:ea typeface="+mj-ea"/>
                    <a:cs typeface="+mn-ea"/>
                    <a:sym typeface="+mn-lt"/>
                  </a:rPr>
                  <a:t>Introduction</a:t>
                </a:r>
              </a:p>
            </p:txBody>
          </p:sp>
          <p:sp>
            <p:nvSpPr>
              <p:cNvPr id="48" name="文本框 47"/>
              <p:cNvSpPr txBox="1"/>
              <p:nvPr/>
            </p:nvSpPr>
            <p:spPr>
              <a:xfrm>
                <a:off x="2237286" y="2339834"/>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01</a:t>
                </a:r>
                <a:endParaRPr lang="zh-CN" altLang="en-US" sz="3200" b="1" spc="-300" dirty="0">
                  <a:solidFill>
                    <a:srgbClr val="0097E0"/>
                  </a:solidFill>
                  <a:latin typeface="+mj-ea"/>
                  <a:ea typeface="+mj-ea"/>
                  <a:cs typeface="+mn-ea"/>
                  <a:sym typeface="+mn-lt"/>
                </a:endParaRPr>
              </a:p>
            </p:txBody>
          </p:sp>
          <p:cxnSp>
            <p:nvCxnSpPr>
              <p:cNvPr id="15" name="直接连接符 14"/>
              <p:cNvCxnSpPr/>
              <p:nvPr/>
            </p:nvCxnSpPr>
            <p:spPr>
              <a:xfrm>
                <a:off x="3519688" y="2692656"/>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2595912" y="2508469"/>
              <a:ext cx="5490564" cy="1518295"/>
              <a:chOff x="4001620" y="2339834"/>
              <a:chExt cx="5490564" cy="1518295"/>
            </a:xfrm>
          </p:grpSpPr>
          <p:grpSp>
            <p:nvGrpSpPr>
              <p:cNvPr id="226" name="组合 225"/>
              <p:cNvGrpSpPr/>
              <p:nvPr/>
            </p:nvGrpSpPr>
            <p:grpSpPr>
              <a:xfrm>
                <a:off x="8875533" y="2609381"/>
                <a:ext cx="481173" cy="481173"/>
                <a:chOff x="9620802" y="2161600"/>
                <a:chExt cx="546276" cy="546276"/>
              </a:xfrm>
            </p:grpSpPr>
            <p:grpSp>
              <p:nvGrpSpPr>
                <p:cNvPr id="227" name="组合 226"/>
                <p:cNvGrpSpPr/>
                <p:nvPr/>
              </p:nvGrpSpPr>
              <p:grpSpPr>
                <a:xfrm>
                  <a:off x="9620802" y="2161600"/>
                  <a:ext cx="546276" cy="546276"/>
                  <a:chOff x="12540511" y="1227692"/>
                  <a:chExt cx="871590" cy="871590"/>
                </a:xfrm>
              </p:grpSpPr>
              <p:grpSp>
                <p:nvGrpSpPr>
                  <p:cNvPr id="229" name="组合 228"/>
                  <p:cNvGrpSpPr/>
                  <p:nvPr/>
                </p:nvGrpSpPr>
                <p:grpSpPr>
                  <a:xfrm>
                    <a:off x="12997747" y="1707153"/>
                    <a:ext cx="196902" cy="196901"/>
                    <a:chOff x="16380011" y="5242896"/>
                    <a:chExt cx="1680182" cy="1680182"/>
                  </a:xfrm>
                </p:grpSpPr>
                <p:sp>
                  <p:nvSpPr>
                    <p:cNvPr id="231" name="Oval 60"/>
                    <p:cNvSpPr>
                      <a:spLocks noChangeArrowheads="1"/>
                    </p:cNvSpPr>
                    <p:nvPr/>
                  </p:nvSpPr>
                  <p:spPr bwMode="auto">
                    <a:xfrm>
                      <a:off x="16380011" y="5242896"/>
                      <a:ext cx="1680182" cy="1680182"/>
                    </a:xfrm>
                    <a:prstGeom prst="ellipse">
                      <a:avLst/>
                    </a:prstGeom>
                    <a:solidFill>
                      <a:srgbClr val="EFEFEF"/>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232" name="Freeform 62"/>
                    <p:cNvSpPr/>
                    <p:nvPr/>
                  </p:nvSpPr>
                  <p:spPr bwMode="auto">
                    <a:xfrm>
                      <a:off x="16420665" y="5473239"/>
                      <a:ext cx="1544684" cy="1354986"/>
                    </a:xfrm>
                    <a:custGeom>
                      <a:avLst/>
                      <a:gdLst>
                        <a:gd name="T0" fmla="*/ 28 w 114"/>
                        <a:gd name="T1" fmla="*/ 28 h 100"/>
                        <a:gd name="T2" fmla="*/ 45 w 114"/>
                        <a:gd name="T3" fmla="*/ 59 h 100"/>
                        <a:gd name="T4" fmla="*/ 86 w 114"/>
                        <a:gd name="T5" fmla="*/ 0 h 100"/>
                        <a:gd name="T6" fmla="*/ 114 w 114"/>
                        <a:gd name="T7" fmla="*/ 17 h 100"/>
                        <a:gd name="T8" fmla="*/ 59 w 114"/>
                        <a:gd name="T9" fmla="*/ 100 h 100"/>
                        <a:gd name="T10" fmla="*/ 31 w 114"/>
                        <a:gd name="T11" fmla="*/ 97 h 100"/>
                        <a:gd name="T12" fmla="*/ 0 w 114"/>
                        <a:gd name="T13" fmla="*/ 41 h 100"/>
                        <a:gd name="T14" fmla="*/ 28 w 114"/>
                        <a:gd name="T15" fmla="*/ 2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0">
                          <a:moveTo>
                            <a:pt x="28" y="28"/>
                          </a:moveTo>
                          <a:lnTo>
                            <a:pt x="45" y="59"/>
                          </a:lnTo>
                          <a:lnTo>
                            <a:pt x="86" y="0"/>
                          </a:lnTo>
                          <a:lnTo>
                            <a:pt x="114" y="17"/>
                          </a:lnTo>
                          <a:lnTo>
                            <a:pt x="59" y="100"/>
                          </a:lnTo>
                          <a:lnTo>
                            <a:pt x="31" y="97"/>
                          </a:lnTo>
                          <a:lnTo>
                            <a:pt x="0" y="41"/>
                          </a:lnTo>
                          <a:lnTo>
                            <a:pt x="28" y="28"/>
                          </a:lnTo>
                          <a:close/>
                        </a:path>
                      </a:pathLst>
                    </a:custGeom>
                    <a:solidFill>
                      <a:srgbClr val="EFEFEF"/>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sp>
                <p:nvSpPr>
                  <p:cNvPr id="230" name="椭圆 229"/>
                  <p:cNvSpPr/>
                  <p:nvPr/>
                </p:nvSpPr>
                <p:spPr>
                  <a:xfrm>
                    <a:off x="12540511" y="1227692"/>
                    <a:ext cx="871590" cy="87159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sp>
              <p:nvSpPr>
                <p:cNvPr id="228" name="Freeform 8"/>
                <p:cNvSpPr>
                  <a:spLocks noEditPoints="1"/>
                </p:cNvSpPr>
                <p:nvPr/>
              </p:nvSpPr>
              <p:spPr bwMode="auto">
                <a:xfrm>
                  <a:off x="9732882" y="2282340"/>
                  <a:ext cx="306910" cy="296210"/>
                </a:xfrm>
                <a:custGeom>
                  <a:avLst/>
                  <a:gdLst>
                    <a:gd name="T0" fmla="*/ 417 w 432"/>
                    <a:gd name="T1" fmla="*/ 143 h 417"/>
                    <a:gd name="T2" fmla="*/ 401 w 432"/>
                    <a:gd name="T3" fmla="*/ 128 h 417"/>
                    <a:gd name="T4" fmla="*/ 42 w 432"/>
                    <a:gd name="T5" fmla="*/ 230 h 417"/>
                    <a:gd name="T6" fmla="*/ 26 w 432"/>
                    <a:gd name="T7" fmla="*/ 215 h 417"/>
                    <a:gd name="T8" fmla="*/ 379 w 432"/>
                    <a:gd name="T9" fmla="*/ 43 h 417"/>
                    <a:gd name="T10" fmla="*/ 299 w 432"/>
                    <a:gd name="T11" fmla="*/ 68 h 417"/>
                    <a:gd name="T12" fmla="*/ 295 w 432"/>
                    <a:gd name="T13" fmla="*/ 37 h 417"/>
                    <a:gd name="T14" fmla="*/ 409 w 432"/>
                    <a:gd name="T15" fmla="*/ 1 h 417"/>
                    <a:gd name="T16" fmla="*/ 411 w 432"/>
                    <a:gd name="T17" fmla="*/ 0 h 417"/>
                    <a:gd name="T18" fmla="*/ 413 w 432"/>
                    <a:gd name="T19" fmla="*/ 0 h 417"/>
                    <a:gd name="T20" fmla="*/ 414 w 432"/>
                    <a:gd name="T21" fmla="*/ 0 h 417"/>
                    <a:gd name="T22" fmla="*/ 416 w 432"/>
                    <a:gd name="T23" fmla="*/ 0 h 417"/>
                    <a:gd name="T24" fmla="*/ 417 w 432"/>
                    <a:gd name="T25" fmla="*/ 0 h 417"/>
                    <a:gd name="T26" fmla="*/ 420 w 432"/>
                    <a:gd name="T27" fmla="*/ 1 h 417"/>
                    <a:gd name="T28" fmla="*/ 420 w 432"/>
                    <a:gd name="T29" fmla="*/ 2 h 417"/>
                    <a:gd name="T30" fmla="*/ 422 w 432"/>
                    <a:gd name="T31" fmla="*/ 3 h 417"/>
                    <a:gd name="T32" fmla="*/ 424 w 432"/>
                    <a:gd name="T33" fmla="*/ 4 h 417"/>
                    <a:gd name="T34" fmla="*/ 425 w 432"/>
                    <a:gd name="T35" fmla="*/ 5 h 417"/>
                    <a:gd name="T36" fmla="*/ 427 w 432"/>
                    <a:gd name="T37" fmla="*/ 7 h 417"/>
                    <a:gd name="T38" fmla="*/ 427 w 432"/>
                    <a:gd name="T39" fmla="*/ 9 h 417"/>
                    <a:gd name="T40" fmla="*/ 428 w 432"/>
                    <a:gd name="T41" fmla="*/ 11 h 417"/>
                    <a:gd name="T42" fmla="*/ 429 w 432"/>
                    <a:gd name="T43" fmla="*/ 11 h 417"/>
                    <a:gd name="T44" fmla="*/ 429 w 432"/>
                    <a:gd name="T45" fmla="*/ 14 h 417"/>
                    <a:gd name="T46" fmla="*/ 429 w 432"/>
                    <a:gd name="T47" fmla="*/ 15 h 417"/>
                    <a:gd name="T48" fmla="*/ 408 w 432"/>
                    <a:gd name="T49" fmla="*/ 402 h 417"/>
                    <a:gd name="T50" fmla="*/ 16 w 432"/>
                    <a:gd name="T51" fmla="*/ 386 h 417"/>
                    <a:gd name="T52" fmla="*/ 16 w 432"/>
                    <a:gd name="T53" fmla="*/ 417 h 417"/>
                    <a:gd name="T54" fmla="*/ 408 w 432"/>
                    <a:gd name="T55" fmla="*/ 402 h 417"/>
                    <a:gd name="T56" fmla="*/ 300 w 432"/>
                    <a:gd name="T57" fmla="*/ 177 h 417"/>
                    <a:gd name="T58" fmla="*/ 320 w 432"/>
                    <a:gd name="T59" fmla="*/ 374 h 417"/>
                    <a:gd name="T60" fmla="*/ 377 w 432"/>
                    <a:gd name="T61" fmla="*/ 355 h 417"/>
                    <a:gd name="T62" fmla="*/ 343 w 432"/>
                    <a:gd name="T63" fmla="*/ 150 h 417"/>
                    <a:gd name="T64" fmla="*/ 211 w 432"/>
                    <a:gd name="T65" fmla="*/ 216 h 417"/>
                    <a:gd name="T66" fmla="*/ 230 w 432"/>
                    <a:gd name="T67" fmla="*/ 374 h 417"/>
                    <a:gd name="T68" fmla="*/ 287 w 432"/>
                    <a:gd name="T69" fmla="*/ 355 h 417"/>
                    <a:gd name="T70" fmla="*/ 212 w 432"/>
                    <a:gd name="T71" fmla="*/ 215 h 417"/>
                    <a:gd name="T72" fmla="*/ 121 w 432"/>
                    <a:gd name="T73" fmla="*/ 355 h 417"/>
                    <a:gd name="T74" fmla="*/ 178 w 432"/>
                    <a:gd name="T75" fmla="*/ 374 h 417"/>
                    <a:gd name="T76" fmla="*/ 197 w 432"/>
                    <a:gd name="T77" fmla="*/ 220 h 417"/>
                    <a:gd name="T78" fmla="*/ 43 w 432"/>
                    <a:gd name="T79" fmla="*/ 249 h 417"/>
                    <a:gd name="T80" fmla="*/ 31 w 432"/>
                    <a:gd name="T81" fmla="*/ 248 h 417"/>
                    <a:gd name="T82" fmla="*/ 51 w 432"/>
                    <a:gd name="T83" fmla="*/ 374 h 417"/>
                    <a:gd name="T84" fmla="*/ 108 w 432"/>
                    <a:gd name="T85" fmla="*/ 355 h 417"/>
                    <a:gd name="T86" fmla="*/ 43 w 432"/>
                    <a:gd name="T87" fmla="*/ 24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417">
                      <a:moveTo>
                        <a:pt x="432" y="127"/>
                      </a:moveTo>
                      <a:cubicBezTo>
                        <a:pt x="432" y="136"/>
                        <a:pt x="426" y="143"/>
                        <a:pt x="417" y="143"/>
                      </a:cubicBezTo>
                      <a:cubicBezTo>
                        <a:pt x="417" y="143"/>
                        <a:pt x="417" y="143"/>
                        <a:pt x="417" y="143"/>
                      </a:cubicBezTo>
                      <a:cubicBezTo>
                        <a:pt x="408" y="143"/>
                        <a:pt x="401" y="137"/>
                        <a:pt x="401" y="128"/>
                      </a:cubicBezTo>
                      <a:cubicBezTo>
                        <a:pt x="399" y="69"/>
                        <a:pt x="399" y="69"/>
                        <a:pt x="399" y="69"/>
                      </a:cubicBezTo>
                      <a:cubicBezTo>
                        <a:pt x="290" y="214"/>
                        <a:pt x="53" y="229"/>
                        <a:pt x="42" y="230"/>
                      </a:cubicBezTo>
                      <a:cubicBezTo>
                        <a:pt x="42" y="230"/>
                        <a:pt x="42" y="230"/>
                        <a:pt x="41" y="230"/>
                      </a:cubicBezTo>
                      <a:cubicBezTo>
                        <a:pt x="33" y="230"/>
                        <a:pt x="26" y="223"/>
                        <a:pt x="26" y="215"/>
                      </a:cubicBezTo>
                      <a:cubicBezTo>
                        <a:pt x="25" y="206"/>
                        <a:pt x="32" y="199"/>
                        <a:pt x="41" y="198"/>
                      </a:cubicBezTo>
                      <a:cubicBezTo>
                        <a:pt x="43" y="198"/>
                        <a:pt x="281" y="183"/>
                        <a:pt x="379" y="43"/>
                      </a:cubicBezTo>
                      <a:cubicBezTo>
                        <a:pt x="304" y="67"/>
                        <a:pt x="304" y="67"/>
                        <a:pt x="304" y="67"/>
                      </a:cubicBezTo>
                      <a:cubicBezTo>
                        <a:pt x="303" y="68"/>
                        <a:pt x="301" y="68"/>
                        <a:pt x="299" y="68"/>
                      </a:cubicBezTo>
                      <a:cubicBezTo>
                        <a:pt x="293" y="68"/>
                        <a:pt x="287" y="64"/>
                        <a:pt x="284" y="57"/>
                      </a:cubicBezTo>
                      <a:cubicBezTo>
                        <a:pt x="282" y="49"/>
                        <a:pt x="286" y="40"/>
                        <a:pt x="295" y="37"/>
                      </a:cubicBezTo>
                      <a:cubicBezTo>
                        <a:pt x="409" y="1"/>
                        <a:pt x="409" y="1"/>
                        <a:pt x="409" y="1"/>
                      </a:cubicBezTo>
                      <a:cubicBezTo>
                        <a:pt x="409" y="1"/>
                        <a:pt x="409" y="1"/>
                        <a:pt x="409" y="1"/>
                      </a:cubicBezTo>
                      <a:cubicBezTo>
                        <a:pt x="410" y="0"/>
                        <a:pt x="410" y="0"/>
                        <a:pt x="410" y="0"/>
                      </a:cubicBezTo>
                      <a:cubicBezTo>
                        <a:pt x="411" y="0"/>
                        <a:pt x="411" y="0"/>
                        <a:pt x="411" y="0"/>
                      </a:cubicBezTo>
                      <a:cubicBezTo>
                        <a:pt x="412" y="0"/>
                        <a:pt x="412" y="0"/>
                        <a:pt x="412" y="0"/>
                      </a:cubicBezTo>
                      <a:cubicBezTo>
                        <a:pt x="413" y="0"/>
                        <a:pt x="413" y="0"/>
                        <a:pt x="413" y="0"/>
                      </a:cubicBezTo>
                      <a:cubicBezTo>
                        <a:pt x="413" y="0"/>
                        <a:pt x="413" y="0"/>
                        <a:pt x="413" y="0"/>
                      </a:cubicBezTo>
                      <a:cubicBezTo>
                        <a:pt x="414" y="0"/>
                        <a:pt x="414" y="0"/>
                        <a:pt x="414" y="0"/>
                      </a:cubicBezTo>
                      <a:cubicBezTo>
                        <a:pt x="414" y="0"/>
                        <a:pt x="414" y="0"/>
                        <a:pt x="414" y="0"/>
                      </a:cubicBezTo>
                      <a:cubicBezTo>
                        <a:pt x="415" y="0"/>
                        <a:pt x="415" y="0"/>
                        <a:pt x="416" y="0"/>
                      </a:cubicBezTo>
                      <a:cubicBezTo>
                        <a:pt x="416" y="0"/>
                        <a:pt x="416" y="0"/>
                        <a:pt x="417" y="0"/>
                      </a:cubicBezTo>
                      <a:cubicBezTo>
                        <a:pt x="417" y="0"/>
                        <a:pt x="417" y="0"/>
                        <a:pt x="417" y="0"/>
                      </a:cubicBezTo>
                      <a:cubicBezTo>
                        <a:pt x="418" y="1"/>
                        <a:pt x="418" y="1"/>
                        <a:pt x="419" y="1"/>
                      </a:cubicBezTo>
                      <a:cubicBezTo>
                        <a:pt x="419" y="1"/>
                        <a:pt x="419" y="1"/>
                        <a:pt x="420" y="1"/>
                      </a:cubicBezTo>
                      <a:cubicBezTo>
                        <a:pt x="420" y="1"/>
                        <a:pt x="420" y="1"/>
                        <a:pt x="420" y="1"/>
                      </a:cubicBezTo>
                      <a:cubicBezTo>
                        <a:pt x="420" y="1"/>
                        <a:pt x="420" y="2"/>
                        <a:pt x="420" y="2"/>
                      </a:cubicBezTo>
                      <a:cubicBezTo>
                        <a:pt x="421" y="2"/>
                        <a:pt x="421" y="2"/>
                        <a:pt x="421" y="2"/>
                      </a:cubicBezTo>
                      <a:cubicBezTo>
                        <a:pt x="422" y="2"/>
                        <a:pt x="422" y="3"/>
                        <a:pt x="422" y="3"/>
                      </a:cubicBezTo>
                      <a:cubicBezTo>
                        <a:pt x="423" y="3"/>
                        <a:pt x="423" y="3"/>
                        <a:pt x="423" y="3"/>
                      </a:cubicBezTo>
                      <a:cubicBezTo>
                        <a:pt x="423" y="3"/>
                        <a:pt x="424" y="4"/>
                        <a:pt x="424" y="4"/>
                      </a:cubicBezTo>
                      <a:cubicBezTo>
                        <a:pt x="424" y="4"/>
                        <a:pt x="424" y="4"/>
                        <a:pt x="425" y="5"/>
                      </a:cubicBezTo>
                      <a:cubicBezTo>
                        <a:pt x="425" y="5"/>
                        <a:pt x="425" y="5"/>
                        <a:pt x="425" y="5"/>
                      </a:cubicBezTo>
                      <a:cubicBezTo>
                        <a:pt x="425" y="5"/>
                        <a:pt x="426" y="6"/>
                        <a:pt x="426" y="6"/>
                      </a:cubicBezTo>
                      <a:cubicBezTo>
                        <a:pt x="426" y="6"/>
                        <a:pt x="426" y="7"/>
                        <a:pt x="427" y="7"/>
                      </a:cubicBezTo>
                      <a:cubicBezTo>
                        <a:pt x="427" y="7"/>
                        <a:pt x="427" y="8"/>
                        <a:pt x="427" y="8"/>
                      </a:cubicBezTo>
                      <a:cubicBezTo>
                        <a:pt x="427" y="8"/>
                        <a:pt x="427" y="8"/>
                        <a:pt x="427" y="9"/>
                      </a:cubicBezTo>
                      <a:cubicBezTo>
                        <a:pt x="428" y="9"/>
                        <a:pt x="428" y="9"/>
                        <a:pt x="428" y="10"/>
                      </a:cubicBezTo>
                      <a:cubicBezTo>
                        <a:pt x="428" y="10"/>
                        <a:pt x="428" y="10"/>
                        <a:pt x="428" y="11"/>
                      </a:cubicBezTo>
                      <a:cubicBezTo>
                        <a:pt x="428" y="11"/>
                        <a:pt x="428" y="11"/>
                        <a:pt x="428" y="11"/>
                      </a:cubicBezTo>
                      <a:cubicBezTo>
                        <a:pt x="428" y="11"/>
                        <a:pt x="428" y="11"/>
                        <a:pt x="429" y="11"/>
                      </a:cubicBezTo>
                      <a:cubicBezTo>
                        <a:pt x="429" y="12"/>
                        <a:pt x="429" y="12"/>
                        <a:pt x="429" y="13"/>
                      </a:cubicBezTo>
                      <a:cubicBezTo>
                        <a:pt x="429" y="13"/>
                        <a:pt x="429" y="13"/>
                        <a:pt x="429" y="14"/>
                      </a:cubicBezTo>
                      <a:cubicBezTo>
                        <a:pt x="429" y="14"/>
                        <a:pt x="429" y="14"/>
                        <a:pt x="429" y="15"/>
                      </a:cubicBezTo>
                      <a:cubicBezTo>
                        <a:pt x="429" y="15"/>
                        <a:pt x="429" y="15"/>
                        <a:pt x="429" y="15"/>
                      </a:cubicBezTo>
                      <a:lnTo>
                        <a:pt x="432" y="127"/>
                      </a:lnTo>
                      <a:close/>
                      <a:moveTo>
                        <a:pt x="408" y="402"/>
                      </a:moveTo>
                      <a:cubicBezTo>
                        <a:pt x="408" y="393"/>
                        <a:pt x="401" y="386"/>
                        <a:pt x="392" y="386"/>
                      </a:cubicBezTo>
                      <a:cubicBezTo>
                        <a:pt x="16" y="386"/>
                        <a:pt x="16" y="386"/>
                        <a:pt x="16" y="386"/>
                      </a:cubicBezTo>
                      <a:cubicBezTo>
                        <a:pt x="7" y="386"/>
                        <a:pt x="0" y="393"/>
                        <a:pt x="0" y="402"/>
                      </a:cubicBezTo>
                      <a:cubicBezTo>
                        <a:pt x="0" y="410"/>
                        <a:pt x="7" y="417"/>
                        <a:pt x="16" y="417"/>
                      </a:cubicBezTo>
                      <a:cubicBezTo>
                        <a:pt x="392" y="417"/>
                        <a:pt x="392" y="417"/>
                        <a:pt x="392" y="417"/>
                      </a:cubicBezTo>
                      <a:cubicBezTo>
                        <a:pt x="401" y="417"/>
                        <a:pt x="408" y="410"/>
                        <a:pt x="408" y="402"/>
                      </a:cubicBezTo>
                      <a:close/>
                      <a:moveTo>
                        <a:pt x="343" y="150"/>
                      </a:moveTo>
                      <a:cubicBezTo>
                        <a:pt x="330" y="160"/>
                        <a:pt x="315" y="169"/>
                        <a:pt x="300" y="177"/>
                      </a:cubicBezTo>
                      <a:cubicBezTo>
                        <a:pt x="300" y="355"/>
                        <a:pt x="300" y="355"/>
                        <a:pt x="300" y="355"/>
                      </a:cubicBezTo>
                      <a:cubicBezTo>
                        <a:pt x="300" y="365"/>
                        <a:pt x="309" y="374"/>
                        <a:pt x="320" y="374"/>
                      </a:cubicBezTo>
                      <a:cubicBezTo>
                        <a:pt x="357" y="374"/>
                        <a:pt x="357" y="374"/>
                        <a:pt x="357" y="374"/>
                      </a:cubicBezTo>
                      <a:cubicBezTo>
                        <a:pt x="368" y="374"/>
                        <a:pt x="377" y="365"/>
                        <a:pt x="377" y="355"/>
                      </a:cubicBezTo>
                      <a:cubicBezTo>
                        <a:pt x="377" y="123"/>
                        <a:pt x="377" y="123"/>
                        <a:pt x="377" y="123"/>
                      </a:cubicBezTo>
                      <a:cubicBezTo>
                        <a:pt x="366" y="133"/>
                        <a:pt x="355" y="142"/>
                        <a:pt x="343" y="150"/>
                      </a:cubicBezTo>
                      <a:close/>
                      <a:moveTo>
                        <a:pt x="212" y="215"/>
                      </a:moveTo>
                      <a:cubicBezTo>
                        <a:pt x="212" y="215"/>
                        <a:pt x="211" y="216"/>
                        <a:pt x="211" y="216"/>
                      </a:cubicBezTo>
                      <a:cubicBezTo>
                        <a:pt x="211" y="355"/>
                        <a:pt x="211" y="355"/>
                        <a:pt x="211" y="355"/>
                      </a:cubicBezTo>
                      <a:cubicBezTo>
                        <a:pt x="211" y="365"/>
                        <a:pt x="219" y="374"/>
                        <a:pt x="230" y="374"/>
                      </a:cubicBezTo>
                      <a:cubicBezTo>
                        <a:pt x="267" y="374"/>
                        <a:pt x="267" y="374"/>
                        <a:pt x="267" y="374"/>
                      </a:cubicBezTo>
                      <a:cubicBezTo>
                        <a:pt x="278" y="374"/>
                        <a:pt x="287" y="365"/>
                        <a:pt x="287" y="355"/>
                      </a:cubicBezTo>
                      <a:cubicBezTo>
                        <a:pt x="287" y="184"/>
                        <a:pt x="287" y="184"/>
                        <a:pt x="287" y="184"/>
                      </a:cubicBezTo>
                      <a:cubicBezTo>
                        <a:pt x="264" y="196"/>
                        <a:pt x="239" y="206"/>
                        <a:pt x="212" y="215"/>
                      </a:cubicBezTo>
                      <a:close/>
                      <a:moveTo>
                        <a:pt x="121" y="239"/>
                      </a:moveTo>
                      <a:cubicBezTo>
                        <a:pt x="121" y="355"/>
                        <a:pt x="121" y="355"/>
                        <a:pt x="121" y="355"/>
                      </a:cubicBezTo>
                      <a:cubicBezTo>
                        <a:pt x="121" y="365"/>
                        <a:pt x="130" y="374"/>
                        <a:pt x="141" y="374"/>
                      </a:cubicBezTo>
                      <a:cubicBezTo>
                        <a:pt x="178" y="374"/>
                        <a:pt x="178" y="374"/>
                        <a:pt x="178" y="374"/>
                      </a:cubicBezTo>
                      <a:cubicBezTo>
                        <a:pt x="189" y="374"/>
                        <a:pt x="197" y="365"/>
                        <a:pt x="197" y="355"/>
                      </a:cubicBezTo>
                      <a:cubicBezTo>
                        <a:pt x="197" y="220"/>
                        <a:pt x="197" y="220"/>
                        <a:pt x="197" y="220"/>
                      </a:cubicBezTo>
                      <a:cubicBezTo>
                        <a:pt x="170" y="229"/>
                        <a:pt x="144" y="235"/>
                        <a:pt x="121" y="239"/>
                      </a:cubicBezTo>
                      <a:close/>
                      <a:moveTo>
                        <a:pt x="43" y="249"/>
                      </a:moveTo>
                      <a:cubicBezTo>
                        <a:pt x="43" y="249"/>
                        <a:pt x="42" y="249"/>
                        <a:pt x="41" y="249"/>
                      </a:cubicBezTo>
                      <a:cubicBezTo>
                        <a:pt x="38" y="249"/>
                        <a:pt x="35" y="249"/>
                        <a:pt x="31" y="248"/>
                      </a:cubicBezTo>
                      <a:cubicBezTo>
                        <a:pt x="31" y="355"/>
                        <a:pt x="31" y="355"/>
                        <a:pt x="31" y="355"/>
                      </a:cubicBezTo>
                      <a:cubicBezTo>
                        <a:pt x="31" y="365"/>
                        <a:pt x="40" y="374"/>
                        <a:pt x="51" y="374"/>
                      </a:cubicBezTo>
                      <a:cubicBezTo>
                        <a:pt x="88" y="374"/>
                        <a:pt x="88" y="374"/>
                        <a:pt x="88" y="374"/>
                      </a:cubicBezTo>
                      <a:cubicBezTo>
                        <a:pt x="99" y="374"/>
                        <a:pt x="108" y="365"/>
                        <a:pt x="108" y="355"/>
                      </a:cubicBezTo>
                      <a:cubicBezTo>
                        <a:pt x="108" y="241"/>
                        <a:pt x="108" y="241"/>
                        <a:pt x="108" y="241"/>
                      </a:cubicBezTo>
                      <a:cubicBezTo>
                        <a:pt x="73" y="247"/>
                        <a:pt x="48" y="249"/>
                        <a:pt x="43" y="249"/>
                      </a:cubicBezTo>
                      <a:close/>
                    </a:path>
                  </a:pathLst>
                </a:custGeom>
                <a:solidFill>
                  <a:srgbClr val="0097E0"/>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sp>
            <p:nvSpPr>
              <p:cNvPr id="89" name="文本框 88"/>
              <p:cNvSpPr txBox="1"/>
              <p:nvPr/>
            </p:nvSpPr>
            <p:spPr>
              <a:xfrm>
                <a:off x="4001620" y="3396464"/>
                <a:ext cx="2886518" cy="461665"/>
              </a:xfrm>
              <a:prstGeom prst="rect">
                <a:avLst/>
              </a:prstGeom>
              <a:noFill/>
            </p:spPr>
            <p:txBody>
              <a:bodyPr wrap="square" rtlCol="0">
                <a:spAutoFit/>
              </a:bodyPr>
              <a:lstStyle/>
              <a:p>
                <a:r>
                  <a:rPr lang="en-US" altLang="zh-CN" sz="2400" b="1" dirty="0">
                    <a:solidFill>
                      <a:srgbClr val="5A5A5A"/>
                    </a:solidFill>
                    <a:latin typeface="+mj-ea"/>
                    <a:ea typeface="+mj-ea"/>
                    <a:cs typeface="+mn-ea"/>
                    <a:sym typeface="+mn-lt"/>
                  </a:rPr>
                  <a:t>Community</a:t>
                </a:r>
              </a:p>
            </p:txBody>
          </p:sp>
          <p:sp>
            <p:nvSpPr>
              <p:cNvPr id="90" name="文本框 89"/>
              <p:cNvSpPr txBox="1"/>
              <p:nvPr/>
            </p:nvSpPr>
            <p:spPr>
              <a:xfrm>
                <a:off x="8209782" y="2339834"/>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02</a:t>
                </a:r>
                <a:endParaRPr lang="zh-CN" altLang="en-US" sz="3200" b="1" spc="-300" dirty="0">
                  <a:solidFill>
                    <a:srgbClr val="0097E0"/>
                  </a:solidFill>
                  <a:latin typeface="+mj-ea"/>
                  <a:ea typeface="+mj-ea"/>
                  <a:cs typeface="+mn-ea"/>
                  <a:sym typeface="+mn-lt"/>
                </a:endParaRPr>
              </a:p>
            </p:txBody>
          </p:sp>
          <p:cxnSp>
            <p:nvCxnSpPr>
              <p:cNvPr id="91" name="直接连接符 90"/>
              <p:cNvCxnSpPr/>
              <p:nvPr/>
            </p:nvCxnSpPr>
            <p:spPr>
              <a:xfrm>
                <a:off x="9492184" y="2692656"/>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grpSp>
      <p:grpSp>
        <p:nvGrpSpPr>
          <p:cNvPr id="224" name="组合 223"/>
          <p:cNvGrpSpPr/>
          <p:nvPr/>
        </p:nvGrpSpPr>
        <p:grpSpPr>
          <a:xfrm>
            <a:off x="1378172" y="2946293"/>
            <a:ext cx="10562191" cy="1582519"/>
            <a:chOff x="1378172" y="3403493"/>
            <a:chExt cx="10562191" cy="1582519"/>
          </a:xfrm>
        </p:grpSpPr>
        <p:grpSp>
          <p:nvGrpSpPr>
            <p:cNvPr id="12" name="组合 11"/>
            <p:cNvGrpSpPr/>
            <p:nvPr/>
          </p:nvGrpSpPr>
          <p:grpSpPr>
            <a:xfrm>
              <a:off x="1378172" y="3403493"/>
              <a:ext cx="5468978" cy="1582519"/>
              <a:chOff x="1912285" y="3329847"/>
              <a:chExt cx="5468978" cy="1582519"/>
            </a:xfrm>
          </p:grpSpPr>
          <p:sp>
            <p:nvSpPr>
              <p:cNvPr id="100" name="文本框 99"/>
              <p:cNvSpPr txBox="1"/>
              <p:nvPr/>
            </p:nvSpPr>
            <p:spPr>
              <a:xfrm>
                <a:off x="3136175" y="4450701"/>
                <a:ext cx="4245088" cy="461665"/>
              </a:xfrm>
              <a:prstGeom prst="rect">
                <a:avLst/>
              </a:prstGeom>
              <a:noFill/>
            </p:spPr>
            <p:txBody>
              <a:bodyPr wrap="square" rtlCol="0">
                <a:spAutoFit/>
              </a:bodyPr>
              <a:lstStyle/>
              <a:p>
                <a:r>
                  <a:rPr lang="en-US" altLang="zh-CN" sz="2400" b="1" dirty="0">
                    <a:solidFill>
                      <a:srgbClr val="5A5A5A"/>
                    </a:solidFill>
                    <a:latin typeface="+mj-ea"/>
                    <a:ea typeface="+mj-ea"/>
                    <a:cs typeface="+mn-ea"/>
                    <a:sym typeface="+mn-lt"/>
                  </a:rPr>
                  <a:t>Architecture Iteration</a:t>
                </a:r>
              </a:p>
            </p:txBody>
          </p:sp>
          <p:sp>
            <p:nvSpPr>
              <p:cNvPr id="101" name="文本框 100"/>
              <p:cNvSpPr txBox="1"/>
              <p:nvPr/>
            </p:nvSpPr>
            <p:spPr>
              <a:xfrm>
                <a:off x="1912285" y="3329847"/>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03</a:t>
                </a:r>
                <a:endParaRPr lang="zh-CN" altLang="en-US" sz="3200" b="1" spc="-300" dirty="0">
                  <a:solidFill>
                    <a:srgbClr val="0097E0"/>
                  </a:solidFill>
                  <a:latin typeface="+mj-ea"/>
                  <a:ea typeface="+mj-ea"/>
                  <a:cs typeface="+mn-ea"/>
                  <a:sym typeface="+mn-lt"/>
                </a:endParaRPr>
              </a:p>
            </p:txBody>
          </p:sp>
          <p:cxnSp>
            <p:nvCxnSpPr>
              <p:cNvPr id="102" name="直接连接符 101"/>
              <p:cNvCxnSpPr/>
              <p:nvPr/>
            </p:nvCxnSpPr>
            <p:spPr>
              <a:xfrm>
                <a:off x="3194687" y="3682669"/>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2576184" y="3598861"/>
                <a:ext cx="481173" cy="481173"/>
                <a:chOff x="7760571" y="1065423"/>
                <a:chExt cx="481173" cy="481173"/>
              </a:xfrm>
            </p:grpSpPr>
            <p:grpSp>
              <p:nvGrpSpPr>
                <p:cNvPr id="239" name="组合 238"/>
                <p:cNvGrpSpPr/>
                <p:nvPr/>
              </p:nvGrpSpPr>
              <p:grpSpPr>
                <a:xfrm>
                  <a:off x="7850167" y="1179552"/>
                  <a:ext cx="301980" cy="300884"/>
                  <a:chOff x="3618897" y="2279040"/>
                  <a:chExt cx="706229" cy="703668"/>
                </a:xfrm>
                <a:solidFill>
                  <a:srgbClr val="0097E0"/>
                </a:solidFill>
              </p:grpSpPr>
              <p:sp>
                <p:nvSpPr>
                  <p:cNvPr id="240" name="Freeform 9"/>
                  <p:cNvSpPr>
                    <a:spLocks noEditPoints="1"/>
                  </p:cNvSpPr>
                  <p:nvPr/>
                </p:nvSpPr>
                <p:spPr bwMode="auto">
                  <a:xfrm>
                    <a:off x="3713987" y="2279040"/>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241" name="Freeform 10"/>
                  <p:cNvSpPr>
                    <a:spLocks noEditPoints="1"/>
                  </p:cNvSpPr>
                  <p:nvPr/>
                </p:nvSpPr>
                <p:spPr bwMode="auto">
                  <a:xfrm>
                    <a:off x="3618897" y="2347432"/>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242" name="Freeform 11"/>
                  <p:cNvSpPr/>
                  <p:nvPr/>
                </p:nvSpPr>
                <p:spPr bwMode="auto">
                  <a:xfrm>
                    <a:off x="3845651" y="2427528"/>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sp>
              <p:nvSpPr>
                <p:cNvPr id="262" name="椭圆 261"/>
                <p:cNvSpPr/>
                <p:nvPr/>
              </p:nvSpPr>
              <p:spPr>
                <a:xfrm>
                  <a:off x="7760571" y="1065423"/>
                  <a:ext cx="481173" cy="481173"/>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grpSp>
        <p:grpSp>
          <p:nvGrpSpPr>
            <p:cNvPr id="17" name="组合 16"/>
            <p:cNvGrpSpPr/>
            <p:nvPr/>
          </p:nvGrpSpPr>
          <p:grpSpPr>
            <a:xfrm>
              <a:off x="6804074" y="3403493"/>
              <a:ext cx="5136289" cy="815160"/>
              <a:chOff x="8209782" y="3329847"/>
              <a:chExt cx="5136289" cy="815160"/>
            </a:xfrm>
          </p:grpSpPr>
          <p:sp>
            <p:nvSpPr>
              <p:cNvPr id="113" name="文本框 112"/>
              <p:cNvSpPr txBox="1"/>
              <p:nvPr/>
            </p:nvSpPr>
            <p:spPr>
              <a:xfrm>
                <a:off x="8209782" y="3329847"/>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04</a:t>
                </a:r>
                <a:endParaRPr lang="zh-CN" altLang="en-US" sz="3200" b="1" spc="-300" dirty="0">
                  <a:solidFill>
                    <a:srgbClr val="0097E0"/>
                  </a:solidFill>
                  <a:latin typeface="+mj-ea"/>
                  <a:ea typeface="+mj-ea"/>
                  <a:cs typeface="+mn-ea"/>
                  <a:sym typeface="+mn-lt"/>
                </a:endParaRPr>
              </a:p>
            </p:txBody>
          </p:sp>
          <p:grpSp>
            <p:nvGrpSpPr>
              <p:cNvPr id="13" name="组合 12"/>
              <p:cNvGrpSpPr/>
              <p:nvPr/>
            </p:nvGrpSpPr>
            <p:grpSpPr>
              <a:xfrm>
                <a:off x="8875545" y="3583125"/>
                <a:ext cx="4470526" cy="497855"/>
                <a:chOff x="8875545" y="3583125"/>
                <a:chExt cx="4470526" cy="497855"/>
              </a:xfrm>
            </p:grpSpPr>
            <p:sp>
              <p:nvSpPr>
                <p:cNvPr id="112" name="文本框 111"/>
                <p:cNvSpPr txBox="1"/>
                <p:nvPr/>
              </p:nvSpPr>
              <p:spPr>
                <a:xfrm>
                  <a:off x="9455565" y="3583125"/>
                  <a:ext cx="3890506" cy="461665"/>
                </a:xfrm>
                <a:prstGeom prst="rect">
                  <a:avLst/>
                </a:prstGeom>
                <a:noFill/>
              </p:spPr>
              <p:txBody>
                <a:bodyPr wrap="square" rtlCol="0">
                  <a:spAutoFit/>
                </a:bodyPr>
                <a:lstStyle/>
                <a:p>
                  <a:r>
                    <a:rPr lang="en-US" altLang="zh-CN" sz="2400" b="1" dirty="0">
                      <a:solidFill>
                        <a:srgbClr val="5A5A5A"/>
                      </a:solidFill>
                      <a:latin typeface="+mj-ea"/>
                      <a:ea typeface="+mj-ea"/>
                      <a:cs typeface="+mn-ea"/>
                      <a:sym typeface="+mn-lt"/>
                    </a:rPr>
                    <a:t>Advantages</a:t>
                  </a:r>
                </a:p>
              </p:txBody>
            </p:sp>
            <p:cxnSp>
              <p:nvCxnSpPr>
                <p:cNvPr id="114" name="直接连接符 113"/>
                <p:cNvCxnSpPr/>
                <p:nvPr/>
              </p:nvCxnSpPr>
              <p:spPr>
                <a:xfrm>
                  <a:off x="9492184" y="3682669"/>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243" name="组合 242"/>
                <p:cNvGrpSpPr/>
                <p:nvPr/>
              </p:nvGrpSpPr>
              <p:grpSpPr>
                <a:xfrm>
                  <a:off x="8875545" y="3599807"/>
                  <a:ext cx="481173" cy="481173"/>
                  <a:chOff x="9621656" y="3314725"/>
                  <a:chExt cx="546276" cy="546276"/>
                </a:xfrm>
              </p:grpSpPr>
              <p:sp>
                <p:nvSpPr>
                  <p:cNvPr id="244" name="Freeform 10"/>
                  <p:cNvSpPr>
                    <a:spLocks noEditPoints="1"/>
                  </p:cNvSpPr>
                  <p:nvPr/>
                </p:nvSpPr>
                <p:spPr bwMode="auto">
                  <a:xfrm>
                    <a:off x="9733877" y="3449952"/>
                    <a:ext cx="323299" cy="315280"/>
                  </a:xfrm>
                  <a:custGeom>
                    <a:avLst/>
                    <a:gdLst>
                      <a:gd name="T0" fmla="*/ 221 w 442"/>
                      <a:gd name="T1" fmla="*/ 334 h 431"/>
                      <a:gd name="T2" fmla="*/ 110 w 442"/>
                      <a:gd name="T3" fmla="*/ 377 h 431"/>
                      <a:gd name="T4" fmla="*/ 332 w 442"/>
                      <a:gd name="T5" fmla="*/ 431 h 431"/>
                      <a:gd name="T6" fmla="*/ 332 w 442"/>
                      <a:gd name="T7" fmla="*/ 377 h 431"/>
                      <a:gd name="T8" fmla="*/ 280 w 442"/>
                      <a:gd name="T9" fmla="*/ 418 h 431"/>
                      <a:gd name="T10" fmla="*/ 162 w 442"/>
                      <a:gd name="T11" fmla="*/ 390 h 431"/>
                      <a:gd name="T12" fmla="*/ 280 w 442"/>
                      <a:gd name="T13" fmla="*/ 418 h 431"/>
                      <a:gd name="T14" fmla="*/ 213 w 442"/>
                      <a:gd name="T15" fmla="*/ 108 h 431"/>
                      <a:gd name="T16" fmla="*/ 213 w 442"/>
                      <a:gd name="T17" fmla="*/ 79 h 431"/>
                      <a:gd name="T18" fmla="*/ 368 w 442"/>
                      <a:gd name="T19" fmla="*/ 14 h 431"/>
                      <a:gd name="T20" fmla="*/ 221 w 442"/>
                      <a:gd name="T21" fmla="*/ 0 h 431"/>
                      <a:gd name="T22" fmla="*/ 74 w 442"/>
                      <a:gd name="T23" fmla="*/ 14 h 431"/>
                      <a:gd name="T24" fmla="*/ 30 w 442"/>
                      <a:gd name="T25" fmla="*/ 148 h 431"/>
                      <a:gd name="T26" fmla="*/ 185 w 442"/>
                      <a:gd name="T27" fmla="*/ 310 h 431"/>
                      <a:gd name="T28" fmla="*/ 257 w 442"/>
                      <a:gd name="T29" fmla="*/ 310 h 431"/>
                      <a:gd name="T30" fmla="*/ 412 w 442"/>
                      <a:gd name="T31" fmla="*/ 148 h 431"/>
                      <a:gd name="T32" fmla="*/ 51 w 442"/>
                      <a:gd name="T33" fmla="*/ 136 h 431"/>
                      <a:gd name="T34" fmla="*/ 77 w 442"/>
                      <a:gd name="T35" fmla="*/ 38 h 431"/>
                      <a:gd name="T36" fmla="*/ 114 w 442"/>
                      <a:gd name="T37" fmla="*/ 182 h 431"/>
                      <a:gd name="T38" fmla="*/ 253 w 442"/>
                      <a:gd name="T39" fmla="*/ 176 h 431"/>
                      <a:gd name="T40" fmla="*/ 227 w 442"/>
                      <a:gd name="T41" fmla="*/ 204 h 431"/>
                      <a:gd name="T42" fmla="*/ 226 w 442"/>
                      <a:gd name="T43" fmla="*/ 207 h 431"/>
                      <a:gd name="T44" fmla="*/ 217 w 442"/>
                      <a:gd name="T45" fmla="*/ 208 h 431"/>
                      <a:gd name="T46" fmla="*/ 214 w 442"/>
                      <a:gd name="T47" fmla="*/ 206 h 431"/>
                      <a:gd name="T48" fmla="*/ 213 w 442"/>
                      <a:gd name="T49" fmla="*/ 191 h 431"/>
                      <a:gd name="T50" fmla="*/ 180 w 442"/>
                      <a:gd name="T51" fmla="*/ 182 h 431"/>
                      <a:gd name="T52" fmla="*/ 179 w 442"/>
                      <a:gd name="T53" fmla="*/ 179 h 431"/>
                      <a:gd name="T54" fmla="*/ 182 w 442"/>
                      <a:gd name="T55" fmla="*/ 151 h 431"/>
                      <a:gd name="T56" fmla="*/ 185 w 442"/>
                      <a:gd name="T57" fmla="*/ 149 h 431"/>
                      <a:gd name="T58" fmla="*/ 192 w 442"/>
                      <a:gd name="T59" fmla="*/ 150 h 431"/>
                      <a:gd name="T60" fmla="*/ 194 w 442"/>
                      <a:gd name="T61" fmla="*/ 153 h 431"/>
                      <a:gd name="T62" fmla="*/ 195 w 442"/>
                      <a:gd name="T63" fmla="*/ 166 h 431"/>
                      <a:gd name="T64" fmla="*/ 213 w 442"/>
                      <a:gd name="T65" fmla="*/ 138 h 431"/>
                      <a:gd name="T66" fmla="*/ 178 w 442"/>
                      <a:gd name="T67" fmla="*/ 103 h 431"/>
                      <a:gd name="T68" fmla="*/ 213 w 442"/>
                      <a:gd name="T69" fmla="*/ 63 h 431"/>
                      <a:gd name="T70" fmla="*/ 214 w 442"/>
                      <a:gd name="T71" fmla="*/ 54 h 431"/>
                      <a:gd name="T72" fmla="*/ 217 w 442"/>
                      <a:gd name="T73" fmla="*/ 52 h 431"/>
                      <a:gd name="T74" fmla="*/ 225 w 442"/>
                      <a:gd name="T75" fmla="*/ 53 h 431"/>
                      <a:gd name="T76" fmla="*/ 227 w 442"/>
                      <a:gd name="T77" fmla="*/ 56 h 431"/>
                      <a:gd name="T78" fmla="*/ 254 w 442"/>
                      <a:gd name="T79" fmla="*/ 68 h 431"/>
                      <a:gd name="T80" fmla="*/ 257 w 442"/>
                      <a:gd name="T81" fmla="*/ 71 h 431"/>
                      <a:gd name="T82" fmla="*/ 255 w 442"/>
                      <a:gd name="T83" fmla="*/ 89 h 431"/>
                      <a:gd name="T84" fmla="*/ 254 w 442"/>
                      <a:gd name="T85" fmla="*/ 99 h 431"/>
                      <a:gd name="T86" fmla="*/ 251 w 442"/>
                      <a:gd name="T87" fmla="*/ 100 h 431"/>
                      <a:gd name="T88" fmla="*/ 243 w 442"/>
                      <a:gd name="T89" fmla="*/ 100 h 431"/>
                      <a:gd name="T90" fmla="*/ 241 w 442"/>
                      <a:gd name="T91" fmla="*/ 97 h 431"/>
                      <a:gd name="T92" fmla="*/ 241 w 442"/>
                      <a:gd name="T93" fmla="*/ 85 h 431"/>
                      <a:gd name="T94" fmla="*/ 227 w 442"/>
                      <a:gd name="T95" fmla="*/ 111 h 431"/>
                      <a:gd name="T96" fmla="*/ 264 w 442"/>
                      <a:gd name="T97" fmla="*/ 146 h 431"/>
                      <a:gd name="T98" fmla="*/ 391 w 442"/>
                      <a:gd name="T99" fmla="*/ 136 h 431"/>
                      <a:gd name="T100" fmla="*/ 331 w 442"/>
                      <a:gd name="T101" fmla="*/ 179 h 431"/>
                      <a:gd name="T102" fmla="*/ 407 w 442"/>
                      <a:gd name="T103" fmla="*/ 58 h 431"/>
                      <a:gd name="T104" fmla="*/ 244 w 442"/>
                      <a:gd name="T105" fmla="*/ 155 h 431"/>
                      <a:gd name="T106" fmla="*/ 233 w 442"/>
                      <a:gd name="T107" fmla="*/ 173 h 431"/>
                      <a:gd name="T108" fmla="*/ 244 w 442"/>
                      <a:gd name="T109" fmla="*/ 15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2" h="431">
                        <a:moveTo>
                          <a:pt x="257" y="334"/>
                        </a:moveTo>
                        <a:cubicBezTo>
                          <a:pt x="221" y="334"/>
                          <a:pt x="221" y="334"/>
                          <a:pt x="221" y="334"/>
                        </a:cubicBezTo>
                        <a:cubicBezTo>
                          <a:pt x="185" y="334"/>
                          <a:pt x="185" y="334"/>
                          <a:pt x="185" y="334"/>
                        </a:cubicBezTo>
                        <a:cubicBezTo>
                          <a:pt x="164" y="356"/>
                          <a:pt x="153" y="361"/>
                          <a:pt x="110" y="377"/>
                        </a:cubicBezTo>
                        <a:cubicBezTo>
                          <a:pt x="110" y="431"/>
                          <a:pt x="110" y="431"/>
                          <a:pt x="110" y="431"/>
                        </a:cubicBezTo>
                        <a:cubicBezTo>
                          <a:pt x="332" y="431"/>
                          <a:pt x="332" y="431"/>
                          <a:pt x="332" y="431"/>
                        </a:cubicBezTo>
                        <a:cubicBezTo>
                          <a:pt x="332" y="377"/>
                          <a:pt x="332" y="377"/>
                          <a:pt x="332" y="377"/>
                        </a:cubicBezTo>
                        <a:cubicBezTo>
                          <a:pt x="332" y="377"/>
                          <a:pt x="332" y="377"/>
                          <a:pt x="332" y="377"/>
                        </a:cubicBezTo>
                        <a:cubicBezTo>
                          <a:pt x="289" y="361"/>
                          <a:pt x="278" y="356"/>
                          <a:pt x="257" y="334"/>
                        </a:cubicBezTo>
                        <a:close/>
                        <a:moveTo>
                          <a:pt x="280" y="418"/>
                        </a:moveTo>
                        <a:cubicBezTo>
                          <a:pt x="162" y="418"/>
                          <a:pt x="162" y="418"/>
                          <a:pt x="162" y="418"/>
                        </a:cubicBezTo>
                        <a:cubicBezTo>
                          <a:pt x="162" y="390"/>
                          <a:pt x="162" y="390"/>
                          <a:pt x="162" y="390"/>
                        </a:cubicBezTo>
                        <a:cubicBezTo>
                          <a:pt x="280" y="390"/>
                          <a:pt x="280" y="390"/>
                          <a:pt x="280" y="390"/>
                        </a:cubicBezTo>
                        <a:lnTo>
                          <a:pt x="280" y="418"/>
                        </a:lnTo>
                        <a:close/>
                        <a:moveTo>
                          <a:pt x="213" y="79"/>
                        </a:moveTo>
                        <a:cubicBezTo>
                          <a:pt x="213" y="108"/>
                          <a:pt x="213" y="108"/>
                          <a:pt x="213" y="108"/>
                        </a:cubicBezTo>
                        <a:cubicBezTo>
                          <a:pt x="206" y="106"/>
                          <a:pt x="203" y="101"/>
                          <a:pt x="203" y="95"/>
                        </a:cubicBezTo>
                        <a:cubicBezTo>
                          <a:pt x="203" y="87"/>
                          <a:pt x="206" y="82"/>
                          <a:pt x="213" y="79"/>
                        </a:cubicBezTo>
                        <a:close/>
                        <a:moveTo>
                          <a:pt x="428" y="46"/>
                        </a:moveTo>
                        <a:cubicBezTo>
                          <a:pt x="418" y="28"/>
                          <a:pt x="397" y="17"/>
                          <a:pt x="368" y="14"/>
                        </a:cubicBezTo>
                        <a:cubicBezTo>
                          <a:pt x="368" y="5"/>
                          <a:pt x="369" y="0"/>
                          <a:pt x="369" y="0"/>
                        </a:cubicBezTo>
                        <a:cubicBezTo>
                          <a:pt x="221" y="0"/>
                          <a:pt x="221" y="0"/>
                          <a:pt x="221" y="0"/>
                        </a:cubicBezTo>
                        <a:cubicBezTo>
                          <a:pt x="73" y="0"/>
                          <a:pt x="73" y="0"/>
                          <a:pt x="73" y="0"/>
                        </a:cubicBezTo>
                        <a:cubicBezTo>
                          <a:pt x="73" y="0"/>
                          <a:pt x="74" y="5"/>
                          <a:pt x="74" y="14"/>
                        </a:cubicBezTo>
                        <a:cubicBezTo>
                          <a:pt x="45" y="17"/>
                          <a:pt x="24" y="28"/>
                          <a:pt x="14" y="46"/>
                        </a:cubicBezTo>
                        <a:cubicBezTo>
                          <a:pt x="0" y="70"/>
                          <a:pt x="5" y="104"/>
                          <a:pt x="30" y="148"/>
                        </a:cubicBezTo>
                        <a:cubicBezTo>
                          <a:pt x="54" y="189"/>
                          <a:pt x="96" y="206"/>
                          <a:pt x="136" y="211"/>
                        </a:cubicBezTo>
                        <a:cubicBezTo>
                          <a:pt x="160" y="241"/>
                          <a:pt x="180" y="269"/>
                          <a:pt x="185" y="310"/>
                        </a:cubicBezTo>
                        <a:cubicBezTo>
                          <a:pt x="221" y="310"/>
                          <a:pt x="221" y="310"/>
                          <a:pt x="221" y="310"/>
                        </a:cubicBezTo>
                        <a:cubicBezTo>
                          <a:pt x="257" y="310"/>
                          <a:pt x="257" y="310"/>
                          <a:pt x="257" y="310"/>
                        </a:cubicBezTo>
                        <a:cubicBezTo>
                          <a:pt x="262" y="269"/>
                          <a:pt x="282" y="241"/>
                          <a:pt x="306" y="211"/>
                        </a:cubicBezTo>
                        <a:cubicBezTo>
                          <a:pt x="346" y="206"/>
                          <a:pt x="388" y="189"/>
                          <a:pt x="412" y="148"/>
                        </a:cubicBezTo>
                        <a:cubicBezTo>
                          <a:pt x="437" y="104"/>
                          <a:pt x="442" y="70"/>
                          <a:pt x="428" y="46"/>
                        </a:cubicBezTo>
                        <a:close/>
                        <a:moveTo>
                          <a:pt x="51" y="136"/>
                        </a:moveTo>
                        <a:cubicBezTo>
                          <a:pt x="31" y="101"/>
                          <a:pt x="25" y="74"/>
                          <a:pt x="35" y="58"/>
                        </a:cubicBezTo>
                        <a:cubicBezTo>
                          <a:pt x="42" y="45"/>
                          <a:pt x="59" y="40"/>
                          <a:pt x="77" y="38"/>
                        </a:cubicBezTo>
                        <a:cubicBezTo>
                          <a:pt x="82" y="82"/>
                          <a:pt x="93" y="153"/>
                          <a:pt x="111" y="179"/>
                        </a:cubicBezTo>
                        <a:cubicBezTo>
                          <a:pt x="112" y="180"/>
                          <a:pt x="113" y="181"/>
                          <a:pt x="114" y="182"/>
                        </a:cubicBezTo>
                        <a:cubicBezTo>
                          <a:pt x="89" y="175"/>
                          <a:pt x="65" y="161"/>
                          <a:pt x="51" y="136"/>
                        </a:cubicBezTo>
                        <a:close/>
                        <a:moveTo>
                          <a:pt x="253" y="176"/>
                        </a:moveTo>
                        <a:cubicBezTo>
                          <a:pt x="247" y="183"/>
                          <a:pt x="238" y="188"/>
                          <a:pt x="227" y="190"/>
                        </a:cubicBezTo>
                        <a:cubicBezTo>
                          <a:pt x="227" y="204"/>
                          <a:pt x="227" y="204"/>
                          <a:pt x="227" y="204"/>
                        </a:cubicBezTo>
                        <a:cubicBezTo>
                          <a:pt x="227" y="205"/>
                          <a:pt x="227" y="206"/>
                          <a:pt x="227" y="206"/>
                        </a:cubicBezTo>
                        <a:cubicBezTo>
                          <a:pt x="226" y="207"/>
                          <a:pt x="226" y="207"/>
                          <a:pt x="226" y="207"/>
                        </a:cubicBezTo>
                        <a:cubicBezTo>
                          <a:pt x="225" y="208"/>
                          <a:pt x="224" y="208"/>
                          <a:pt x="223" y="208"/>
                        </a:cubicBezTo>
                        <a:cubicBezTo>
                          <a:pt x="217" y="208"/>
                          <a:pt x="217" y="208"/>
                          <a:pt x="217" y="208"/>
                        </a:cubicBezTo>
                        <a:cubicBezTo>
                          <a:pt x="216" y="208"/>
                          <a:pt x="215" y="208"/>
                          <a:pt x="215" y="207"/>
                        </a:cubicBezTo>
                        <a:cubicBezTo>
                          <a:pt x="214" y="206"/>
                          <a:pt x="214" y="206"/>
                          <a:pt x="214" y="206"/>
                        </a:cubicBezTo>
                        <a:cubicBezTo>
                          <a:pt x="213" y="206"/>
                          <a:pt x="213" y="205"/>
                          <a:pt x="213" y="204"/>
                        </a:cubicBezTo>
                        <a:cubicBezTo>
                          <a:pt x="213" y="191"/>
                          <a:pt x="213" y="191"/>
                          <a:pt x="213" y="191"/>
                        </a:cubicBezTo>
                        <a:cubicBezTo>
                          <a:pt x="202" y="190"/>
                          <a:pt x="192" y="188"/>
                          <a:pt x="182" y="184"/>
                        </a:cubicBezTo>
                        <a:cubicBezTo>
                          <a:pt x="181" y="183"/>
                          <a:pt x="180" y="183"/>
                          <a:pt x="180" y="182"/>
                        </a:cubicBezTo>
                        <a:cubicBezTo>
                          <a:pt x="179" y="181"/>
                          <a:pt x="179" y="181"/>
                          <a:pt x="179" y="181"/>
                        </a:cubicBezTo>
                        <a:cubicBezTo>
                          <a:pt x="179" y="180"/>
                          <a:pt x="179" y="180"/>
                          <a:pt x="179" y="179"/>
                        </a:cubicBezTo>
                        <a:cubicBezTo>
                          <a:pt x="180" y="172"/>
                          <a:pt x="181" y="164"/>
                          <a:pt x="181" y="153"/>
                        </a:cubicBezTo>
                        <a:cubicBezTo>
                          <a:pt x="181" y="152"/>
                          <a:pt x="181" y="151"/>
                          <a:pt x="182" y="151"/>
                        </a:cubicBezTo>
                        <a:cubicBezTo>
                          <a:pt x="183" y="150"/>
                          <a:pt x="183" y="150"/>
                          <a:pt x="183" y="150"/>
                        </a:cubicBezTo>
                        <a:cubicBezTo>
                          <a:pt x="184" y="149"/>
                          <a:pt x="184" y="149"/>
                          <a:pt x="185" y="149"/>
                        </a:cubicBezTo>
                        <a:cubicBezTo>
                          <a:pt x="190" y="149"/>
                          <a:pt x="190" y="149"/>
                          <a:pt x="190" y="149"/>
                        </a:cubicBezTo>
                        <a:cubicBezTo>
                          <a:pt x="191" y="149"/>
                          <a:pt x="192" y="149"/>
                          <a:pt x="192" y="150"/>
                        </a:cubicBezTo>
                        <a:cubicBezTo>
                          <a:pt x="193" y="151"/>
                          <a:pt x="193" y="151"/>
                          <a:pt x="193" y="151"/>
                        </a:cubicBezTo>
                        <a:cubicBezTo>
                          <a:pt x="194" y="151"/>
                          <a:pt x="194" y="152"/>
                          <a:pt x="194" y="153"/>
                        </a:cubicBezTo>
                        <a:cubicBezTo>
                          <a:pt x="194" y="159"/>
                          <a:pt x="194" y="159"/>
                          <a:pt x="194" y="159"/>
                        </a:cubicBezTo>
                        <a:cubicBezTo>
                          <a:pt x="194" y="162"/>
                          <a:pt x="195" y="164"/>
                          <a:pt x="195" y="166"/>
                        </a:cubicBezTo>
                        <a:cubicBezTo>
                          <a:pt x="199" y="171"/>
                          <a:pt x="205" y="174"/>
                          <a:pt x="213" y="175"/>
                        </a:cubicBezTo>
                        <a:cubicBezTo>
                          <a:pt x="213" y="138"/>
                          <a:pt x="213" y="138"/>
                          <a:pt x="213" y="138"/>
                        </a:cubicBezTo>
                        <a:cubicBezTo>
                          <a:pt x="202" y="136"/>
                          <a:pt x="194" y="132"/>
                          <a:pt x="189" y="128"/>
                        </a:cubicBezTo>
                        <a:cubicBezTo>
                          <a:pt x="182" y="122"/>
                          <a:pt x="178" y="113"/>
                          <a:pt x="178" y="103"/>
                        </a:cubicBezTo>
                        <a:cubicBezTo>
                          <a:pt x="178" y="88"/>
                          <a:pt x="184" y="76"/>
                          <a:pt x="196" y="69"/>
                        </a:cubicBezTo>
                        <a:cubicBezTo>
                          <a:pt x="201" y="66"/>
                          <a:pt x="207" y="64"/>
                          <a:pt x="213" y="63"/>
                        </a:cubicBezTo>
                        <a:cubicBezTo>
                          <a:pt x="213" y="57"/>
                          <a:pt x="213" y="57"/>
                          <a:pt x="213" y="57"/>
                        </a:cubicBezTo>
                        <a:cubicBezTo>
                          <a:pt x="213" y="56"/>
                          <a:pt x="213" y="55"/>
                          <a:pt x="214" y="54"/>
                        </a:cubicBezTo>
                        <a:cubicBezTo>
                          <a:pt x="215" y="53"/>
                          <a:pt x="215" y="53"/>
                          <a:pt x="215" y="53"/>
                        </a:cubicBezTo>
                        <a:cubicBezTo>
                          <a:pt x="215" y="53"/>
                          <a:pt x="216" y="52"/>
                          <a:pt x="217" y="52"/>
                        </a:cubicBezTo>
                        <a:cubicBezTo>
                          <a:pt x="223" y="52"/>
                          <a:pt x="223" y="52"/>
                          <a:pt x="223" y="52"/>
                        </a:cubicBezTo>
                        <a:cubicBezTo>
                          <a:pt x="224" y="52"/>
                          <a:pt x="225" y="53"/>
                          <a:pt x="225" y="53"/>
                        </a:cubicBezTo>
                        <a:cubicBezTo>
                          <a:pt x="226" y="54"/>
                          <a:pt x="226" y="54"/>
                          <a:pt x="226" y="54"/>
                        </a:cubicBezTo>
                        <a:cubicBezTo>
                          <a:pt x="227" y="55"/>
                          <a:pt x="227" y="56"/>
                          <a:pt x="227" y="56"/>
                        </a:cubicBezTo>
                        <a:cubicBezTo>
                          <a:pt x="227" y="62"/>
                          <a:pt x="227" y="62"/>
                          <a:pt x="227" y="62"/>
                        </a:cubicBezTo>
                        <a:cubicBezTo>
                          <a:pt x="238" y="63"/>
                          <a:pt x="247" y="65"/>
                          <a:pt x="254" y="68"/>
                        </a:cubicBezTo>
                        <a:cubicBezTo>
                          <a:pt x="255" y="69"/>
                          <a:pt x="256" y="69"/>
                          <a:pt x="256" y="70"/>
                        </a:cubicBezTo>
                        <a:cubicBezTo>
                          <a:pt x="257" y="71"/>
                          <a:pt x="257" y="71"/>
                          <a:pt x="257" y="71"/>
                        </a:cubicBezTo>
                        <a:cubicBezTo>
                          <a:pt x="257" y="72"/>
                          <a:pt x="257" y="72"/>
                          <a:pt x="257" y="73"/>
                        </a:cubicBezTo>
                        <a:cubicBezTo>
                          <a:pt x="256" y="76"/>
                          <a:pt x="255" y="82"/>
                          <a:pt x="255" y="89"/>
                        </a:cubicBezTo>
                        <a:cubicBezTo>
                          <a:pt x="255" y="97"/>
                          <a:pt x="255" y="97"/>
                          <a:pt x="255" y="97"/>
                        </a:cubicBezTo>
                        <a:cubicBezTo>
                          <a:pt x="255" y="97"/>
                          <a:pt x="254" y="98"/>
                          <a:pt x="254" y="99"/>
                        </a:cubicBezTo>
                        <a:cubicBezTo>
                          <a:pt x="253" y="100"/>
                          <a:pt x="253" y="100"/>
                          <a:pt x="253" y="100"/>
                        </a:cubicBezTo>
                        <a:cubicBezTo>
                          <a:pt x="252" y="100"/>
                          <a:pt x="251" y="100"/>
                          <a:pt x="251" y="100"/>
                        </a:cubicBezTo>
                        <a:cubicBezTo>
                          <a:pt x="245" y="100"/>
                          <a:pt x="245" y="100"/>
                          <a:pt x="245" y="100"/>
                        </a:cubicBezTo>
                        <a:cubicBezTo>
                          <a:pt x="245" y="100"/>
                          <a:pt x="244" y="100"/>
                          <a:pt x="243" y="100"/>
                        </a:cubicBezTo>
                        <a:cubicBezTo>
                          <a:pt x="242" y="99"/>
                          <a:pt x="242" y="99"/>
                          <a:pt x="242" y="99"/>
                        </a:cubicBezTo>
                        <a:cubicBezTo>
                          <a:pt x="242" y="98"/>
                          <a:pt x="241" y="97"/>
                          <a:pt x="241" y="97"/>
                        </a:cubicBezTo>
                        <a:cubicBezTo>
                          <a:pt x="241" y="94"/>
                          <a:pt x="241" y="91"/>
                          <a:pt x="241" y="90"/>
                        </a:cubicBezTo>
                        <a:cubicBezTo>
                          <a:pt x="241" y="87"/>
                          <a:pt x="241" y="85"/>
                          <a:pt x="241" y="85"/>
                        </a:cubicBezTo>
                        <a:cubicBezTo>
                          <a:pt x="238" y="81"/>
                          <a:pt x="233" y="79"/>
                          <a:pt x="227" y="78"/>
                        </a:cubicBezTo>
                        <a:cubicBezTo>
                          <a:pt x="227" y="111"/>
                          <a:pt x="227" y="111"/>
                          <a:pt x="227" y="111"/>
                        </a:cubicBezTo>
                        <a:cubicBezTo>
                          <a:pt x="238" y="112"/>
                          <a:pt x="246" y="115"/>
                          <a:pt x="252" y="119"/>
                        </a:cubicBezTo>
                        <a:cubicBezTo>
                          <a:pt x="260" y="125"/>
                          <a:pt x="264" y="134"/>
                          <a:pt x="264" y="146"/>
                        </a:cubicBezTo>
                        <a:cubicBezTo>
                          <a:pt x="264" y="158"/>
                          <a:pt x="260" y="168"/>
                          <a:pt x="253" y="176"/>
                        </a:cubicBezTo>
                        <a:close/>
                        <a:moveTo>
                          <a:pt x="391" y="136"/>
                        </a:moveTo>
                        <a:cubicBezTo>
                          <a:pt x="377" y="161"/>
                          <a:pt x="353" y="175"/>
                          <a:pt x="328" y="182"/>
                        </a:cubicBezTo>
                        <a:cubicBezTo>
                          <a:pt x="329" y="181"/>
                          <a:pt x="330" y="180"/>
                          <a:pt x="331" y="179"/>
                        </a:cubicBezTo>
                        <a:cubicBezTo>
                          <a:pt x="349" y="153"/>
                          <a:pt x="360" y="82"/>
                          <a:pt x="365" y="38"/>
                        </a:cubicBezTo>
                        <a:cubicBezTo>
                          <a:pt x="383" y="40"/>
                          <a:pt x="400" y="45"/>
                          <a:pt x="407" y="58"/>
                        </a:cubicBezTo>
                        <a:cubicBezTo>
                          <a:pt x="417" y="74"/>
                          <a:pt x="411" y="101"/>
                          <a:pt x="391" y="136"/>
                        </a:cubicBezTo>
                        <a:close/>
                        <a:moveTo>
                          <a:pt x="244" y="155"/>
                        </a:moveTo>
                        <a:cubicBezTo>
                          <a:pt x="244" y="160"/>
                          <a:pt x="242" y="164"/>
                          <a:pt x="240" y="168"/>
                        </a:cubicBezTo>
                        <a:cubicBezTo>
                          <a:pt x="238" y="170"/>
                          <a:pt x="236" y="172"/>
                          <a:pt x="233" y="173"/>
                        </a:cubicBezTo>
                        <a:cubicBezTo>
                          <a:pt x="233" y="141"/>
                          <a:pt x="233" y="141"/>
                          <a:pt x="233" y="141"/>
                        </a:cubicBezTo>
                        <a:cubicBezTo>
                          <a:pt x="240" y="143"/>
                          <a:pt x="244" y="148"/>
                          <a:pt x="244" y="155"/>
                        </a:cubicBezTo>
                        <a:close/>
                      </a:path>
                    </a:pathLst>
                  </a:custGeom>
                  <a:solidFill>
                    <a:srgbClr val="0097E0"/>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245" name="椭圆 244"/>
                  <p:cNvSpPr/>
                  <p:nvPr/>
                </p:nvSpPr>
                <p:spPr>
                  <a:xfrm>
                    <a:off x="9621656" y="3314725"/>
                    <a:ext cx="546276" cy="546276"/>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grpSp>
        </p:grpSp>
      </p:grpSp>
      <p:grpSp>
        <p:nvGrpSpPr>
          <p:cNvPr id="225" name="组合 224"/>
          <p:cNvGrpSpPr/>
          <p:nvPr/>
        </p:nvGrpSpPr>
        <p:grpSpPr>
          <a:xfrm>
            <a:off x="1378172" y="3785950"/>
            <a:ext cx="11158307" cy="815160"/>
            <a:chOff x="1378172" y="4243150"/>
            <a:chExt cx="11158307" cy="815160"/>
          </a:xfrm>
        </p:grpSpPr>
        <p:grpSp>
          <p:nvGrpSpPr>
            <p:cNvPr id="14" name="组合 13"/>
            <p:cNvGrpSpPr/>
            <p:nvPr/>
          </p:nvGrpSpPr>
          <p:grpSpPr>
            <a:xfrm>
              <a:off x="1378172" y="4243150"/>
              <a:ext cx="1282402" cy="815160"/>
              <a:chOff x="1879130" y="4310900"/>
              <a:chExt cx="1282402" cy="815160"/>
            </a:xfrm>
          </p:grpSpPr>
          <p:sp>
            <p:nvSpPr>
              <p:cNvPr id="127" name="文本框 126"/>
              <p:cNvSpPr txBox="1"/>
              <p:nvPr/>
            </p:nvSpPr>
            <p:spPr>
              <a:xfrm>
                <a:off x="1879130" y="4310900"/>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05</a:t>
                </a:r>
                <a:endParaRPr lang="zh-CN" altLang="en-US" sz="3200" b="1" spc="-300" dirty="0">
                  <a:solidFill>
                    <a:srgbClr val="0097E0"/>
                  </a:solidFill>
                  <a:latin typeface="+mj-ea"/>
                  <a:ea typeface="+mj-ea"/>
                  <a:cs typeface="+mn-ea"/>
                  <a:sym typeface="+mn-lt"/>
                </a:endParaRPr>
              </a:p>
            </p:txBody>
          </p:sp>
          <p:cxnSp>
            <p:nvCxnSpPr>
              <p:cNvPr id="128" name="直接连接符 127"/>
              <p:cNvCxnSpPr/>
              <p:nvPr/>
            </p:nvCxnSpPr>
            <p:spPr>
              <a:xfrm>
                <a:off x="3161532" y="4663722"/>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a:off x="2543028" y="4578279"/>
                <a:ext cx="481173" cy="481173"/>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grpSp>
          <p:nvGrpSpPr>
            <p:cNvPr id="18" name="组合 17"/>
            <p:cNvGrpSpPr/>
            <p:nvPr/>
          </p:nvGrpSpPr>
          <p:grpSpPr>
            <a:xfrm>
              <a:off x="6804074" y="4243150"/>
              <a:ext cx="5732405" cy="815160"/>
              <a:chOff x="8113542" y="4309313"/>
              <a:chExt cx="5732405" cy="815160"/>
            </a:xfrm>
          </p:grpSpPr>
          <p:sp>
            <p:nvSpPr>
              <p:cNvPr id="136" name="文本框 135"/>
              <p:cNvSpPr txBox="1"/>
              <p:nvPr/>
            </p:nvSpPr>
            <p:spPr>
              <a:xfrm>
                <a:off x="9206144" y="4597862"/>
                <a:ext cx="4639803" cy="461665"/>
              </a:xfrm>
              <a:prstGeom prst="rect">
                <a:avLst/>
              </a:prstGeom>
              <a:noFill/>
            </p:spPr>
            <p:txBody>
              <a:bodyPr wrap="square" rtlCol="0">
                <a:spAutoFit/>
              </a:bodyPr>
              <a:lstStyle>
                <a:defPPr>
                  <a:defRPr lang="zh-CN"/>
                </a:defPPr>
                <a:lvl1pPr>
                  <a:defRPr sz="2400" b="1">
                    <a:solidFill>
                      <a:srgbClr val="5A5A5A"/>
                    </a:solidFill>
                    <a:latin typeface="+mj-ea"/>
                    <a:ea typeface="+mj-ea"/>
                    <a:cs typeface="+mn-ea"/>
                  </a:defRPr>
                </a:lvl1pPr>
              </a:lstStyle>
              <a:p>
                <a:r>
                  <a:rPr lang="zh-CN" altLang="en-US" dirty="0">
                    <a:sym typeface="+mn-lt"/>
                  </a:rPr>
                  <a:t>  </a:t>
                </a:r>
                <a:r>
                  <a:rPr lang="en-US" altLang="zh-CN" dirty="0">
                    <a:sym typeface="+mn-lt"/>
                  </a:rPr>
                  <a:t>U</a:t>
                </a:r>
                <a:r>
                  <a:rPr lang="en-US" altLang="zh-CN" dirty="0"/>
                  <a:t>se Cases</a:t>
                </a:r>
                <a:endParaRPr lang="en-US" altLang="zh-CN" dirty="0">
                  <a:sym typeface="+mn-lt"/>
                </a:endParaRPr>
              </a:p>
            </p:txBody>
          </p:sp>
          <p:sp>
            <p:nvSpPr>
              <p:cNvPr id="137" name="文本框 136"/>
              <p:cNvSpPr txBox="1"/>
              <p:nvPr/>
            </p:nvSpPr>
            <p:spPr>
              <a:xfrm>
                <a:off x="8113542" y="4309313"/>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3200" b="1" spc="-300" dirty="0">
                    <a:solidFill>
                      <a:srgbClr val="0097E0"/>
                    </a:solidFill>
                    <a:latin typeface="+mj-ea"/>
                    <a:ea typeface="+mj-ea"/>
                    <a:cs typeface="+mn-ea"/>
                    <a:sym typeface="+mn-lt"/>
                  </a:rPr>
                  <a:t>06</a:t>
                </a:r>
                <a:endParaRPr lang="zh-CN" altLang="en-US" sz="3200" b="1" spc="-300" dirty="0">
                  <a:solidFill>
                    <a:srgbClr val="0097E0"/>
                  </a:solidFill>
                  <a:latin typeface="+mj-ea"/>
                  <a:ea typeface="+mj-ea"/>
                  <a:cs typeface="+mn-ea"/>
                  <a:sym typeface="+mn-lt"/>
                </a:endParaRPr>
              </a:p>
            </p:txBody>
          </p:sp>
          <p:cxnSp>
            <p:nvCxnSpPr>
              <p:cNvPr id="138" name="直接连接符 137"/>
              <p:cNvCxnSpPr/>
              <p:nvPr/>
            </p:nvCxnSpPr>
            <p:spPr>
              <a:xfrm>
                <a:off x="9395944" y="4662135"/>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sp>
            <p:nvSpPr>
              <p:cNvPr id="247" name="椭圆 246"/>
              <p:cNvSpPr/>
              <p:nvPr/>
            </p:nvSpPr>
            <p:spPr>
              <a:xfrm>
                <a:off x="8777441" y="4577243"/>
                <a:ext cx="481173" cy="481173"/>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grpSp>
      <p:grpSp>
        <p:nvGrpSpPr>
          <p:cNvPr id="64" name="组合 63"/>
          <p:cNvGrpSpPr/>
          <p:nvPr/>
        </p:nvGrpSpPr>
        <p:grpSpPr>
          <a:xfrm>
            <a:off x="1395839" y="4160818"/>
            <a:ext cx="9551794" cy="1299649"/>
            <a:chOff x="1378172" y="3758661"/>
            <a:chExt cx="9551794" cy="1299649"/>
          </a:xfrm>
        </p:grpSpPr>
        <p:grpSp>
          <p:nvGrpSpPr>
            <p:cNvPr id="65" name="组合 64"/>
            <p:cNvGrpSpPr/>
            <p:nvPr/>
          </p:nvGrpSpPr>
          <p:grpSpPr>
            <a:xfrm>
              <a:off x="1378172" y="3758661"/>
              <a:ext cx="6456048" cy="1299649"/>
              <a:chOff x="1879130" y="3826411"/>
              <a:chExt cx="6456048" cy="1299649"/>
            </a:xfrm>
          </p:grpSpPr>
          <p:sp>
            <p:nvSpPr>
              <p:cNvPr id="73" name="文本框 72"/>
              <p:cNvSpPr txBox="1"/>
              <p:nvPr/>
            </p:nvSpPr>
            <p:spPr>
              <a:xfrm>
                <a:off x="3084089" y="4621181"/>
                <a:ext cx="2886518" cy="460375"/>
              </a:xfrm>
              <a:prstGeom prst="rect">
                <a:avLst/>
              </a:prstGeom>
              <a:noFill/>
            </p:spPr>
            <p:txBody>
              <a:bodyPr wrap="square" rtlCol="0">
                <a:spAutoFit/>
              </a:bodyPr>
              <a:lstStyle/>
              <a:p>
                <a:r>
                  <a:rPr lang="en-US" altLang="zh-CN" sz="2400" b="1" dirty="0">
                    <a:solidFill>
                      <a:srgbClr val="5A5A5A"/>
                    </a:solidFill>
                    <a:latin typeface="+mj-ea"/>
                    <a:ea typeface="+mj-ea"/>
                    <a:cs typeface="+mn-ea"/>
                    <a:sym typeface="+mn-lt"/>
                  </a:rPr>
                  <a:t>Future Roadmap</a:t>
                </a:r>
              </a:p>
            </p:txBody>
          </p:sp>
          <p:sp>
            <p:nvSpPr>
              <p:cNvPr id="74" name="文本框 73"/>
              <p:cNvSpPr txBox="1"/>
              <p:nvPr/>
            </p:nvSpPr>
            <p:spPr>
              <a:xfrm>
                <a:off x="1879130" y="4310900"/>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nSpc>
                    <a:spcPts val="6500"/>
                  </a:lnSpc>
                </a:pPr>
                <a:r>
                  <a:rPr lang="en-US" altLang="zh-CN" sz="3200" b="1" spc="-300" dirty="0">
                    <a:solidFill>
                      <a:srgbClr val="0097E0"/>
                    </a:solidFill>
                    <a:latin typeface="+mj-ea"/>
                    <a:ea typeface="+mj-ea"/>
                    <a:cs typeface="+mn-ea"/>
                    <a:sym typeface="+mn-lt"/>
                  </a:rPr>
                  <a:t>07</a:t>
                </a:r>
                <a:endParaRPr lang="zh-CN" altLang="en-US" sz="3200" b="1" spc="-300" dirty="0">
                  <a:solidFill>
                    <a:srgbClr val="0097E0"/>
                  </a:solidFill>
                  <a:latin typeface="+mj-ea"/>
                  <a:ea typeface="+mj-ea"/>
                  <a:cs typeface="+mn-ea"/>
                  <a:sym typeface="+mn-lt"/>
                </a:endParaRPr>
              </a:p>
            </p:txBody>
          </p:sp>
          <p:cxnSp>
            <p:nvCxnSpPr>
              <p:cNvPr id="75" name="直接连接符 127"/>
              <p:cNvCxnSpPr/>
              <p:nvPr/>
            </p:nvCxnSpPr>
            <p:spPr>
              <a:xfrm>
                <a:off x="3137148" y="4663722"/>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2543027" y="3826411"/>
                <a:ext cx="5792151" cy="1233042"/>
                <a:chOff x="4926547" y="3611506"/>
                <a:chExt cx="6575834" cy="1399873"/>
              </a:xfrm>
            </p:grpSpPr>
            <p:sp>
              <p:nvSpPr>
                <p:cNvPr id="77" name="椭圆 76"/>
                <p:cNvSpPr/>
                <p:nvPr/>
              </p:nvSpPr>
              <p:spPr>
                <a:xfrm>
                  <a:off x="4926547" y="4465103"/>
                  <a:ext cx="546276" cy="546276"/>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mj-ea"/>
                    <a:ea typeface="+mj-ea"/>
                    <a:cs typeface="+mn-ea"/>
                    <a:sym typeface="+mn-lt"/>
                  </a:endParaRPr>
                </a:p>
              </p:txBody>
            </p:sp>
            <p:grpSp>
              <p:nvGrpSpPr>
                <p:cNvPr id="78" name="组合 77"/>
                <p:cNvGrpSpPr/>
                <p:nvPr/>
              </p:nvGrpSpPr>
              <p:grpSpPr>
                <a:xfrm>
                  <a:off x="11153498" y="3611506"/>
                  <a:ext cx="348883" cy="241064"/>
                  <a:chOff x="18766905" y="4075246"/>
                  <a:chExt cx="544513" cy="376237"/>
                </a:xfrm>
                <a:solidFill>
                  <a:srgbClr val="0097E0"/>
                </a:solidFill>
              </p:grpSpPr>
              <p:sp>
                <p:nvSpPr>
                  <p:cNvPr id="79" name="Freeform 899"/>
                  <p:cNvSpPr>
                    <a:spLocks noEditPoints="1"/>
                  </p:cNvSpPr>
                  <p:nvPr/>
                </p:nvSpPr>
                <p:spPr bwMode="auto">
                  <a:xfrm>
                    <a:off x="18766905" y="4156511"/>
                    <a:ext cx="544513" cy="271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sp>
                <p:nvSpPr>
                  <p:cNvPr id="80" name="Freeform 900"/>
                  <p:cNvSpPr/>
                  <p:nvPr/>
                </p:nvSpPr>
                <p:spPr bwMode="auto">
                  <a:xfrm>
                    <a:off x="18846267" y="4075246"/>
                    <a:ext cx="385763" cy="376237"/>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p:spPr>
                <p:txBody>
                  <a:bodyPr vert="horz" wrap="square" lIns="91440" tIns="45720" rIns="91440" bIns="45720" numCol="1" anchor="t" anchorCtr="0" compatLnSpc="1"/>
                  <a:lstStyle/>
                  <a:p>
                    <a:endParaRPr lang="zh-CN" altLang="en-US" dirty="0">
                      <a:latin typeface="+mj-ea"/>
                      <a:ea typeface="+mj-ea"/>
                      <a:cs typeface="+mn-ea"/>
                      <a:sym typeface="+mn-lt"/>
                    </a:endParaRPr>
                  </a:p>
                </p:txBody>
              </p:sp>
            </p:grpSp>
          </p:grpSp>
        </p:grpSp>
        <p:grpSp>
          <p:nvGrpSpPr>
            <p:cNvPr id="66" name="组合 65"/>
            <p:cNvGrpSpPr/>
            <p:nvPr/>
          </p:nvGrpSpPr>
          <p:grpSpPr>
            <a:xfrm>
              <a:off x="2122711" y="3767164"/>
              <a:ext cx="8807255" cy="1291146"/>
              <a:chOff x="3432179" y="3833327"/>
              <a:chExt cx="8807255" cy="1291146"/>
            </a:xfrm>
          </p:grpSpPr>
          <p:sp>
            <p:nvSpPr>
              <p:cNvPr id="67" name="文本框 66"/>
              <p:cNvSpPr txBox="1"/>
              <p:nvPr/>
            </p:nvSpPr>
            <p:spPr>
              <a:xfrm>
                <a:off x="9271632" y="4619594"/>
                <a:ext cx="2967802" cy="461665"/>
              </a:xfrm>
              <a:prstGeom prst="rect">
                <a:avLst/>
              </a:prstGeom>
              <a:noFill/>
            </p:spPr>
            <p:txBody>
              <a:bodyPr wrap="square" rtlCol="0">
                <a:spAutoFit/>
              </a:bodyPr>
              <a:lstStyle/>
              <a:p>
                <a:r>
                  <a:rPr lang="zh-CN" altLang="en-US" sz="2400" b="1" dirty="0">
                    <a:solidFill>
                      <a:srgbClr val="5A5A5A"/>
                    </a:solidFill>
                    <a:latin typeface="+mj-ea"/>
                    <a:ea typeface="+mj-ea"/>
                    <a:cs typeface="+mn-ea"/>
                    <a:sym typeface="+mn-lt"/>
                  </a:rPr>
                  <a:t> </a:t>
                </a:r>
                <a:r>
                  <a:rPr lang="en-US" altLang="zh-CN" sz="2400" b="1" dirty="0">
                    <a:solidFill>
                      <a:srgbClr val="5A5A5A"/>
                    </a:solidFill>
                    <a:latin typeface="+mj-ea"/>
                    <a:ea typeface="+mj-ea"/>
                    <a:cs typeface="+mn-ea"/>
                    <a:sym typeface="+mn-lt"/>
                  </a:rPr>
                  <a:t>Related Resource</a:t>
                </a:r>
              </a:p>
            </p:txBody>
          </p:sp>
          <p:sp>
            <p:nvSpPr>
              <p:cNvPr id="68" name="文本框 67"/>
              <p:cNvSpPr txBox="1"/>
              <p:nvPr/>
            </p:nvSpPr>
            <p:spPr>
              <a:xfrm>
                <a:off x="8113542" y="4309313"/>
                <a:ext cx="614271" cy="815160"/>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nSpc>
                    <a:spcPts val="6500"/>
                  </a:lnSpc>
                </a:pPr>
                <a:r>
                  <a:rPr lang="en-US" altLang="zh-CN" sz="3200" b="1" spc="-300" dirty="0">
                    <a:solidFill>
                      <a:srgbClr val="0097E0"/>
                    </a:solidFill>
                    <a:latin typeface="+mj-ea"/>
                    <a:ea typeface="+mj-ea"/>
                    <a:cs typeface="+mn-ea"/>
                    <a:sym typeface="+mn-lt"/>
                  </a:rPr>
                  <a:t>08</a:t>
                </a:r>
                <a:endParaRPr lang="zh-CN" altLang="en-US" sz="3200" b="1" spc="-300" dirty="0">
                  <a:solidFill>
                    <a:srgbClr val="0097E0"/>
                  </a:solidFill>
                  <a:latin typeface="+mj-ea"/>
                  <a:ea typeface="+mj-ea"/>
                  <a:cs typeface="+mn-ea"/>
                  <a:sym typeface="+mn-lt"/>
                </a:endParaRPr>
              </a:p>
            </p:txBody>
          </p:sp>
          <p:cxnSp>
            <p:nvCxnSpPr>
              <p:cNvPr id="69" name="直接连接符 137"/>
              <p:cNvCxnSpPr/>
              <p:nvPr/>
            </p:nvCxnSpPr>
            <p:spPr>
              <a:xfrm>
                <a:off x="9359368" y="4662135"/>
                <a:ext cx="0" cy="315028"/>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3432179" y="3833327"/>
                <a:ext cx="5826435" cy="1225090"/>
                <a:chOff x="3553177" y="3620534"/>
                <a:chExt cx="6614755" cy="1390845"/>
              </a:xfrm>
            </p:grpSpPr>
            <p:sp>
              <p:nvSpPr>
                <p:cNvPr id="71" name="椭圆 70"/>
                <p:cNvSpPr/>
                <p:nvPr/>
              </p:nvSpPr>
              <p:spPr>
                <a:xfrm>
                  <a:off x="9621656" y="4465103"/>
                  <a:ext cx="546276" cy="546276"/>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mj-ea"/>
                    <a:ea typeface="+mj-ea"/>
                    <a:cs typeface="+mn-ea"/>
                    <a:sym typeface="+mn-lt"/>
                  </a:endParaRPr>
                </a:p>
              </p:txBody>
            </p:sp>
            <p:sp>
              <p:nvSpPr>
                <p:cNvPr id="72" name="Freeform 70"/>
                <p:cNvSpPr/>
                <p:nvPr/>
              </p:nvSpPr>
              <p:spPr bwMode="auto">
                <a:xfrm>
                  <a:off x="3553177" y="3620534"/>
                  <a:ext cx="279078" cy="277492"/>
                </a:xfrm>
                <a:custGeom>
                  <a:avLst/>
                  <a:gdLst>
                    <a:gd name="T0" fmla="*/ 252 w 288"/>
                    <a:gd name="T1" fmla="*/ 179 h 287"/>
                    <a:gd name="T2" fmla="*/ 288 w 288"/>
                    <a:gd name="T3" fmla="*/ 143 h 287"/>
                    <a:gd name="T4" fmla="*/ 252 w 288"/>
                    <a:gd name="T5" fmla="*/ 107 h 287"/>
                    <a:gd name="T6" fmla="*/ 218 w 288"/>
                    <a:gd name="T7" fmla="*/ 133 h 287"/>
                    <a:gd name="T8" fmla="*/ 128 w 288"/>
                    <a:gd name="T9" fmla="*/ 133 h 287"/>
                    <a:gd name="T10" fmla="*/ 178 w 288"/>
                    <a:gd name="T11" fmla="*/ 46 h 287"/>
                    <a:gd name="T12" fmla="*/ 218 w 288"/>
                    <a:gd name="T13" fmla="*/ 46 h 287"/>
                    <a:gd name="T14" fmla="*/ 252 w 288"/>
                    <a:gd name="T15" fmla="*/ 72 h 287"/>
                    <a:gd name="T16" fmla="*/ 288 w 288"/>
                    <a:gd name="T17" fmla="*/ 36 h 287"/>
                    <a:gd name="T18" fmla="*/ 252 w 288"/>
                    <a:gd name="T19" fmla="*/ 0 h 287"/>
                    <a:gd name="T20" fmla="*/ 218 w 288"/>
                    <a:gd name="T21" fmla="*/ 26 h 287"/>
                    <a:gd name="T22" fmla="*/ 166 w 288"/>
                    <a:gd name="T23" fmla="*/ 26 h 287"/>
                    <a:gd name="T24" fmla="*/ 104 w 288"/>
                    <a:gd name="T25" fmla="*/ 133 h 287"/>
                    <a:gd name="T26" fmla="*/ 71 w 288"/>
                    <a:gd name="T27" fmla="*/ 133 h 287"/>
                    <a:gd name="T28" fmla="*/ 36 w 288"/>
                    <a:gd name="T29" fmla="*/ 107 h 287"/>
                    <a:gd name="T30" fmla="*/ 0 w 288"/>
                    <a:gd name="T31" fmla="*/ 143 h 287"/>
                    <a:gd name="T32" fmla="*/ 36 w 288"/>
                    <a:gd name="T33" fmla="*/ 179 h 287"/>
                    <a:gd name="T34" fmla="*/ 71 w 288"/>
                    <a:gd name="T35" fmla="*/ 153 h 287"/>
                    <a:gd name="T36" fmla="*/ 104 w 288"/>
                    <a:gd name="T37" fmla="*/ 153 h 287"/>
                    <a:gd name="T38" fmla="*/ 166 w 288"/>
                    <a:gd name="T39" fmla="*/ 261 h 287"/>
                    <a:gd name="T40" fmla="*/ 218 w 288"/>
                    <a:gd name="T41" fmla="*/ 261 h 287"/>
                    <a:gd name="T42" fmla="*/ 252 w 288"/>
                    <a:gd name="T43" fmla="*/ 287 h 287"/>
                    <a:gd name="T44" fmla="*/ 288 w 288"/>
                    <a:gd name="T45" fmla="*/ 251 h 287"/>
                    <a:gd name="T46" fmla="*/ 252 w 288"/>
                    <a:gd name="T47" fmla="*/ 215 h 287"/>
                    <a:gd name="T48" fmla="*/ 218 w 288"/>
                    <a:gd name="T49" fmla="*/ 241 h 287"/>
                    <a:gd name="T50" fmla="*/ 178 w 288"/>
                    <a:gd name="T51" fmla="*/ 241 h 287"/>
                    <a:gd name="T52" fmla="*/ 128 w 288"/>
                    <a:gd name="T53" fmla="*/ 153 h 287"/>
                    <a:gd name="T54" fmla="*/ 218 w 288"/>
                    <a:gd name="T55" fmla="*/ 153 h 287"/>
                    <a:gd name="T56" fmla="*/ 252 w 288"/>
                    <a:gd name="T57" fmla="*/ 17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7">
                      <a:moveTo>
                        <a:pt x="252" y="179"/>
                      </a:moveTo>
                      <a:cubicBezTo>
                        <a:pt x="272" y="179"/>
                        <a:pt x="288" y="163"/>
                        <a:pt x="288" y="143"/>
                      </a:cubicBezTo>
                      <a:cubicBezTo>
                        <a:pt x="288" y="124"/>
                        <a:pt x="272" y="107"/>
                        <a:pt x="252" y="107"/>
                      </a:cubicBezTo>
                      <a:cubicBezTo>
                        <a:pt x="236" y="107"/>
                        <a:pt x="222" y="118"/>
                        <a:pt x="218" y="133"/>
                      </a:cubicBezTo>
                      <a:cubicBezTo>
                        <a:pt x="128" y="133"/>
                        <a:pt x="128" y="133"/>
                        <a:pt x="128" y="133"/>
                      </a:cubicBezTo>
                      <a:cubicBezTo>
                        <a:pt x="178" y="46"/>
                        <a:pt x="178" y="46"/>
                        <a:pt x="178" y="46"/>
                      </a:cubicBezTo>
                      <a:cubicBezTo>
                        <a:pt x="218" y="46"/>
                        <a:pt x="218" y="46"/>
                        <a:pt x="218" y="46"/>
                      </a:cubicBezTo>
                      <a:cubicBezTo>
                        <a:pt x="222" y="61"/>
                        <a:pt x="236" y="72"/>
                        <a:pt x="252" y="72"/>
                      </a:cubicBezTo>
                      <a:cubicBezTo>
                        <a:pt x="272" y="72"/>
                        <a:pt x="288" y="56"/>
                        <a:pt x="288" y="36"/>
                      </a:cubicBezTo>
                      <a:cubicBezTo>
                        <a:pt x="288" y="16"/>
                        <a:pt x="272" y="0"/>
                        <a:pt x="252" y="0"/>
                      </a:cubicBezTo>
                      <a:cubicBezTo>
                        <a:pt x="236" y="0"/>
                        <a:pt x="222" y="11"/>
                        <a:pt x="218" y="26"/>
                      </a:cubicBezTo>
                      <a:cubicBezTo>
                        <a:pt x="166" y="26"/>
                        <a:pt x="166" y="26"/>
                        <a:pt x="166" y="26"/>
                      </a:cubicBezTo>
                      <a:cubicBezTo>
                        <a:pt x="104" y="133"/>
                        <a:pt x="104" y="133"/>
                        <a:pt x="104" y="133"/>
                      </a:cubicBezTo>
                      <a:cubicBezTo>
                        <a:pt x="71" y="133"/>
                        <a:pt x="71" y="133"/>
                        <a:pt x="71" y="133"/>
                      </a:cubicBezTo>
                      <a:cubicBezTo>
                        <a:pt x="66" y="118"/>
                        <a:pt x="53" y="107"/>
                        <a:pt x="36" y="107"/>
                      </a:cubicBezTo>
                      <a:cubicBezTo>
                        <a:pt x="16" y="107"/>
                        <a:pt x="0" y="124"/>
                        <a:pt x="0" y="143"/>
                      </a:cubicBezTo>
                      <a:cubicBezTo>
                        <a:pt x="0" y="163"/>
                        <a:pt x="16" y="179"/>
                        <a:pt x="36" y="179"/>
                      </a:cubicBezTo>
                      <a:cubicBezTo>
                        <a:pt x="53" y="179"/>
                        <a:pt x="66" y="168"/>
                        <a:pt x="71" y="153"/>
                      </a:cubicBezTo>
                      <a:cubicBezTo>
                        <a:pt x="104" y="153"/>
                        <a:pt x="104" y="153"/>
                        <a:pt x="104" y="153"/>
                      </a:cubicBezTo>
                      <a:cubicBezTo>
                        <a:pt x="166" y="261"/>
                        <a:pt x="166" y="261"/>
                        <a:pt x="166" y="261"/>
                      </a:cubicBezTo>
                      <a:cubicBezTo>
                        <a:pt x="218" y="261"/>
                        <a:pt x="218" y="261"/>
                        <a:pt x="218" y="261"/>
                      </a:cubicBezTo>
                      <a:cubicBezTo>
                        <a:pt x="222" y="277"/>
                        <a:pt x="236" y="287"/>
                        <a:pt x="252" y="287"/>
                      </a:cubicBezTo>
                      <a:cubicBezTo>
                        <a:pt x="272" y="287"/>
                        <a:pt x="288" y="271"/>
                        <a:pt x="288" y="251"/>
                      </a:cubicBezTo>
                      <a:cubicBezTo>
                        <a:pt x="288" y="232"/>
                        <a:pt x="272" y="215"/>
                        <a:pt x="252" y="215"/>
                      </a:cubicBezTo>
                      <a:cubicBezTo>
                        <a:pt x="236" y="215"/>
                        <a:pt x="222" y="226"/>
                        <a:pt x="218" y="241"/>
                      </a:cubicBezTo>
                      <a:cubicBezTo>
                        <a:pt x="178" y="241"/>
                        <a:pt x="178" y="241"/>
                        <a:pt x="178" y="241"/>
                      </a:cubicBezTo>
                      <a:cubicBezTo>
                        <a:pt x="128" y="153"/>
                        <a:pt x="128" y="153"/>
                        <a:pt x="128" y="153"/>
                      </a:cubicBezTo>
                      <a:cubicBezTo>
                        <a:pt x="218" y="153"/>
                        <a:pt x="218" y="153"/>
                        <a:pt x="218" y="153"/>
                      </a:cubicBezTo>
                      <a:cubicBezTo>
                        <a:pt x="222" y="168"/>
                        <a:pt x="236" y="179"/>
                        <a:pt x="252" y="179"/>
                      </a:cubicBezTo>
                      <a:close/>
                    </a:path>
                  </a:pathLst>
                </a:custGeom>
                <a:solidFill>
                  <a:srgbClr val="0097E0"/>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grpSp>
      <p:sp>
        <p:nvSpPr>
          <p:cNvPr id="87" name="AutoShape 59"/>
          <p:cNvSpPr/>
          <p:nvPr/>
        </p:nvSpPr>
        <p:spPr bwMode="auto">
          <a:xfrm>
            <a:off x="2170698" y="5036544"/>
            <a:ext cx="247214" cy="246792"/>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097E0"/>
          </a:solidFill>
          <a:ln>
            <a:noFill/>
          </a:ln>
          <a:effec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cs typeface="+mn-ea"/>
              <a:sym typeface="+mn-lt"/>
            </a:endParaRPr>
          </a:p>
        </p:txBody>
      </p:sp>
      <p:sp>
        <p:nvSpPr>
          <p:cNvPr id="88" name="Freeform 1558"/>
          <p:cNvSpPr>
            <a:spLocks noEditPoints="1"/>
          </p:cNvSpPr>
          <p:nvPr/>
        </p:nvSpPr>
        <p:spPr bwMode="auto">
          <a:xfrm>
            <a:off x="7638542" y="5037759"/>
            <a:ext cx="188387" cy="245577"/>
          </a:xfrm>
          <a:custGeom>
            <a:avLst/>
            <a:gdLst>
              <a:gd name="T0" fmla="*/ 6 w 104"/>
              <a:gd name="T1" fmla="*/ 0 h 136"/>
              <a:gd name="T2" fmla="*/ 0 w 104"/>
              <a:gd name="T3" fmla="*/ 130 h 136"/>
              <a:gd name="T4" fmla="*/ 98 w 104"/>
              <a:gd name="T5" fmla="*/ 136 h 136"/>
              <a:gd name="T6" fmla="*/ 104 w 104"/>
              <a:gd name="T7" fmla="*/ 6 h 136"/>
              <a:gd name="T8" fmla="*/ 35 w 104"/>
              <a:gd name="T9" fmla="*/ 112 h 136"/>
              <a:gd name="T10" fmla="*/ 21 w 104"/>
              <a:gd name="T11" fmla="*/ 115 h 136"/>
              <a:gd name="T12" fmla="*/ 18 w 104"/>
              <a:gd name="T13" fmla="*/ 105 h 136"/>
              <a:gd name="T14" fmla="*/ 32 w 104"/>
              <a:gd name="T15" fmla="*/ 102 h 136"/>
              <a:gd name="T16" fmla="*/ 35 w 104"/>
              <a:gd name="T17" fmla="*/ 112 h 136"/>
              <a:gd name="T18" fmla="*/ 32 w 104"/>
              <a:gd name="T19" fmla="*/ 95 h 136"/>
              <a:gd name="T20" fmla="*/ 18 w 104"/>
              <a:gd name="T21" fmla="*/ 92 h 136"/>
              <a:gd name="T22" fmla="*/ 21 w 104"/>
              <a:gd name="T23" fmla="*/ 82 h 136"/>
              <a:gd name="T24" fmla="*/ 35 w 104"/>
              <a:gd name="T25" fmla="*/ 85 h 136"/>
              <a:gd name="T26" fmla="*/ 35 w 104"/>
              <a:gd name="T27" fmla="*/ 72 h 136"/>
              <a:gd name="T28" fmla="*/ 21 w 104"/>
              <a:gd name="T29" fmla="*/ 74 h 136"/>
              <a:gd name="T30" fmla="*/ 18 w 104"/>
              <a:gd name="T31" fmla="*/ 64 h 136"/>
              <a:gd name="T32" fmla="*/ 32 w 104"/>
              <a:gd name="T33" fmla="*/ 61 h 136"/>
              <a:gd name="T34" fmla="*/ 35 w 104"/>
              <a:gd name="T35" fmla="*/ 72 h 136"/>
              <a:gd name="T36" fmla="*/ 58 w 104"/>
              <a:gd name="T37" fmla="*/ 115 h 136"/>
              <a:gd name="T38" fmla="*/ 43 w 104"/>
              <a:gd name="T39" fmla="*/ 112 h 136"/>
              <a:gd name="T40" fmla="*/ 47 w 104"/>
              <a:gd name="T41" fmla="*/ 102 h 136"/>
              <a:gd name="T42" fmla="*/ 61 w 104"/>
              <a:gd name="T43" fmla="*/ 105 h 136"/>
              <a:gd name="T44" fmla="*/ 61 w 104"/>
              <a:gd name="T45" fmla="*/ 92 h 136"/>
              <a:gd name="T46" fmla="*/ 47 w 104"/>
              <a:gd name="T47" fmla="*/ 95 h 136"/>
              <a:gd name="T48" fmla="*/ 43 w 104"/>
              <a:gd name="T49" fmla="*/ 85 h 136"/>
              <a:gd name="T50" fmla="*/ 58 w 104"/>
              <a:gd name="T51" fmla="*/ 82 h 136"/>
              <a:gd name="T52" fmla="*/ 61 w 104"/>
              <a:gd name="T53" fmla="*/ 92 h 136"/>
              <a:gd name="T54" fmla="*/ 58 w 104"/>
              <a:gd name="T55" fmla="*/ 74 h 136"/>
              <a:gd name="T56" fmla="*/ 43 w 104"/>
              <a:gd name="T57" fmla="*/ 72 h 136"/>
              <a:gd name="T58" fmla="*/ 47 w 104"/>
              <a:gd name="T59" fmla="*/ 61 h 136"/>
              <a:gd name="T60" fmla="*/ 61 w 104"/>
              <a:gd name="T61" fmla="*/ 64 h 136"/>
              <a:gd name="T62" fmla="*/ 86 w 104"/>
              <a:gd name="T63" fmla="*/ 112 h 136"/>
              <a:gd name="T64" fmla="*/ 72 w 104"/>
              <a:gd name="T65" fmla="*/ 115 h 136"/>
              <a:gd name="T66" fmla="*/ 69 w 104"/>
              <a:gd name="T67" fmla="*/ 104 h 136"/>
              <a:gd name="T68" fmla="*/ 83 w 104"/>
              <a:gd name="T69" fmla="*/ 102 h 136"/>
              <a:gd name="T70" fmla="*/ 86 w 104"/>
              <a:gd name="T71" fmla="*/ 112 h 136"/>
              <a:gd name="T72" fmla="*/ 83 w 104"/>
              <a:gd name="T73" fmla="*/ 95 h 136"/>
              <a:gd name="T74" fmla="*/ 69 w 104"/>
              <a:gd name="T75" fmla="*/ 92 h 136"/>
              <a:gd name="T76" fmla="*/ 72 w 104"/>
              <a:gd name="T77" fmla="*/ 82 h 136"/>
              <a:gd name="T78" fmla="*/ 86 w 104"/>
              <a:gd name="T79" fmla="*/ 84 h 136"/>
              <a:gd name="T80" fmla="*/ 86 w 104"/>
              <a:gd name="T81" fmla="*/ 72 h 136"/>
              <a:gd name="T82" fmla="*/ 72 w 104"/>
              <a:gd name="T83" fmla="*/ 74 h 136"/>
              <a:gd name="T84" fmla="*/ 69 w 104"/>
              <a:gd name="T85" fmla="*/ 64 h 136"/>
              <a:gd name="T86" fmla="*/ 83 w 104"/>
              <a:gd name="T87" fmla="*/ 61 h 136"/>
              <a:gd name="T88" fmla="*/ 86 w 104"/>
              <a:gd name="T89" fmla="*/ 72 h 136"/>
              <a:gd name="T90" fmla="*/ 71 w 104"/>
              <a:gd name="T91" fmla="*/ 48 h 136"/>
              <a:gd name="T92" fmla="*/ 71 w 104"/>
              <a:gd name="T93" fmla="*/ 39 h 136"/>
              <a:gd name="T94" fmla="*/ 90 w 104"/>
              <a:gd name="T95" fmla="*/ 43 h 136"/>
              <a:gd name="T96" fmla="*/ 94 w 104"/>
              <a:gd name="T97" fmla="*/ 27 h 136"/>
              <a:gd name="T98" fmla="*/ 14 w 104"/>
              <a:gd name="T99" fmla="*/ 32 h 136"/>
              <a:gd name="T100" fmla="*/ 10 w 104"/>
              <a:gd name="T101" fmla="*/ 16 h 136"/>
              <a:gd name="T102" fmla="*/ 90 w 104"/>
              <a:gd name="T103" fmla="*/ 12 h 136"/>
              <a:gd name="T104" fmla="*/ 94 w 104"/>
              <a:gd name="T105" fmla="*/ 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36">
                <a:moveTo>
                  <a:pt x="98" y="0"/>
                </a:moveTo>
                <a:cubicBezTo>
                  <a:pt x="6" y="0"/>
                  <a:pt x="6" y="0"/>
                  <a:pt x="6" y="0"/>
                </a:cubicBezTo>
                <a:cubicBezTo>
                  <a:pt x="3" y="0"/>
                  <a:pt x="0" y="3"/>
                  <a:pt x="0" y="6"/>
                </a:cubicBezTo>
                <a:cubicBezTo>
                  <a:pt x="0" y="130"/>
                  <a:pt x="0" y="130"/>
                  <a:pt x="0" y="130"/>
                </a:cubicBezTo>
                <a:cubicBezTo>
                  <a:pt x="0" y="133"/>
                  <a:pt x="3" y="136"/>
                  <a:pt x="6" y="136"/>
                </a:cubicBezTo>
                <a:cubicBezTo>
                  <a:pt x="98" y="136"/>
                  <a:pt x="98" y="136"/>
                  <a:pt x="98" y="136"/>
                </a:cubicBezTo>
                <a:cubicBezTo>
                  <a:pt x="101" y="136"/>
                  <a:pt x="104" y="133"/>
                  <a:pt x="104" y="130"/>
                </a:cubicBezTo>
                <a:cubicBezTo>
                  <a:pt x="104" y="6"/>
                  <a:pt x="104" y="6"/>
                  <a:pt x="104" y="6"/>
                </a:cubicBezTo>
                <a:cubicBezTo>
                  <a:pt x="104" y="3"/>
                  <a:pt x="101" y="0"/>
                  <a:pt x="98" y="0"/>
                </a:cubicBezTo>
                <a:close/>
                <a:moveTo>
                  <a:pt x="35" y="112"/>
                </a:moveTo>
                <a:cubicBezTo>
                  <a:pt x="35" y="114"/>
                  <a:pt x="34" y="115"/>
                  <a:pt x="32" y="115"/>
                </a:cubicBezTo>
                <a:cubicBezTo>
                  <a:pt x="21" y="115"/>
                  <a:pt x="21" y="115"/>
                  <a:pt x="21" y="115"/>
                </a:cubicBezTo>
                <a:cubicBezTo>
                  <a:pt x="19" y="115"/>
                  <a:pt x="18" y="114"/>
                  <a:pt x="18" y="112"/>
                </a:cubicBezTo>
                <a:cubicBezTo>
                  <a:pt x="18" y="105"/>
                  <a:pt x="18" y="105"/>
                  <a:pt x="18" y="105"/>
                </a:cubicBezTo>
                <a:cubicBezTo>
                  <a:pt x="18" y="103"/>
                  <a:pt x="19" y="102"/>
                  <a:pt x="21" y="102"/>
                </a:cubicBezTo>
                <a:cubicBezTo>
                  <a:pt x="32" y="102"/>
                  <a:pt x="32" y="102"/>
                  <a:pt x="32" y="102"/>
                </a:cubicBezTo>
                <a:cubicBezTo>
                  <a:pt x="34" y="102"/>
                  <a:pt x="35" y="103"/>
                  <a:pt x="35" y="105"/>
                </a:cubicBezTo>
                <a:lnTo>
                  <a:pt x="35" y="112"/>
                </a:lnTo>
                <a:close/>
                <a:moveTo>
                  <a:pt x="35" y="92"/>
                </a:moveTo>
                <a:cubicBezTo>
                  <a:pt x="35" y="94"/>
                  <a:pt x="34" y="95"/>
                  <a:pt x="32" y="95"/>
                </a:cubicBezTo>
                <a:cubicBezTo>
                  <a:pt x="21" y="95"/>
                  <a:pt x="21" y="95"/>
                  <a:pt x="21" y="95"/>
                </a:cubicBezTo>
                <a:cubicBezTo>
                  <a:pt x="19" y="95"/>
                  <a:pt x="18" y="94"/>
                  <a:pt x="18" y="92"/>
                </a:cubicBezTo>
                <a:cubicBezTo>
                  <a:pt x="18" y="85"/>
                  <a:pt x="18" y="85"/>
                  <a:pt x="18" y="85"/>
                </a:cubicBezTo>
                <a:cubicBezTo>
                  <a:pt x="18" y="83"/>
                  <a:pt x="19" y="82"/>
                  <a:pt x="21" y="82"/>
                </a:cubicBezTo>
                <a:cubicBezTo>
                  <a:pt x="32" y="82"/>
                  <a:pt x="32" y="82"/>
                  <a:pt x="32" y="82"/>
                </a:cubicBezTo>
                <a:cubicBezTo>
                  <a:pt x="34" y="82"/>
                  <a:pt x="35" y="83"/>
                  <a:pt x="35" y="85"/>
                </a:cubicBezTo>
                <a:lnTo>
                  <a:pt x="35" y="92"/>
                </a:lnTo>
                <a:close/>
                <a:moveTo>
                  <a:pt x="35" y="72"/>
                </a:moveTo>
                <a:cubicBezTo>
                  <a:pt x="35" y="73"/>
                  <a:pt x="34" y="74"/>
                  <a:pt x="32" y="74"/>
                </a:cubicBezTo>
                <a:cubicBezTo>
                  <a:pt x="21" y="74"/>
                  <a:pt x="21" y="74"/>
                  <a:pt x="21" y="74"/>
                </a:cubicBezTo>
                <a:cubicBezTo>
                  <a:pt x="19" y="74"/>
                  <a:pt x="18" y="73"/>
                  <a:pt x="18" y="72"/>
                </a:cubicBezTo>
                <a:cubicBezTo>
                  <a:pt x="18" y="64"/>
                  <a:pt x="18" y="64"/>
                  <a:pt x="18" y="64"/>
                </a:cubicBezTo>
                <a:cubicBezTo>
                  <a:pt x="18" y="62"/>
                  <a:pt x="19" y="61"/>
                  <a:pt x="21" y="61"/>
                </a:cubicBezTo>
                <a:cubicBezTo>
                  <a:pt x="32" y="61"/>
                  <a:pt x="32" y="61"/>
                  <a:pt x="32" y="61"/>
                </a:cubicBezTo>
                <a:cubicBezTo>
                  <a:pt x="34" y="61"/>
                  <a:pt x="35" y="62"/>
                  <a:pt x="35" y="64"/>
                </a:cubicBezTo>
                <a:lnTo>
                  <a:pt x="35" y="72"/>
                </a:lnTo>
                <a:close/>
                <a:moveTo>
                  <a:pt x="61" y="112"/>
                </a:moveTo>
                <a:cubicBezTo>
                  <a:pt x="61" y="114"/>
                  <a:pt x="59" y="115"/>
                  <a:pt x="58" y="115"/>
                </a:cubicBezTo>
                <a:cubicBezTo>
                  <a:pt x="47" y="115"/>
                  <a:pt x="47" y="115"/>
                  <a:pt x="47" y="115"/>
                </a:cubicBezTo>
                <a:cubicBezTo>
                  <a:pt x="45" y="115"/>
                  <a:pt x="43" y="114"/>
                  <a:pt x="43" y="112"/>
                </a:cubicBezTo>
                <a:cubicBezTo>
                  <a:pt x="43" y="105"/>
                  <a:pt x="43" y="105"/>
                  <a:pt x="43" y="105"/>
                </a:cubicBezTo>
                <a:cubicBezTo>
                  <a:pt x="43" y="103"/>
                  <a:pt x="45" y="102"/>
                  <a:pt x="47" y="102"/>
                </a:cubicBezTo>
                <a:cubicBezTo>
                  <a:pt x="58" y="102"/>
                  <a:pt x="58" y="102"/>
                  <a:pt x="58" y="102"/>
                </a:cubicBezTo>
                <a:cubicBezTo>
                  <a:pt x="59" y="102"/>
                  <a:pt x="61" y="103"/>
                  <a:pt x="61" y="105"/>
                </a:cubicBezTo>
                <a:lnTo>
                  <a:pt x="61" y="112"/>
                </a:lnTo>
                <a:close/>
                <a:moveTo>
                  <a:pt x="61" y="92"/>
                </a:moveTo>
                <a:cubicBezTo>
                  <a:pt x="61" y="94"/>
                  <a:pt x="59" y="95"/>
                  <a:pt x="58" y="95"/>
                </a:cubicBezTo>
                <a:cubicBezTo>
                  <a:pt x="47" y="95"/>
                  <a:pt x="47" y="95"/>
                  <a:pt x="47" y="95"/>
                </a:cubicBezTo>
                <a:cubicBezTo>
                  <a:pt x="45" y="95"/>
                  <a:pt x="43" y="94"/>
                  <a:pt x="43" y="92"/>
                </a:cubicBezTo>
                <a:cubicBezTo>
                  <a:pt x="43" y="85"/>
                  <a:pt x="43" y="85"/>
                  <a:pt x="43" y="85"/>
                </a:cubicBezTo>
                <a:cubicBezTo>
                  <a:pt x="43" y="83"/>
                  <a:pt x="45" y="82"/>
                  <a:pt x="47" y="82"/>
                </a:cubicBezTo>
                <a:cubicBezTo>
                  <a:pt x="58" y="82"/>
                  <a:pt x="58" y="82"/>
                  <a:pt x="58" y="82"/>
                </a:cubicBezTo>
                <a:cubicBezTo>
                  <a:pt x="59" y="82"/>
                  <a:pt x="61" y="83"/>
                  <a:pt x="61" y="85"/>
                </a:cubicBezTo>
                <a:lnTo>
                  <a:pt x="61" y="92"/>
                </a:lnTo>
                <a:close/>
                <a:moveTo>
                  <a:pt x="61" y="72"/>
                </a:moveTo>
                <a:cubicBezTo>
                  <a:pt x="61" y="73"/>
                  <a:pt x="59" y="74"/>
                  <a:pt x="58" y="74"/>
                </a:cubicBezTo>
                <a:cubicBezTo>
                  <a:pt x="47" y="74"/>
                  <a:pt x="47" y="74"/>
                  <a:pt x="47" y="74"/>
                </a:cubicBezTo>
                <a:cubicBezTo>
                  <a:pt x="45" y="74"/>
                  <a:pt x="43" y="73"/>
                  <a:pt x="43" y="72"/>
                </a:cubicBezTo>
                <a:cubicBezTo>
                  <a:pt x="43" y="64"/>
                  <a:pt x="43" y="64"/>
                  <a:pt x="43" y="64"/>
                </a:cubicBezTo>
                <a:cubicBezTo>
                  <a:pt x="43" y="62"/>
                  <a:pt x="45" y="61"/>
                  <a:pt x="47" y="61"/>
                </a:cubicBezTo>
                <a:cubicBezTo>
                  <a:pt x="58" y="61"/>
                  <a:pt x="58" y="61"/>
                  <a:pt x="58" y="61"/>
                </a:cubicBezTo>
                <a:cubicBezTo>
                  <a:pt x="59" y="61"/>
                  <a:pt x="61" y="62"/>
                  <a:pt x="61" y="64"/>
                </a:cubicBezTo>
                <a:lnTo>
                  <a:pt x="61" y="72"/>
                </a:lnTo>
                <a:close/>
                <a:moveTo>
                  <a:pt x="86" y="112"/>
                </a:moveTo>
                <a:cubicBezTo>
                  <a:pt x="86" y="114"/>
                  <a:pt x="85" y="115"/>
                  <a:pt x="83" y="115"/>
                </a:cubicBezTo>
                <a:cubicBezTo>
                  <a:pt x="72" y="115"/>
                  <a:pt x="72" y="115"/>
                  <a:pt x="72" y="115"/>
                </a:cubicBezTo>
                <a:cubicBezTo>
                  <a:pt x="70" y="115"/>
                  <a:pt x="69" y="114"/>
                  <a:pt x="69" y="112"/>
                </a:cubicBezTo>
                <a:cubicBezTo>
                  <a:pt x="69" y="104"/>
                  <a:pt x="69" y="104"/>
                  <a:pt x="69" y="104"/>
                </a:cubicBezTo>
                <a:cubicBezTo>
                  <a:pt x="69" y="103"/>
                  <a:pt x="70" y="102"/>
                  <a:pt x="72" y="102"/>
                </a:cubicBezTo>
                <a:cubicBezTo>
                  <a:pt x="83" y="102"/>
                  <a:pt x="83" y="102"/>
                  <a:pt x="83" y="102"/>
                </a:cubicBezTo>
                <a:cubicBezTo>
                  <a:pt x="85" y="102"/>
                  <a:pt x="86" y="103"/>
                  <a:pt x="86" y="104"/>
                </a:cubicBezTo>
                <a:lnTo>
                  <a:pt x="86" y="112"/>
                </a:lnTo>
                <a:close/>
                <a:moveTo>
                  <a:pt x="86" y="92"/>
                </a:moveTo>
                <a:cubicBezTo>
                  <a:pt x="86" y="94"/>
                  <a:pt x="85" y="95"/>
                  <a:pt x="83" y="95"/>
                </a:cubicBezTo>
                <a:cubicBezTo>
                  <a:pt x="72" y="95"/>
                  <a:pt x="72" y="95"/>
                  <a:pt x="72" y="95"/>
                </a:cubicBezTo>
                <a:cubicBezTo>
                  <a:pt x="70" y="95"/>
                  <a:pt x="69" y="94"/>
                  <a:pt x="69" y="92"/>
                </a:cubicBezTo>
                <a:cubicBezTo>
                  <a:pt x="69" y="84"/>
                  <a:pt x="69" y="84"/>
                  <a:pt x="69" y="84"/>
                </a:cubicBezTo>
                <a:cubicBezTo>
                  <a:pt x="69" y="83"/>
                  <a:pt x="70" y="82"/>
                  <a:pt x="72" y="82"/>
                </a:cubicBezTo>
                <a:cubicBezTo>
                  <a:pt x="83" y="82"/>
                  <a:pt x="83" y="82"/>
                  <a:pt x="83" y="82"/>
                </a:cubicBezTo>
                <a:cubicBezTo>
                  <a:pt x="85" y="82"/>
                  <a:pt x="86" y="83"/>
                  <a:pt x="86" y="84"/>
                </a:cubicBezTo>
                <a:lnTo>
                  <a:pt x="86" y="92"/>
                </a:lnTo>
                <a:close/>
                <a:moveTo>
                  <a:pt x="86" y="72"/>
                </a:moveTo>
                <a:cubicBezTo>
                  <a:pt x="86" y="73"/>
                  <a:pt x="85" y="74"/>
                  <a:pt x="83" y="74"/>
                </a:cubicBezTo>
                <a:cubicBezTo>
                  <a:pt x="72" y="74"/>
                  <a:pt x="72" y="74"/>
                  <a:pt x="72" y="74"/>
                </a:cubicBezTo>
                <a:cubicBezTo>
                  <a:pt x="70" y="74"/>
                  <a:pt x="69" y="73"/>
                  <a:pt x="69" y="72"/>
                </a:cubicBezTo>
                <a:cubicBezTo>
                  <a:pt x="69" y="64"/>
                  <a:pt x="69" y="64"/>
                  <a:pt x="69" y="64"/>
                </a:cubicBezTo>
                <a:cubicBezTo>
                  <a:pt x="69" y="62"/>
                  <a:pt x="70" y="61"/>
                  <a:pt x="72" y="61"/>
                </a:cubicBezTo>
                <a:cubicBezTo>
                  <a:pt x="83" y="61"/>
                  <a:pt x="83" y="61"/>
                  <a:pt x="83" y="61"/>
                </a:cubicBezTo>
                <a:cubicBezTo>
                  <a:pt x="85" y="61"/>
                  <a:pt x="86" y="62"/>
                  <a:pt x="86" y="64"/>
                </a:cubicBezTo>
                <a:lnTo>
                  <a:pt x="86" y="72"/>
                </a:lnTo>
                <a:close/>
                <a:moveTo>
                  <a:pt x="87" y="48"/>
                </a:moveTo>
                <a:cubicBezTo>
                  <a:pt x="71" y="48"/>
                  <a:pt x="71" y="48"/>
                  <a:pt x="71" y="48"/>
                </a:cubicBezTo>
                <a:cubicBezTo>
                  <a:pt x="70" y="48"/>
                  <a:pt x="68" y="46"/>
                  <a:pt x="68" y="43"/>
                </a:cubicBezTo>
                <a:cubicBezTo>
                  <a:pt x="68" y="41"/>
                  <a:pt x="70" y="39"/>
                  <a:pt x="71" y="39"/>
                </a:cubicBezTo>
                <a:cubicBezTo>
                  <a:pt x="87" y="39"/>
                  <a:pt x="87" y="39"/>
                  <a:pt x="87" y="39"/>
                </a:cubicBezTo>
                <a:cubicBezTo>
                  <a:pt x="89" y="39"/>
                  <a:pt x="90" y="41"/>
                  <a:pt x="90" y="43"/>
                </a:cubicBezTo>
                <a:cubicBezTo>
                  <a:pt x="90" y="46"/>
                  <a:pt x="89" y="48"/>
                  <a:pt x="87" y="48"/>
                </a:cubicBezTo>
                <a:close/>
                <a:moveTo>
                  <a:pt x="94" y="27"/>
                </a:moveTo>
                <a:cubicBezTo>
                  <a:pt x="94" y="30"/>
                  <a:pt x="92" y="32"/>
                  <a:pt x="90" y="32"/>
                </a:cubicBezTo>
                <a:cubicBezTo>
                  <a:pt x="14" y="32"/>
                  <a:pt x="14" y="32"/>
                  <a:pt x="14" y="32"/>
                </a:cubicBezTo>
                <a:cubicBezTo>
                  <a:pt x="12" y="32"/>
                  <a:pt x="10" y="30"/>
                  <a:pt x="10" y="27"/>
                </a:cubicBezTo>
                <a:cubicBezTo>
                  <a:pt x="10" y="16"/>
                  <a:pt x="10" y="16"/>
                  <a:pt x="10" y="16"/>
                </a:cubicBezTo>
                <a:cubicBezTo>
                  <a:pt x="10" y="14"/>
                  <a:pt x="12" y="12"/>
                  <a:pt x="14" y="12"/>
                </a:cubicBezTo>
                <a:cubicBezTo>
                  <a:pt x="90" y="12"/>
                  <a:pt x="90" y="12"/>
                  <a:pt x="90" y="12"/>
                </a:cubicBezTo>
                <a:cubicBezTo>
                  <a:pt x="92" y="12"/>
                  <a:pt x="94" y="14"/>
                  <a:pt x="94" y="16"/>
                </a:cubicBezTo>
                <a:lnTo>
                  <a:pt x="94" y="27"/>
                </a:ln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 name="文本框 1"/>
          <p:cNvSpPr txBox="1"/>
          <p:nvPr/>
        </p:nvSpPr>
        <p:spPr>
          <a:xfrm>
            <a:off x="8067567" y="2435116"/>
            <a:ext cx="4208264" cy="461665"/>
          </a:xfrm>
          <a:prstGeom prst="rect">
            <a:avLst/>
          </a:prstGeom>
          <a:noFill/>
        </p:spPr>
        <p:txBody>
          <a:bodyPr wrap="square" rtlCol="0">
            <a:spAutoFit/>
          </a:bodyPr>
          <a:lstStyle>
            <a:defPPr>
              <a:defRPr lang="zh-CN"/>
            </a:defPPr>
            <a:lvl1pPr>
              <a:defRPr sz="2400" b="1">
                <a:solidFill>
                  <a:srgbClr val="5A5A5A"/>
                </a:solidFill>
                <a:latin typeface="+mj-ea"/>
                <a:ea typeface="+mj-ea"/>
                <a:cs typeface="+mn-ea"/>
              </a:defRPr>
            </a:lvl1pPr>
          </a:lstStyle>
          <a:p>
            <a:r>
              <a:rPr lang="en-US" altLang="zh-CN" dirty="0"/>
              <a:t>Pain Points</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99588"/>
            <a:ext cx="7642922" cy="493239"/>
          </a:xfrm>
        </p:spPr>
        <p:txBody>
          <a:bodyPr>
            <a:normAutofit/>
          </a:bodyPr>
          <a:lstStyle/>
          <a:p>
            <a:r>
              <a:rPr lang="en-US" altLang="zh-CN" dirty="0" err="1">
                <a:latin typeface="+mj-ea"/>
              </a:rPr>
              <a:t>DolphinScheduler</a:t>
            </a:r>
            <a:r>
              <a:rPr lang="zh-CN" altLang="en-US" dirty="0">
                <a:latin typeface="+mj-ea"/>
              </a:rPr>
              <a:t> </a:t>
            </a:r>
            <a:r>
              <a:rPr lang="en-US" altLang="zh-CN" dirty="0">
                <a:latin typeface="+mj-ea"/>
              </a:rPr>
              <a:t>1.3.x</a:t>
            </a:r>
            <a:r>
              <a:rPr lang="zh-CN" altLang="en-US" dirty="0">
                <a:latin typeface="+mj-ea"/>
              </a:rPr>
              <a:t> </a:t>
            </a:r>
            <a:r>
              <a:rPr lang="en-US" altLang="zh-CN" dirty="0">
                <a:latin typeface="+mj-ea"/>
              </a:rPr>
              <a:t>New Feature</a:t>
            </a:r>
            <a:r>
              <a:rPr lang="zh-CN" altLang="en-US" dirty="0">
                <a:latin typeface="+mj-ea"/>
              </a:rPr>
              <a:t> </a:t>
            </a:r>
            <a:r>
              <a:rPr lang="en-US" altLang="zh-CN" dirty="0">
                <a:latin typeface="+mj-ea"/>
              </a:rPr>
              <a:t>–</a:t>
            </a:r>
            <a:r>
              <a:rPr lang="zh-CN" altLang="en-US" dirty="0">
                <a:latin typeface="+mj-ea"/>
              </a:rPr>
              <a:t> </a:t>
            </a:r>
            <a:r>
              <a:rPr lang="en-US" altLang="zh-CN" dirty="0" err="1">
                <a:latin typeface="+mj-ea"/>
              </a:rPr>
              <a:t>Datax</a:t>
            </a:r>
            <a:endParaRPr lang="zh-CN" altLang="en-US" dirty="0">
              <a:latin typeface="+mj-ea"/>
            </a:endParaRPr>
          </a:p>
        </p:txBody>
      </p:sp>
      <p:pic>
        <p:nvPicPr>
          <p:cNvPr id="4" name="图片 3"/>
          <p:cNvPicPr>
            <a:picLocks noChangeAspect="1"/>
          </p:cNvPicPr>
          <p:nvPr/>
        </p:nvPicPr>
        <p:blipFill>
          <a:blip r:embed="rId2"/>
          <a:stretch>
            <a:fillRect/>
          </a:stretch>
        </p:blipFill>
        <p:spPr>
          <a:xfrm>
            <a:off x="173612" y="3250026"/>
            <a:ext cx="656906" cy="591215"/>
          </a:xfrm>
          <a:prstGeom prst="rect">
            <a:avLst/>
          </a:prstGeom>
        </p:spPr>
      </p:pic>
      <p:sp>
        <p:nvSpPr>
          <p:cNvPr id="7" name="文本框 6"/>
          <p:cNvSpPr txBox="1"/>
          <p:nvPr/>
        </p:nvSpPr>
        <p:spPr>
          <a:xfrm>
            <a:off x="9070848" y="6071616"/>
            <a:ext cx="2379980" cy="368300"/>
          </a:xfrm>
          <a:prstGeom prst="rect">
            <a:avLst/>
          </a:prstGeom>
          <a:noFill/>
        </p:spPr>
        <p:txBody>
          <a:bodyPr wrap="none" rtlCol="0">
            <a:spAutoFit/>
          </a:bodyPr>
          <a:lstStyle/>
          <a:p>
            <a:r>
              <a:rPr kumimoji="1" lang="en-US" altLang="zh-CN" dirty="0"/>
              <a:t>Customized</a:t>
            </a:r>
            <a:r>
              <a:rPr kumimoji="1" lang="zh-CN" altLang="en-US" dirty="0"/>
              <a:t> </a:t>
            </a:r>
            <a:r>
              <a:rPr kumimoji="1" lang="en-US" altLang="zh-CN" dirty="0"/>
              <a:t>Template</a:t>
            </a:r>
          </a:p>
        </p:txBody>
      </p:sp>
      <p:pic>
        <p:nvPicPr>
          <p:cNvPr id="8" name="图片 7"/>
          <p:cNvPicPr>
            <a:picLocks noChangeAspect="1"/>
          </p:cNvPicPr>
          <p:nvPr/>
        </p:nvPicPr>
        <p:blipFill>
          <a:blip r:embed="rId3"/>
          <a:stretch>
            <a:fillRect/>
          </a:stretch>
        </p:blipFill>
        <p:spPr>
          <a:xfrm>
            <a:off x="6698128" y="1142432"/>
            <a:ext cx="5178562" cy="4980516"/>
          </a:xfrm>
          <a:prstGeom prst="rect">
            <a:avLst/>
          </a:prstGeom>
        </p:spPr>
      </p:pic>
      <p:pic>
        <p:nvPicPr>
          <p:cNvPr id="9" name="图片 8"/>
          <p:cNvPicPr>
            <a:picLocks noChangeAspect="1"/>
          </p:cNvPicPr>
          <p:nvPr/>
        </p:nvPicPr>
        <p:blipFill>
          <a:blip r:embed="rId4"/>
          <a:stretch>
            <a:fillRect/>
          </a:stretch>
        </p:blipFill>
        <p:spPr>
          <a:xfrm>
            <a:off x="1010317" y="1142432"/>
            <a:ext cx="5085683" cy="56459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99588"/>
            <a:ext cx="7642922" cy="493239"/>
          </a:xfrm>
        </p:spPr>
        <p:txBody>
          <a:bodyPr>
            <a:normAutofit/>
          </a:bodyPr>
          <a:lstStyle/>
          <a:p>
            <a:r>
              <a:rPr lang="en-US" altLang="zh-CN" dirty="0" err="1">
                <a:latin typeface="+mj-ea"/>
              </a:rPr>
              <a:t>DolphinScheduler</a:t>
            </a:r>
            <a:r>
              <a:rPr lang="zh-CN" altLang="en-US" dirty="0">
                <a:latin typeface="+mj-ea"/>
              </a:rPr>
              <a:t> </a:t>
            </a:r>
            <a:r>
              <a:rPr lang="en-US" altLang="zh-CN" dirty="0">
                <a:latin typeface="+mj-ea"/>
              </a:rPr>
              <a:t>1.3.x New</a:t>
            </a:r>
            <a:r>
              <a:rPr lang="zh-CN" altLang="en-US" dirty="0">
                <a:latin typeface="+mj-ea"/>
              </a:rPr>
              <a:t> </a:t>
            </a:r>
            <a:r>
              <a:rPr lang="en-US" altLang="zh-CN" dirty="0">
                <a:latin typeface="+mj-ea"/>
              </a:rPr>
              <a:t>Feature</a:t>
            </a:r>
            <a:r>
              <a:rPr lang="zh-CN" altLang="en-US" dirty="0">
                <a:latin typeface="+mj-ea"/>
              </a:rPr>
              <a:t> </a:t>
            </a:r>
            <a:r>
              <a:rPr lang="en-US" altLang="zh-CN" dirty="0">
                <a:latin typeface="+mj-ea"/>
              </a:rPr>
              <a:t>–</a:t>
            </a:r>
            <a:r>
              <a:rPr lang="zh-CN" altLang="en-US" dirty="0">
                <a:latin typeface="+mj-ea"/>
              </a:rPr>
              <a:t> </a:t>
            </a:r>
            <a:r>
              <a:rPr lang="en-US" altLang="zh-CN" dirty="0">
                <a:latin typeface="+mj-ea"/>
              </a:rPr>
              <a:t>Sqoop</a:t>
            </a:r>
            <a:endParaRPr lang="zh-CN" altLang="en-US" dirty="0">
              <a:latin typeface="+mj-ea"/>
            </a:endParaRPr>
          </a:p>
        </p:txBody>
      </p:sp>
      <p:pic>
        <p:nvPicPr>
          <p:cNvPr id="3" name="图片 2"/>
          <p:cNvPicPr>
            <a:picLocks noChangeAspect="1"/>
          </p:cNvPicPr>
          <p:nvPr/>
        </p:nvPicPr>
        <p:blipFill>
          <a:blip r:embed="rId2"/>
          <a:stretch>
            <a:fillRect/>
          </a:stretch>
        </p:blipFill>
        <p:spPr>
          <a:xfrm>
            <a:off x="1576499" y="2955041"/>
            <a:ext cx="990600" cy="990600"/>
          </a:xfrm>
          <a:prstGeom prst="rect">
            <a:avLst/>
          </a:prstGeom>
        </p:spPr>
      </p:pic>
      <p:pic>
        <p:nvPicPr>
          <p:cNvPr id="4" name="图片 3"/>
          <p:cNvPicPr>
            <a:picLocks noChangeAspect="1"/>
          </p:cNvPicPr>
          <p:nvPr/>
        </p:nvPicPr>
        <p:blipFill>
          <a:blip r:embed="rId3"/>
          <a:stretch>
            <a:fillRect/>
          </a:stretch>
        </p:blipFill>
        <p:spPr>
          <a:xfrm>
            <a:off x="3428220" y="1067547"/>
            <a:ext cx="5137711" cy="568534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80" y="490855"/>
            <a:ext cx="7804785" cy="493395"/>
          </a:xfrm>
        </p:spPr>
        <p:txBody>
          <a:bodyPr>
            <a:normAutofit fontScale="90000"/>
          </a:bodyPr>
          <a:lstStyle/>
          <a:p>
            <a:r>
              <a:rPr lang="en-US" altLang="zh-CN" dirty="0" err="1">
                <a:latin typeface="+mj-ea"/>
              </a:rPr>
              <a:t>DolphinScheduler</a:t>
            </a:r>
            <a:r>
              <a:rPr lang="zh-CN" altLang="en-US" dirty="0">
                <a:latin typeface="+mj-ea"/>
              </a:rPr>
              <a:t> </a:t>
            </a:r>
            <a:r>
              <a:rPr lang="en-US" altLang="zh-CN" dirty="0">
                <a:latin typeface="+mj-ea"/>
              </a:rPr>
              <a:t>1.3.x New</a:t>
            </a:r>
            <a:r>
              <a:rPr lang="zh-CN" altLang="en-US" dirty="0">
                <a:latin typeface="+mj-ea"/>
              </a:rPr>
              <a:t> </a:t>
            </a:r>
            <a:r>
              <a:rPr lang="en-US" altLang="zh-CN" dirty="0">
                <a:latin typeface="+mj-ea"/>
              </a:rPr>
              <a:t>Feature</a:t>
            </a:r>
            <a:r>
              <a:rPr lang="zh-CN" altLang="en-US" dirty="0">
                <a:latin typeface="+mj-ea"/>
              </a:rPr>
              <a:t> </a:t>
            </a:r>
            <a:r>
              <a:rPr lang="en-US" altLang="zh-CN" dirty="0">
                <a:latin typeface="+mj-ea"/>
              </a:rPr>
              <a:t>–</a:t>
            </a:r>
            <a:r>
              <a:rPr lang="zh-CN" altLang="en-US" dirty="0">
                <a:latin typeface="+mj-ea"/>
              </a:rPr>
              <a:t> </a:t>
            </a:r>
            <a:r>
              <a:rPr lang="en-US" altLang="zh-CN" dirty="0">
                <a:latin typeface="+mj-ea"/>
              </a:rPr>
              <a:t>Condition</a:t>
            </a:r>
            <a:r>
              <a:rPr lang="zh-CN" altLang="en-US" dirty="0">
                <a:latin typeface="+mj-ea"/>
              </a:rPr>
              <a:t> </a:t>
            </a:r>
            <a:r>
              <a:rPr lang="en-US" altLang="zh-CN" dirty="0">
                <a:latin typeface="+mj-ea"/>
              </a:rPr>
              <a:t>Task</a:t>
            </a:r>
            <a:endParaRPr kumimoji="1" lang="zh-CN" altLang="en-US" dirty="0">
              <a:latin typeface="+mj-ea"/>
            </a:endParaRPr>
          </a:p>
        </p:txBody>
      </p:sp>
      <p:pic>
        <p:nvPicPr>
          <p:cNvPr id="3" name="图片 2"/>
          <p:cNvPicPr>
            <a:picLocks noChangeAspect="1"/>
          </p:cNvPicPr>
          <p:nvPr/>
        </p:nvPicPr>
        <p:blipFill>
          <a:blip r:embed="rId2"/>
          <a:stretch>
            <a:fillRect/>
          </a:stretch>
        </p:blipFill>
        <p:spPr>
          <a:xfrm>
            <a:off x="2034491" y="1515526"/>
            <a:ext cx="965200" cy="939800"/>
          </a:xfrm>
          <a:prstGeom prst="rect">
            <a:avLst/>
          </a:prstGeom>
        </p:spPr>
      </p:pic>
      <p:pic>
        <p:nvPicPr>
          <p:cNvPr id="4" name="图片 3"/>
          <p:cNvPicPr>
            <a:picLocks noChangeAspect="1"/>
          </p:cNvPicPr>
          <p:nvPr/>
        </p:nvPicPr>
        <p:blipFill>
          <a:blip r:embed="rId3"/>
          <a:stretch>
            <a:fillRect/>
          </a:stretch>
        </p:blipFill>
        <p:spPr>
          <a:xfrm>
            <a:off x="385147" y="3429000"/>
            <a:ext cx="4263889" cy="2464676"/>
          </a:xfrm>
          <a:prstGeom prst="rect">
            <a:avLst/>
          </a:prstGeom>
        </p:spPr>
      </p:pic>
      <p:pic>
        <p:nvPicPr>
          <p:cNvPr id="7" name="图片 6"/>
          <p:cNvPicPr>
            <a:picLocks noChangeAspect="1"/>
          </p:cNvPicPr>
          <p:nvPr/>
        </p:nvPicPr>
        <p:blipFill>
          <a:blip r:embed="rId4"/>
          <a:stretch>
            <a:fillRect/>
          </a:stretch>
        </p:blipFill>
        <p:spPr>
          <a:xfrm>
            <a:off x="5113234" y="1393436"/>
            <a:ext cx="6693619" cy="546456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99588"/>
            <a:ext cx="7642922" cy="493239"/>
          </a:xfrm>
        </p:spPr>
        <p:txBody>
          <a:bodyPr>
            <a:normAutofit fontScale="90000"/>
          </a:bodyPr>
          <a:lstStyle/>
          <a:p>
            <a:r>
              <a:rPr lang="en-US" altLang="zh-CN" dirty="0" err="1">
                <a:latin typeface="+mj-ea"/>
              </a:rPr>
              <a:t>DolphinScheduler</a:t>
            </a:r>
            <a:r>
              <a:rPr lang="zh-CN" altLang="en-US" dirty="0">
                <a:latin typeface="+mj-ea"/>
              </a:rPr>
              <a:t> </a:t>
            </a:r>
            <a:r>
              <a:rPr lang="en-US" altLang="zh-CN" dirty="0">
                <a:latin typeface="+mj-ea"/>
              </a:rPr>
              <a:t>1.3.x New</a:t>
            </a:r>
            <a:r>
              <a:rPr lang="zh-CN" altLang="en-US" dirty="0">
                <a:latin typeface="+mj-ea"/>
              </a:rPr>
              <a:t> </a:t>
            </a:r>
            <a:r>
              <a:rPr lang="en-US" altLang="zh-CN" dirty="0">
                <a:latin typeface="+mj-ea"/>
              </a:rPr>
              <a:t>Feature</a:t>
            </a:r>
            <a:r>
              <a:rPr lang="zh-CN" altLang="en-US" dirty="0">
                <a:latin typeface="+mj-ea"/>
              </a:rPr>
              <a:t> </a:t>
            </a:r>
            <a:r>
              <a:rPr lang="en-US" altLang="zh-CN" dirty="0">
                <a:latin typeface="+mj-ea"/>
              </a:rPr>
              <a:t>–</a:t>
            </a:r>
            <a:r>
              <a:rPr lang="zh-CN" altLang="en-US" dirty="0">
                <a:latin typeface="+mj-ea"/>
              </a:rPr>
              <a:t> </a:t>
            </a:r>
            <a:r>
              <a:rPr lang="en-US" altLang="zh-CN" dirty="0">
                <a:latin typeface="+mj-ea"/>
              </a:rPr>
              <a:t>Ambari</a:t>
            </a:r>
            <a:r>
              <a:rPr lang="zh-CN" altLang="en-US" dirty="0">
                <a:latin typeface="+mj-ea"/>
              </a:rPr>
              <a:t> </a:t>
            </a:r>
            <a:r>
              <a:rPr lang="en-US" altLang="zh-CN" dirty="0">
                <a:latin typeface="+mj-ea"/>
              </a:rPr>
              <a:t>Plugin</a:t>
            </a:r>
            <a:endParaRPr lang="zh-CN" altLang="en-US" dirty="0">
              <a:latin typeface="+mj-ea"/>
            </a:endParaRPr>
          </a:p>
        </p:txBody>
      </p:sp>
      <p:pic>
        <p:nvPicPr>
          <p:cNvPr id="5" name="图片 4" descr="23882cc0fa3c253fcaa758603eea5c6"/>
          <p:cNvPicPr/>
          <p:nvPr/>
        </p:nvPicPr>
        <p:blipFill>
          <a:blip r:embed="rId2"/>
          <a:stretch>
            <a:fillRect/>
          </a:stretch>
        </p:blipFill>
        <p:spPr>
          <a:xfrm>
            <a:off x="6535979" y="1055189"/>
            <a:ext cx="5268595" cy="3032760"/>
          </a:xfrm>
          <a:prstGeom prst="rect">
            <a:avLst/>
          </a:prstGeom>
        </p:spPr>
      </p:pic>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244" y="3618865"/>
            <a:ext cx="5393493" cy="3239135"/>
          </a:xfrm>
          <a:prstGeom prst="rect">
            <a:avLst/>
          </a:prstGeom>
          <a:noFill/>
          <a:ln>
            <a:noFill/>
          </a:ln>
        </p:spPr>
      </p:pic>
      <p:pic>
        <p:nvPicPr>
          <p:cNvPr id="7" name="图片 6"/>
          <p:cNvPicPr/>
          <p:nvPr/>
        </p:nvPicPr>
        <p:blipFill>
          <a:blip r:embed="rId4"/>
          <a:stretch>
            <a:fillRect/>
          </a:stretch>
        </p:blipFill>
        <p:spPr>
          <a:xfrm>
            <a:off x="830518" y="1104408"/>
            <a:ext cx="5480685" cy="24809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99588"/>
            <a:ext cx="7642922" cy="493239"/>
          </a:xfrm>
        </p:spPr>
        <p:txBody>
          <a:bodyPr>
            <a:normAutofit/>
          </a:bodyPr>
          <a:lstStyle/>
          <a:p>
            <a:r>
              <a:rPr lang="en-US" altLang="zh-CN" dirty="0" err="1">
                <a:latin typeface="+mj-ea"/>
              </a:rPr>
              <a:t>DolphinScheduler</a:t>
            </a:r>
            <a:r>
              <a:rPr lang="zh-CN" altLang="en-US" dirty="0">
                <a:latin typeface="+mj-ea"/>
              </a:rPr>
              <a:t> </a:t>
            </a:r>
            <a:r>
              <a:rPr lang="en-US" altLang="zh-CN" dirty="0">
                <a:latin typeface="+mj-ea"/>
              </a:rPr>
              <a:t>1.3.x New</a:t>
            </a:r>
            <a:r>
              <a:rPr lang="zh-CN" altLang="en-US" dirty="0">
                <a:latin typeface="+mj-ea"/>
              </a:rPr>
              <a:t> </a:t>
            </a:r>
            <a:r>
              <a:rPr lang="en-US" altLang="zh-CN" dirty="0">
                <a:latin typeface="+mj-ea"/>
              </a:rPr>
              <a:t>Feature</a:t>
            </a:r>
            <a:r>
              <a:rPr lang="zh-CN" altLang="en-US" dirty="0">
                <a:latin typeface="+mj-ea"/>
              </a:rPr>
              <a:t> </a:t>
            </a:r>
            <a:r>
              <a:rPr lang="en-US" altLang="zh-CN" dirty="0">
                <a:latin typeface="+mj-ea"/>
              </a:rPr>
              <a:t>–</a:t>
            </a:r>
            <a:r>
              <a:rPr lang="zh-CN" altLang="en-US" dirty="0">
                <a:latin typeface="+mj-ea"/>
              </a:rPr>
              <a:t> </a:t>
            </a:r>
            <a:r>
              <a:rPr lang="en-US" altLang="zh-CN" dirty="0">
                <a:latin typeface="+mj-ea"/>
              </a:rPr>
              <a:t>K8S</a:t>
            </a:r>
            <a:r>
              <a:rPr lang="zh-CN" altLang="en-US" dirty="0">
                <a:latin typeface="+mj-ea"/>
              </a:rPr>
              <a:t> </a:t>
            </a:r>
            <a:r>
              <a:rPr lang="en-US" altLang="zh-CN" dirty="0">
                <a:latin typeface="+mj-ea"/>
              </a:rPr>
              <a:t>Support</a:t>
            </a:r>
            <a:endParaRPr lang="zh-CN" altLang="en-US" dirty="0">
              <a:latin typeface="+mj-ea"/>
            </a:endParaRPr>
          </a:p>
        </p:txBody>
      </p:sp>
      <p:sp>
        <p:nvSpPr>
          <p:cNvPr id="3" name="文本框 2"/>
          <p:cNvSpPr txBox="1"/>
          <p:nvPr/>
        </p:nvSpPr>
        <p:spPr>
          <a:xfrm>
            <a:off x="-241" y="2321740"/>
            <a:ext cx="4866089" cy="2091690"/>
          </a:xfrm>
          <a:prstGeom prst="rect">
            <a:avLst/>
          </a:prstGeom>
          <a:noFill/>
        </p:spPr>
        <p:txBody>
          <a:bodyPr wrap="square" rtlCol="0">
            <a:spAutoFit/>
          </a:bodyPr>
          <a:lstStyle>
            <a:defPPr>
              <a:defRPr lang="zh-CN"/>
            </a:defPPr>
            <a:lvl1pPr>
              <a:defRPr kumimoji="1">
                <a:latin typeface="微软雅黑" panose="020B0503020204020204" pitchFamily="34" charset="-122"/>
                <a:ea typeface="微软雅黑" panose="020B0503020204020204" pitchFamily="34" charset="-122"/>
              </a:defRPr>
            </a:lvl1pPr>
          </a:lstStyle>
          <a:p>
            <a:r>
              <a:rPr lang="en-US" altLang="zh-CN" sz="1600" b="1" dirty="0">
                <a:solidFill>
                  <a:srgbClr val="626262"/>
                </a:solidFill>
                <a:latin typeface="+mj-ea"/>
                <a:ea typeface="+mj-ea"/>
                <a:sym typeface="Helvetica Neue"/>
              </a:rPr>
              <a:t>Advantages</a:t>
            </a:r>
            <a:r>
              <a:rPr lang="en-US" altLang="zh-CN" sz="1600" dirty="0">
                <a:solidFill>
                  <a:srgbClr val="626262"/>
                </a:solidFill>
                <a:latin typeface="+mj-ea"/>
                <a:ea typeface="+mj-ea"/>
                <a:sym typeface="Helvetica Neue"/>
              </a:rPr>
              <a:t>:</a:t>
            </a:r>
          </a:p>
          <a:p>
            <a:pPr marL="800100" lvl="1" indent="-342900">
              <a:buFont typeface="+mj-lt"/>
              <a:buAutoNum type="arabicPeriod"/>
            </a:pPr>
            <a:r>
              <a:rPr lang="en-US" altLang="zh-CN" sz="1600" dirty="0">
                <a:solidFill>
                  <a:srgbClr val="626262"/>
                </a:solidFill>
                <a:latin typeface="+mj-ea"/>
                <a:ea typeface="+mj-ea"/>
                <a:sym typeface="Helvetica Neue"/>
              </a:rPr>
              <a:t>Elastic scaling</a:t>
            </a:r>
          </a:p>
          <a:p>
            <a:pPr marL="800100" lvl="1" indent="-342900">
              <a:buFont typeface="+mj-lt"/>
              <a:buAutoNum type="arabicPeriod"/>
            </a:pPr>
            <a:r>
              <a:rPr lang="en-US" altLang="zh-CN" sz="1600" dirty="0">
                <a:solidFill>
                  <a:srgbClr val="626262"/>
                </a:solidFill>
                <a:latin typeface="+mj-ea"/>
                <a:ea typeface="+mj-ea"/>
                <a:sym typeface="Helvetica Neue"/>
              </a:rPr>
              <a:t>Make full use of server resources</a:t>
            </a:r>
          </a:p>
          <a:p>
            <a:pPr marL="800100" lvl="1" indent="-342900">
              <a:buFont typeface="+mj-lt"/>
              <a:buAutoNum type="arabicPeriod"/>
            </a:pPr>
            <a:r>
              <a:rPr lang="en-US" altLang="zh-CN" sz="1600" dirty="0">
                <a:solidFill>
                  <a:srgbClr val="626262"/>
                </a:solidFill>
                <a:latin typeface="+mj-ea"/>
                <a:ea typeface="+mj-ea"/>
                <a:sym typeface="Helvetica Neue"/>
              </a:rPr>
              <a:t>Environmental isolation</a:t>
            </a:r>
          </a:p>
          <a:p>
            <a:endParaRPr lang="en-US" altLang="zh-CN" sz="1600" dirty="0">
              <a:solidFill>
                <a:srgbClr val="626262"/>
              </a:solidFill>
              <a:latin typeface="+mj-ea"/>
              <a:ea typeface="+mj-ea"/>
              <a:sym typeface="Helvetica Neue"/>
            </a:endParaRPr>
          </a:p>
          <a:p>
            <a:r>
              <a:rPr lang="en-US" altLang="zh-CN" sz="1600" b="1" dirty="0">
                <a:solidFill>
                  <a:srgbClr val="626262"/>
                </a:solidFill>
                <a:latin typeface="+mj-ea"/>
                <a:ea typeface="+mj-ea"/>
                <a:sym typeface="Helvetica Neue"/>
              </a:rPr>
              <a:t>Disadvantages</a:t>
            </a:r>
            <a:r>
              <a:rPr lang="en-US" altLang="zh-CN" sz="1600" dirty="0">
                <a:solidFill>
                  <a:srgbClr val="626262"/>
                </a:solidFill>
                <a:latin typeface="+mj-ea"/>
                <a:ea typeface="+mj-ea"/>
                <a:sym typeface="Helvetica Neue"/>
              </a:rPr>
              <a:t>:</a:t>
            </a:r>
          </a:p>
          <a:p>
            <a:pPr lvl="1"/>
            <a:r>
              <a:rPr lang="en-US" altLang="zh-CN" sz="1600" dirty="0">
                <a:solidFill>
                  <a:srgbClr val="626262"/>
                </a:solidFill>
                <a:latin typeface="+mj-ea"/>
                <a:ea typeface="+mj-ea"/>
                <a:sym typeface="Helvetica Neue"/>
              </a:rPr>
              <a:t>Requires K8S maintenance</a:t>
            </a:r>
            <a:r>
              <a:rPr lang="zh-CN" altLang="en-US" sz="1600" dirty="0">
                <a:solidFill>
                  <a:srgbClr val="626262"/>
                </a:solidFill>
                <a:latin typeface="+mj-ea"/>
                <a:ea typeface="+mj-ea"/>
                <a:sym typeface="Helvetica Neue"/>
              </a:rPr>
              <a:t> </a:t>
            </a:r>
            <a:r>
              <a:rPr lang="en-US" altLang="zh-CN" sz="1600" dirty="0">
                <a:solidFill>
                  <a:srgbClr val="626262"/>
                </a:solidFill>
                <a:latin typeface="+mj-ea"/>
                <a:ea typeface="+mj-ea"/>
                <a:sym typeface="Helvetica Neue"/>
              </a:rPr>
              <a:t>experience</a:t>
            </a:r>
          </a:p>
          <a:p>
            <a:r>
              <a:rPr lang="zh-CN" altLang="en-US" dirty="0">
                <a:solidFill>
                  <a:srgbClr val="626262"/>
                </a:solidFill>
                <a:latin typeface="+mj-ea"/>
                <a:ea typeface="+mj-ea"/>
                <a:sym typeface="Helvetica Neue"/>
              </a:rPr>
              <a:t>   </a:t>
            </a:r>
            <a:endParaRPr lang="zh-CN" altLang="en-US" dirty="0">
              <a:solidFill>
                <a:srgbClr val="626262"/>
              </a:solidFill>
              <a:latin typeface="+mj-ea"/>
              <a:ea typeface="+mj-ea"/>
            </a:endParaRPr>
          </a:p>
        </p:txBody>
      </p:sp>
      <p:sp>
        <p:nvSpPr>
          <p:cNvPr id="4" name="文本框 3"/>
          <p:cNvSpPr txBox="1"/>
          <p:nvPr/>
        </p:nvSpPr>
        <p:spPr>
          <a:xfrm>
            <a:off x="830518" y="1188644"/>
            <a:ext cx="3601085" cy="398780"/>
          </a:xfrm>
          <a:prstGeom prst="rect">
            <a:avLst/>
          </a:prstGeom>
          <a:noFill/>
        </p:spPr>
        <p:txBody>
          <a:bodyPr wrap="none" rtlCol="0">
            <a:spAutoFit/>
          </a:bodyPr>
          <a:lstStyle/>
          <a:p>
            <a:r>
              <a:rPr kumimoji="1" lang="en-US" altLang="zh-CN" sz="2000" dirty="0">
                <a:solidFill>
                  <a:srgbClr val="5A5A5A"/>
                </a:solidFill>
                <a:latin typeface="+mj-ea"/>
                <a:ea typeface="+mj-ea"/>
              </a:rPr>
              <a:t>Cloud Native is the trending</a:t>
            </a:r>
            <a:endParaRPr kumimoji="1" lang="zh-CN" altLang="en-US" sz="2000" dirty="0">
              <a:solidFill>
                <a:srgbClr val="5A5A5A"/>
              </a:solidFill>
              <a:latin typeface="+mj-ea"/>
              <a:ea typeface="+mj-ea"/>
            </a:endParaRPr>
          </a:p>
        </p:txBody>
      </p:sp>
      <p:pic>
        <p:nvPicPr>
          <p:cNvPr id="5" name="图片 4"/>
          <p:cNvPicPr>
            <a:picLocks noChangeAspect="1"/>
          </p:cNvPicPr>
          <p:nvPr/>
        </p:nvPicPr>
        <p:blipFill>
          <a:blip r:embed="rId2"/>
          <a:stretch>
            <a:fillRect/>
          </a:stretch>
        </p:blipFill>
        <p:spPr>
          <a:xfrm>
            <a:off x="5956300" y="3390900"/>
            <a:ext cx="279400" cy="76200"/>
          </a:xfrm>
          <a:prstGeom prst="rect">
            <a:avLst/>
          </a:prstGeom>
        </p:spPr>
      </p:pic>
      <p:grpSp>
        <p:nvGrpSpPr>
          <p:cNvPr id="7" name="组合 6"/>
          <p:cNvGrpSpPr/>
          <p:nvPr/>
        </p:nvGrpSpPr>
        <p:grpSpPr>
          <a:xfrm>
            <a:off x="4141076" y="1902372"/>
            <a:ext cx="8050924" cy="4659745"/>
            <a:chOff x="3942716" y="1828800"/>
            <a:chExt cx="8249284" cy="4659745"/>
          </a:xfrm>
        </p:grpSpPr>
        <p:pic>
          <p:nvPicPr>
            <p:cNvPr id="162" name="图片 161"/>
            <p:cNvPicPr>
              <a:picLocks noChangeAspect="1"/>
            </p:cNvPicPr>
            <p:nvPr/>
          </p:nvPicPr>
          <p:blipFill>
            <a:blip r:embed="rId3"/>
            <a:stretch>
              <a:fillRect/>
            </a:stretch>
          </p:blipFill>
          <p:spPr>
            <a:xfrm>
              <a:off x="4079351" y="1828800"/>
              <a:ext cx="8112649" cy="4659745"/>
            </a:xfrm>
            <a:prstGeom prst="rect">
              <a:avLst/>
            </a:prstGeom>
          </p:spPr>
        </p:pic>
        <p:pic>
          <p:nvPicPr>
            <p:cNvPr id="6" name="图片 5"/>
            <p:cNvPicPr>
              <a:picLocks noChangeAspect="1"/>
            </p:cNvPicPr>
            <p:nvPr/>
          </p:nvPicPr>
          <p:blipFill>
            <a:blip r:embed="rId4"/>
            <a:stretch>
              <a:fillRect/>
            </a:stretch>
          </p:blipFill>
          <p:spPr>
            <a:xfrm>
              <a:off x="3942716" y="5938746"/>
              <a:ext cx="566358" cy="188786"/>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latin typeface="+mj-ea"/>
              </a:rPr>
              <a:t>DolphinScheduler</a:t>
            </a:r>
            <a:r>
              <a:rPr lang="zh-CN" altLang="en-US" dirty="0">
                <a:latin typeface="+mj-ea"/>
              </a:rPr>
              <a:t> </a:t>
            </a:r>
            <a:r>
              <a:rPr lang="en-US" altLang="zh-CN" dirty="0">
                <a:latin typeface="+mj-ea"/>
              </a:rPr>
              <a:t>1.3.x</a:t>
            </a:r>
            <a:r>
              <a:rPr lang="zh-CN" altLang="en-US" dirty="0">
                <a:latin typeface="+mj-ea"/>
              </a:rPr>
              <a:t> </a:t>
            </a:r>
            <a:r>
              <a:rPr lang="en-US" altLang="zh-CN" dirty="0">
                <a:latin typeface="+mj-ea"/>
              </a:rPr>
              <a:t>Other New</a:t>
            </a:r>
            <a:r>
              <a:rPr lang="zh-CN" altLang="en-US" dirty="0">
                <a:latin typeface="+mj-ea"/>
              </a:rPr>
              <a:t> </a:t>
            </a:r>
            <a:r>
              <a:rPr lang="en-US" altLang="zh-CN" dirty="0">
                <a:latin typeface="+mj-ea"/>
              </a:rPr>
              <a:t>Features</a:t>
            </a:r>
            <a:endParaRPr kumimoji="1" lang="zh-CN" altLang="en-US" dirty="0">
              <a:latin typeface="+mj-ea"/>
            </a:endParaRPr>
          </a:p>
        </p:txBody>
      </p:sp>
      <p:sp>
        <p:nvSpPr>
          <p:cNvPr id="48" name="文本框 47"/>
          <p:cNvSpPr txBox="1"/>
          <p:nvPr/>
        </p:nvSpPr>
        <p:spPr>
          <a:xfrm>
            <a:off x="94593" y="1058689"/>
            <a:ext cx="6284316" cy="3692525"/>
          </a:xfrm>
          <a:prstGeom prst="rect">
            <a:avLst/>
          </a:prstGeom>
          <a:noFill/>
        </p:spPr>
        <p:txBody>
          <a:bodyPr wrap="square" rtlCol="0">
            <a:spAutoFit/>
          </a:bodyPr>
          <a:lstStyle/>
          <a:p>
            <a:pPr marL="285750" indent="-285750">
              <a:buFont typeface="Wingdings" panose="05000000000000000000" pitchFamily="2" charset="2"/>
              <a:buChar char="ü"/>
            </a:pPr>
            <a:endParaRPr kumimoji="1" lang="en-US" altLang="zh-CN" dirty="0">
              <a:solidFill>
                <a:srgbClr val="5A5A5A"/>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kumimoji="1" lang="en-US" altLang="zh-CN" dirty="0">
                <a:solidFill>
                  <a:srgbClr val="5A5A5A"/>
                </a:solidFill>
                <a:latin typeface="微软雅黑" panose="020B0503020204020204" pitchFamily="34" charset="-122"/>
                <a:ea typeface="微软雅黑" panose="020B0503020204020204" pitchFamily="34" charset="-122"/>
              </a:rPr>
              <a:t>Batch import and export workflow</a:t>
            </a:r>
          </a:p>
          <a:p>
            <a:pPr marL="285750" indent="-285750">
              <a:buFont typeface="Wingdings" panose="05000000000000000000" pitchFamily="2" charset="2"/>
              <a:buChar char="ü"/>
            </a:pPr>
            <a:endParaRPr kumimoji="1" lang="en-US" altLang="zh-CN" dirty="0">
              <a:solidFill>
                <a:srgbClr val="5A5A5A"/>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dirty="0">
                <a:solidFill>
                  <a:srgbClr val="5A5A5A"/>
                </a:solidFill>
                <a:latin typeface="微软雅黑" panose="020B0503020204020204" pitchFamily="34" charset="-122"/>
                <a:ea typeface="微软雅黑" panose="020B0503020204020204" pitchFamily="34" charset="-122"/>
              </a:rPr>
              <a:t>Process definition clone</a:t>
            </a:r>
          </a:p>
          <a:p>
            <a:pPr marL="285750" indent="-285750">
              <a:buFont typeface="Wingdings" panose="05000000000000000000" pitchFamily="2" charset="2"/>
              <a:buChar char="ü"/>
            </a:pPr>
            <a:endParaRPr lang="en-US" altLang="zh-CN" dirty="0">
              <a:solidFill>
                <a:srgbClr val="5A5A5A"/>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dirty="0">
                <a:solidFill>
                  <a:srgbClr val="5A5A5A"/>
                </a:solidFill>
                <a:latin typeface="微软雅黑" panose="020B0503020204020204" pitchFamily="34" charset="-122"/>
                <a:ea typeface="微软雅黑" panose="020B0503020204020204" pitchFamily="34" charset="-122"/>
              </a:rPr>
              <a:t>Deletion of process instance &amp; cascade delete task logs</a:t>
            </a:r>
          </a:p>
          <a:p>
            <a:pPr marL="285750" indent="-285750">
              <a:buFont typeface="Wingdings" panose="05000000000000000000" pitchFamily="2" charset="2"/>
              <a:buChar char="ü"/>
            </a:pPr>
            <a:endParaRPr lang="en-US" altLang="zh-CN" dirty="0">
              <a:solidFill>
                <a:srgbClr val="5A5A5A"/>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dirty="0">
                <a:solidFill>
                  <a:srgbClr val="5A5A5A"/>
                </a:solidFill>
                <a:latin typeface="微软雅黑" panose="020B0503020204020204" pitchFamily="34" charset="-122"/>
                <a:ea typeface="微软雅黑" panose="020B0503020204020204" pitchFamily="34" charset="-122"/>
              </a:rPr>
              <a:t>Simplify configurations and optimize deployment experience</a:t>
            </a:r>
          </a:p>
          <a:p>
            <a:pPr marL="285750" indent="-285750">
              <a:buFont typeface="Wingdings" panose="05000000000000000000" pitchFamily="2" charset="2"/>
              <a:buChar char="ü"/>
            </a:pPr>
            <a:endParaRPr kumimoji="1" lang="en-US" altLang="zh-CN" dirty="0">
              <a:solidFill>
                <a:srgbClr val="5A5A5A"/>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kumimoji="1" lang="en-US" altLang="zh-CN" dirty="0">
              <a:solidFill>
                <a:srgbClr val="5A5A5A"/>
              </a:solidFill>
              <a:latin typeface="微软雅黑" panose="020B0503020204020204" pitchFamily="34" charset="-122"/>
              <a:ea typeface="微软雅黑" panose="020B0503020204020204" pitchFamily="34" charset="-122"/>
            </a:endParaRPr>
          </a:p>
          <a:p>
            <a:endParaRPr kumimoji="1" lang="zh-CN" altLang="en-US" dirty="0">
              <a:solidFill>
                <a:srgbClr val="5A5A5A"/>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986454" y="3859589"/>
            <a:ext cx="9299511" cy="2872287"/>
          </a:xfrm>
          <a:prstGeom prst="rect">
            <a:avLst/>
          </a:prstGeom>
        </p:spPr>
      </p:pic>
      <p:sp>
        <p:nvSpPr>
          <p:cNvPr id="5" name="右箭头 4"/>
          <p:cNvSpPr/>
          <p:nvPr/>
        </p:nvSpPr>
        <p:spPr>
          <a:xfrm rot="7924497">
            <a:off x="9705476" y="5973831"/>
            <a:ext cx="441435" cy="148987"/>
          </a:xfrm>
          <a:prstGeom prst="rightArrow">
            <a:avLst/>
          </a:prstGeom>
          <a:solidFill>
            <a:srgbClr val="FFC000"/>
          </a:solidFill>
          <a:ln>
            <a:solidFill>
              <a:srgbClr val="FF9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4" y="1562904"/>
            <a:ext cx="2008691"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5</a:t>
            </a:r>
            <a:endParaRPr lang="zh-CN" altLang="en-US" sz="4000" dirty="0">
              <a:latin typeface="+mn-lt"/>
              <a:ea typeface="+mn-ea"/>
              <a:cs typeface="+mn-ea"/>
              <a:sym typeface="+mn-lt"/>
            </a:endParaRPr>
          </a:p>
        </p:txBody>
      </p:sp>
      <p:sp>
        <p:nvSpPr>
          <p:cNvPr id="28" name="文本框 27"/>
          <p:cNvSpPr txBox="1"/>
          <p:nvPr/>
        </p:nvSpPr>
        <p:spPr>
          <a:xfrm>
            <a:off x="4357063" y="4290950"/>
            <a:ext cx="4036695" cy="521970"/>
          </a:xfrm>
          <a:prstGeom prst="rect">
            <a:avLst/>
          </a:prstGeom>
          <a:noFill/>
        </p:spPr>
        <p:txBody>
          <a:bodyPr wrap="none" rtlCol="0">
            <a:spAutoFit/>
          </a:bodyPr>
          <a:lstStyle/>
          <a:p>
            <a:r>
              <a:rPr lang="en-US" altLang="zh-CN" sz="2800" b="1" dirty="0">
                <a:solidFill>
                  <a:srgbClr val="5A5A5A"/>
                </a:solidFill>
                <a:latin typeface="+mj-ea"/>
                <a:cs typeface="+mn-ea"/>
                <a:sym typeface="+mn-lt"/>
              </a:rPr>
              <a:t>Architecture Iteration</a:t>
            </a:r>
          </a:p>
        </p:txBody>
      </p:sp>
      <p:sp>
        <p:nvSpPr>
          <p:cNvPr id="71" name="椭圆 70"/>
          <p:cNvSpPr/>
          <p:nvPr/>
        </p:nvSpPr>
        <p:spPr>
          <a:xfrm>
            <a:off x="5460600" y="2651728"/>
            <a:ext cx="1270800" cy="127080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293" y="2885785"/>
            <a:ext cx="857129" cy="857129"/>
          </a:xfrm>
          <a:prstGeom prst="rect">
            <a:avLst/>
          </a:prstGeom>
        </p:spPr>
      </p:pic>
      <p:pic>
        <p:nvPicPr>
          <p:cNvPr id="75" name="图片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19" y="2784363"/>
            <a:ext cx="1005530" cy="1005530"/>
          </a:xfrm>
          <a:prstGeom prst="rect">
            <a:avLst/>
          </a:prstGeom>
        </p:spPr>
      </p:pic>
      <p:sp>
        <p:nvSpPr>
          <p:cNvPr id="19" name="任意多边形 18"/>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317500" y="5424599"/>
            <a:ext cx="11557000" cy="1000770"/>
            <a:chOff x="317500" y="5146031"/>
            <a:chExt cx="11557000" cy="1000770"/>
          </a:xfrm>
        </p:grpSpPr>
        <p:sp>
          <p:nvSpPr>
            <p:cNvPr id="22" name="任意多边形 21"/>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日期占位符 1"/>
          <p:cNvSpPr txBox="1"/>
          <p:nvPr/>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717171"/>
                </a:solidFill>
              </a:rPr>
              <a:t>2021/4/14</a:t>
            </a:fld>
            <a:endParaRPr lang="zh-CN" altLang="en-US" sz="1100" dirty="0">
              <a:solidFill>
                <a:srgbClr val="717171"/>
              </a:solidFill>
            </a:endParaRPr>
          </a:p>
        </p:txBody>
      </p:sp>
      <p:sp>
        <p:nvSpPr>
          <p:cNvPr id="34" name="文本框 33"/>
          <p:cNvSpPr txBox="1"/>
          <p:nvPr/>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717171"/>
                </a:solidFill>
                <a:latin typeface="+mn-lt"/>
                <a:ea typeface="+mn-ea"/>
                <a:cs typeface="+mn-cs"/>
              </a:rPr>
              <a:t>26</a:t>
            </a:fld>
            <a:endParaRPr lang="zh-CN" altLang="en-US" sz="1100" kern="1200" dirty="0">
              <a:solidFill>
                <a:srgbClr val="717171"/>
              </a:solidFill>
              <a:latin typeface="+mn-lt"/>
              <a:ea typeface="+mn-ea"/>
              <a:cs typeface="+mn-cs"/>
            </a:endParaRPr>
          </a:p>
        </p:txBody>
      </p:sp>
      <p:sp>
        <p:nvSpPr>
          <p:cNvPr id="33" name="Freeform 70"/>
          <p:cNvSpPr/>
          <p:nvPr/>
        </p:nvSpPr>
        <p:spPr bwMode="auto">
          <a:xfrm>
            <a:off x="5712154" y="3033983"/>
            <a:ext cx="675946" cy="581931"/>
          </a:xfrm>
          <a:custGeom>
            <a:avLst/>
            <a:gdLst>
              <a:gd name="T0" fmla="*/ 252 w 288"/>
              <a:gd name="T1" fmla="*/ 179 h 287"/>
              <a:gd name="T2" fmla="*/ 288 w 288"/>
              <a:gd name="T3" fmla="*/ 143 h 287"/>
              <a:gd name="T4" fmla="*/ 252 w 288"/>
              <a:gd name="T5" fmla="*/ 107 h 287"/>
              <a:gd name="T6" fmla="*/ 218 w 288"/>
              <a:gd name="T7" fmla="*/ 133 h 287"/>
              <a:gd name="T8" fmla="*/ 128 w 288"/>
              <a:gd name="T9" fmla="*/ 133 h 287"/>
              <a:gd name="T10" fmla="*/ 178 w 288"/>
              <a:gd name="T11" fmla="*/ 46 h 287"/>
              <a:gd name="T12" fmla="*/ 218 w 288"/>
              <a:gd name="T13" fmla="*/ 46 h 287"/>
              <a:gd name="T14" fmla="*/ 252 w 288"/>
              <a:gd name="T15" fmla="*/ 72 h 287"/>
              <a:gd name="T16" fmla="*/ 288 w 288"/>
              <a:gd name="T17" fmla="*/ 36 h 287"/>
              <a:gd name="T18" fmla="*/ 252 w 288"/>
              <a:gd name="T19" fmla="*/ 0 h 287"/>
              <a:gd name="T20" fmla="*/ 218 w 288"/>
              <a:gd name="T21" fmla="*/ 26 h 287"/>
              <a:gd name="T22" fmla="*/ 166 w 288"/>
              <a:gd name="T23" fmla="*/ 26 h 287"/>
              <a:gd name="T24" fmla="*/ 104 w 288"/>
              <a:gd name="T25" fmla="*/ 133 h 287"/>
              <a:gd name="T26" fmla="*/ 71 w 288"/>
              <a:gd name="T27" fmla="*/ 133 h 287"/>
              <a:gd name="T28" fmla="*/ 36 w 288"/>
              <a:gd name="T29" fmla="*/ 107 h 287"/>
              <a:gd name="T30" fmla="*/ 0 w 288"/>
              <a:gd name="T31" fmla="*/ 143 h 287"/>
              <a:gd name="T32" fmla="*/ 36 w 288"/>
              <a:gd name="T33" fmla="*/ 179 h 287"/>
              <a:gd name="T34" fmla="*/ 71 w 288"/>
              <a:gd name="T35" fmla="*/ 153 h 287"/>
              <a:gd name="T36" fmla="*/ 104 w 288"/>
              <a:gd name="T37" fmla="*/ 153 h 287"/>
              <a:gd name="T38" fmla="*/ 166 w 288"/>
              <a:gd name="T39" fmla="*/ 261 h 287"/>
              <a:gd name="T40" fmla="*/ 218 w 288"/>
              <a:gd name="T41" fmla="*/ 261 h 287"/>
              <a:gd name="T42" fmla="*/ 252 w 288"/>
              <a:gd name="T43" fmla="*/ 287 h 287"/>
              <a:gd name="T44" fmla="*/ 288 w 288"/>
              <a:gd name="T45" fmla="*/ 251 h 287"/>
              <a:gd name="T46" fmla="*/ 252 w 288"/>
              <a:gd name="T47" fmla="*/ 215 h 287"/>
              <a:gd name="T48" fmla="*/ 218 w 288"/>
              <a:gd name="T49" fmla="*/ 241 h 287"/>
              <a:gd name="T50" fmla="*/ 178 w 288"/>
              <a:gd name="T51" fmla="*/ 241 h 287"/>
              <a:gd name="T52" fmla="*/ 128 w 288"/>
              <a:gd name="T53" fmla="*/ 153 h 287"/>
              <a:gd name="T54" fmla="*/ 218 w 288"/>
              <a:gd name="T55" fmla="*/ 153 h 287"/>
              <a:gd name="T56" fmla="*/ 252 w 288"/>
              <a:gd name="T57" fmla="*/ 17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7">
                <a:moveTo>
                  <a:pt x="252" y="179"/>
                </a:moveTo>
                <a:cubicBezTo>
                  <a:pt x="272" y="179"/>
                  <a:pt x="288" y="163"/>
                  <a:pt x="288" y="143"/>
                </a:cubicBezTo>
                <a:cubicBezTo>
                  <a:pt x="288" y="124"/>
                  <a:pt x="272" y="107"/>
                  <a:pt x="252" y="107"/>
                </a:cubicBezTo>
                <a:cubicBezTo>
                  <a:pt x="236" y="107"/>
                  <a:pt x="222" y="118"/>
                  <a:pt x="218" y="133"/>
                </a:cubicBezTo>
                <a:cubicBezTo>
                  <a:pt x="128" y="133"/>
                  <a:pt x="128" y="133"/>
                  <a:pt x="128" y="133"/>
                </a:cubicBezTo>
                <a:cubicBezTo>
                  <a:pt x="178" y="46"/>
                  <a:pt x="178" y="46"/>
                  <a:pt x="178" y="46"/>
                </a:cubicBezTo>
                <a:cubicBezTo>
                  <a:pt x="218" y="46"/>
                  <a:pt x="218" y="46"/>
                  <a:pt x="218" y="46"/>
                </a:cubicBezTo>
                <a:cubicBezTo>
                  <a:pt x="222" y="61"/>
                  <a:pt x="236" y="72"/>
                  <a:pt x="252" y="72"/>
                </a:cubicBezTo>
                <a:cubicBezTo>
                  <a:pt x="272" y="72"/>
                  <a:pt x="288" y="56"/>
                  <a:pt x="288" y="36"/>
                </a:cubicBezTo>
                <a:cubicBezTo>
                  <a:pt x="288" y="16"/>
                  <a:pt x="272" y="0"/>
                  <a:pt x="252" y="0"/>
                </a:cubicBezTo>
                <a:cubicBezTo>
                  <a:pt x="236" y="0"/>
                  <a:pt x="222" y="11"/>
                  <a:pt x="218" y="26"/>
                </a:cubicBezTo>
                <a:cubicBezTo>
                  <a:pt x="166" y="26"/>
                  <a:pt x="166" y="26"/>
                  <a:pt x="166" y="26"/>
                </a:cubicBezTo>
                <a:cubicBezTo>
                  <a:pt x="104" y="133"/>
                  <a:pt x="104" y="133"/>
                  <a:pt x="104" y="133"/>
                </a:cubicBezTo>
                <a:cubicBezTo>
                  <a:pt x="71" y="133"/>
                  <a:pt x="71" y="133"/>
                  <a:pt x="71" y="133"/>
                </a:cubicBezTo>
                <a:cubicBezTo>
                  <a:pt x="66" y="118"/>
                  <a:pt x="53" y="107"/>
                  <a:pt x="36" y="107"/>
                </a:cubicBezTo>
                <a:cubicBezTo>
                  <a:pt x="16" y="107"/>
                  <a:pt x="0" y="124"/>
                  <a:pt x="0" y="143"/>
                </a:cubicBezTo>
                <a:cubicBezTo>
                  <a:pt x="0" y="163"/>
                  <a:pt x="16" y="179"/>
                  <a:pt x="36" y="179"/>
                </a:cubicBezTo>
                <a:cubicBezTo>
                  <a:pt x="53" y="179"/>
                  <a:pt x="66" y="168"/>
                  <a:pt x="71" y="153"/>
                </a:cubicBezTo>
                <a:cubicBezTo>
                  <a:pt x="104" y="153"/>
                  <a:pt x="104" y="153"/>
                  <a:pt x="104" y="153"/>
                </a:cubicBezTo>
                <a:cubicBezTo>
                  <a:pt x="166" y="261"/>
                  <a:pt x="166" y="261"/>
                  <a:pt x="166" y="261"/>
                </a:cubicBezTo>
                <a:cubicBezTo>
                  <a:pt x="218" y="261"/>
                  <a:pt x="218" y="261"/>
                  <a:pt x="218" y="261"/>
                </a:cubicBezTo>
                <a:cubicBezTo>
                  <a:pt x="222" y="277"/>
                  <a:pt x="236" y="287"/>
                  <a:pt x="252" y="287"/>
                </a:cubicBezTo>
                <a:cubicBezTo>
                  <a:pt x="272" y="287"/>
                  <a:pt x="288" y="271"/>
                  <a:pt x="288" y="251"/>
                </a:cubicBezTo>
                <a:cubicBezTo>
                  <a:pt x="288" y="232"/>
                  <a:pt x="272" y="215"/>
                  <a:pt x="252" y="215"/>
                </a:cubicBezTo>
                <a:cubicBezTo>
                  <a:pt x="236" y="215"/>
                  <a:pt x="222" y="226"/>
                  <a:pt x="218" y="241"/>
                </a:cubicBezTo>
                <a:cubicBezTo>
                  <a:pt x="178" y="241"/>
                  <a:pt x="178" y="241"/>
                  <a:pt x="178" y="241"/>
                </a:cubicBezTo>
                <a:cubicBezTo>
                  <a:pt x="128" y="153"/>
                  <a:pt x="128" y="153"/>
                  <a:pt x="128" y="153"/>
                </a:cubicBezTo>
                <a:cubicBezTo>
                  <a:pt x="218" y="153"/>
                  <a:pt x="218" y="153"/>
                  <a:pt x="218" y="153"/>
                </a:cubicBezTo>
                <a:cubicBezTo>
                  <a:pt x="222" y="168"/>
                  <a:pt x="236" y="179"/>
                  <a:pt x="252" y="179"/>
                </a:cubicBez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latin typeface="+mj-ea"/>
              </a:rPr>
              <a:t>DolphinScheduler</a:t>
            </a:r>
            <a:r>
              <a:rPr kumimoji="1" lang="zh-CN" altLang="en-US" dirty="0">
                <a:latin typeface="+mj-ea"/>
              </a:rPr>
              <a:t> </a:t>
            </a:r>
            <a:r>
              <a:rPr kumimoji="1" lang="en-US" altLang="zh-CN" dirty="0">
                <a:latin typeface="+mj-ea"/>
              </a:rPr>
              <a:t>1.3.x</a:t>
            </a:r>
            <a:r>
              <a:rPr kumimoji="1" lang="zh-CN" altLang="en-US" dirty="0">
                <a:latin typeface="+mj-ea"/>
              </a:rPr>
              <a:t> </a:t>
            </a:r>
            <a:r>
              <a:rPr kumimoji="1" lang="en-US" altLang="zh-CN" dirty="0">
                <a:latin typeface="+mj-ea"/>
              </a:rPr>
              <a:t>New Architecture</a:t>
            </a:r>
            <a:endParaRPr kumimoji="1" lang="zh-CN" altLang="en-US" dirty="0">
              <a:latin typeface="+mj-ea"/>
            </a:endParaRPr>
          </a:p>
        </p:txBody>
      </p:sp>
      <p:pic>
        <p:nvPicPr>
          <p:cNvPr id="4" name="图片 3"/>
          <p:cNvPicPr>
            <a:picLocks noChangeAspect="1"/>
          </p:cNvPicPr>
          <p:nvPr/>
        </p:nvPicPr>
        <p:blipFill>
          <a:blip r:embed="rId2"/>
          <a:stretch>
            <a:fillRect/>
          </a:stretch>
        </p:blipFill>
        <p:spPr>
          <a:xfrm>
            <a:off x="3867307" y="1051033"/>
            <a:ext cx="8472342" cy="5559974"/>
          </a:xfrm>
          <a:prstGeom prst="rect">
            <a:avLst/>
          </a:prstGeom>
        </p:spPr>
      </p:pic>
      <p:sp>
        <p:nvSpPr>
          <p:cNvPr id="3" name="文本框 2"/>
          <p:cNvSpPr txBox="1"/>
          <p:nvPr/>
        </p:nvSpPr>
        <p:spPr>
          <a:xfrm>
            <a:off x="-95250" y="2138045"/>
            <a:ext cx="4192905" cy="3599815"/>
          </a:xfrm>
          <a:prstGeom prst="rect">
            <a:avLst/>
          </a:prstGeom>
          <a:noFill/>
        </p:spPr>
        <p:txBody>
          <a:bodyPr wrap="square" rtlCol="0">
            <a:spAutoFit/>
          </a:bodyPr>
          <a:lstStyle/>
          <a:p>
            <a:r>
              <a:rPr kumimoji="1" lang="en-US" altLang="zh-CN" sz="1600" dirty="0">
                <a:solidFill>
                  <a:srgbClr val="5A5A5A"/>
                </a:solidFill>
                <a:latin typeface="微软雅黑" panose="020B0503020204020204" pitchFamily="34" charset="-122"/>
                <a:ea typeface="微软雅黑" panose="020B0503020204020204" pitchFamily="34" charset="-122"/>
              </a:rPr>
              <a:t>Reduce the pressure on the databases</a:t>
            </a:r>
          </a:p>
          <a:p>
            <a:pPr marL="285750" indent="-285750">
              <a:buFont typeface="Wingdings" panose="05000000000000000000" pitchFamily="2" charset="2"/>
              <a:buChar char="ü"/>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400" dirty="0">
                <a:solidFill>
                  <a:srgbClr val="5A5A5A"/>
                </a:solidFill>
                <a:latin typeface="微软雅黑" panose="020B0503020204020204" pitchFamily="34" charset="-122"/>
                <a:ea typeface="微软雅黑" panose="020B0503020204020204" pitchFamily="34" charset="-122"/>
              </a:rPr>
              <a:t>Worker</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straight operate</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DBs, single responsibility</a:t>
            </a:r>
          </a:p>
          <a:p>
            <a:pPr marL="742950" lvl="1" indent="-285750">
              <a:buFont typeface="Arial" panose="020B0604020202020204" pitchFamily="34" charset="0"/>
              <a:buChar char="•"/>
            </a:pPr>
            <a:endParaRPr kumimoji="1" lang="en-US" altLang="zh-CN" sz="14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400" dirty="0">
                <a:solidFill>
                  <a:srgbClr val="5A5A5A"/>
                </a:solidFill>
                <a:latin typeface="微软雅黑" panose="020B0503020204020204" pitchFamily="34" charset="-122"/>
                <a:ea typeface="微软雅黑" panose="020B0503020204020204" pitchFamily="34" charset="-122"/>
              </a:rPr>
              <a:t>Master and Worker communicate directly to reduce latency</a:t>
            </a:r>
          </a:p>
          <a:p>
            <a:pPr marL="742950" lvl="1" indent="-285750">
              <a:buFont typeface="Arial" panose="020B0604020202020204" pitchFamily="34" charset="0"/>
              <a:buChar char="•"/>
            </a:pPr>
            <a:endParaRPr kumimoji="1" lang="en-US" altLang="zh-CN" sz="14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400" dirty="0">
                <a:solidFill>
                  <a:srgbClr val="5A5A5A"/>
                </a:solidFill>
                <a:latin typeface="微软雅黑" panose="020B0503020204020204" pitchFamily="34" charset="-122"/>
                <a:ea typeface="微软雅黑" panose="020B0503020204020204" pitchFamily="34" charset="-122"/>
              </a:rPr>
              <a:t>Master multi strategies to</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distribute</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tasks</a:t>
            </a:r>
          </a:p>
          <a:p>
            <a:pPr lvl="1"/>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Workers load-balancing strategies:</a:t>
            </a:r>
          </a:p>
          <a:p>
            <a:pPr lvl="1"/>
            <a:r>
              <a:rPr kumimoji="1" lang="en-US" altLang="zh-CN" sz="1400" dirty="0">
                <a:solidFill>
                  <a:srgbClr val="5A5A5A"/>
                </a:solidFill>
                <a:latin typeface="微软雅黑" panose="020B0503020204020204" pitchFamily="34" charset="-122"/>
                <a:ea typeface="微软雅黑" panose="020B0503020204020204" pitchFamily="34" charset="-122"/>
              </a:rPr>
              <a:t>	Random, round-robin and linear 	maximum base</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on</a:t>
            </a:r>
            <a:r>
              <a:rPr kumimoji="1" lang="zh-CN" altLang="en-US" sz="1400" dirty="0">
                <a:solidFill>
                  <a:srgbClr val="5A5A5A"/>
                </a:solidFill>
                <a:latin typeface="微软雅黑" panose="020B0503020204020204" pitchFamily="34" charset="-122"/>
                <a:ea typeface="微软雅黑" panose="020B0503020204020204" pitchFamily="34" charset="-122"/>
              </a:rPr>
              <a:t> </a:t>
            </a:r>
            <a:r>
              <a:rPr kumimoji="1" lang="en-US" altLang="zh-CN" sz="1400" dirty="0">
                <a:solidFill>
                  <a:srgbClr val="5A5A5A"/>
                </a:solidFill>
                <a:latin typeface="微软雅黑" panose="020B0503020204020204" pitchFamily="34" charset="-122"/>
                <a:ea typeface="微软雅黑" panose="020B0503020204020204" pitchFamily="34" charset="-122"/>
              </a:rPr>
              <a:t>CPU &amp; Memory</a:t>
            </a:r>
          </a:p>
          <a:p>
            <a:r>
              <a:rPr kumimoji="1" lang="zh-CN" altLang="en-US" sz="1400" dirty="0">
                <a:solidFill>
                  <a:srgbClr val="5A5A5A"/>
                </a:solidFill>
                <a:latin typeface="微软雅黑" panose="020B0503020204020204" pitchFamily="34" charset="-122"/>
                <a:ea typeface="微软雅黑" panose="020B0503020204020204" pitchFamily="34" charset="-122"/>
              </a:rPr>
              <a:t>                </a:t>
            </a:r>
            <a:endParaRPr kumimoji="1" lang="en-US" altLang="zh-CN" sz="1400" dirty="0">
              <a:solidFill>
                <a:srgbClr val="5A5A5A"/>
              </a:solidFill>
              <a:latin typeface="微软雅黑" panose="020B0503020204020204" pitchFamily="34" charset="-122"/>
              <a:ea typeface="微软雅黑" panose="020B0503020204020204" pitchFamily="34" charset="-122"/>
            </a:endParaRPr>
          </a:p>
          <a:p>
            <a:endParaRPr kumimoji="1" lang="en-US" altLang="zh-CN" sz="1400" dirty="0">
              <a:solidFill>
                <a:srgbClr val="5A5A5A"/>
              </a:solidFill>
              <a:latin typeface="微软雅黑" panose="020B0503020204020204" pitchFamily="34" charset="-122"/>
              <a:ea typeface="微软雅黑" panose="020B0503020204020204" pitchFamily="34" charset="-122"/>
            </a:endParaRPr>
          </a:p>
          <a:p>
            <a:endParaRPr kumimoji="1" lang="zh-CN" altLang="en-US" sz="1400" dirty="0">
              <a:solidFill>
                <a:srgbClr val="5A5A5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8332938" cy="493239"/>
          </a:xfrm>
        </p:spPr>
        <p:txBody>
          <a:bodyPr>
            <a:noAutofit/>
          </a:bodyPr>
          <a:lstStyle/>
          <a:p>
            <a:r>
              <a:rPr lang="en-US" altLang="zh-CN" dirty="0" err="1">
                <a:latin typeface="微软雅黑" panose="020B0503020204020204" pitchFamily="34" charset="-122"/>
                <a:ea typeface="微软雅黑" panose="020B0503020204020204" pitchFamily="34" charset="-122"/>
              </a:rPr>
              <a:t>DolphinScheduler</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1.3.x Workflow </a:t>
            </a:r>
            <a:r>
              <a:rPr lang="zh-CN" altLang="en-US" dirty="0">
                <a:latin typeface="微软雅黑" panose="020B0503020204020204" pitchFamily="34" charset="-122"/>
                <a:ea typeface="微软雅黑" panose="020B0503020204020204" pitchFamily="34" charset="-122"/>
              </a:rPr>
              <a:t> Activity </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iagram</a:t>
            </a:r>
            <a:br>
              <a:rPr lang="zh-CN" altLang="en-US" dirty="0">
                <a:latin typeface="微软雅黑" panose="020B0503020204020204" pitchFamily="34" charset="-122"/>
                <a:ea typeface="微软雅黑" panose="020B0503020204020204" pitchFamily="34" charset="-122"/>
              </a:rPr>
            </a:b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532209" y="1010093"/>
            <a:ext cx="6821239" cy="584790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j-ea"/>
              </a:rPr>
              <a:t>Experience: </a:t>
            </a:r>
            <a:r>
              <a:rPr kumimoji="1" lang="zh-CN" altLang="en-US" dirty="0">
                <a:latin typeface="+mj-ea"/>
              </a:rPr>
              <a:t> </a:t>
            </a:r>
            <a:r>
              <a:rPr kumimoji="1" lang="en-US" altLang="zh-CN" dirty="0">
                <a:latin typeface="+mj-ea"/>
              </a:rPr>
              <a:t>About Task Priority</a:t>
            </a:r>
            <a:endParaRPr kumimoji="1" lang="zh-CN" altLang="en-US" dirty="0">
              <a:latin typeface="+mj-ea"/>
            </a:endParaRPr>
          </a:p>
        </p:txBody>
      </p:sp>
      <p:sp>
        <p:nvSpPr>
          <p:cNvPr id="3" name="文本框 2"/>
          <p:cNvSpPr txBox="1"/>
          <p:nvPr/>
        </p:nvSpPr>
        <p:spPr>
          <a:xfrm>
            <a:off x="830518" y="1489165"/>
            <a:ext cx="4525253" cy="3815080"/>
          </a:xfrm>
          <a:prstGeom prst="rect">
            <a:avLst/>
          </a:prstGeom>
          <a:noFill/>
        </p:spPr>
        <p:txBody>
          <a:bodyPr wrap="square" rtlCol="0">
            <a:spAutoFit/>
          </a:bodyPr>
          <a:lstStyle/>
          <a:p>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There's no priority design and fair scheduling design in early stage:</a:t>
            </a:r>
          </a:p>
          <a:p>
            <a:pPr marL="285750" indent="-285750">
              <a:buFont typeface="Wingdings" panose="05000000000000000000" pitchFamily="2" charset="2"/>
              <a:buChar char="ü"/>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The task submitted first may be completed at the same time with the later</a:t>
            </a:r>
          </a:p>
          <a:p>
            <a:pPr marL="742950" lvl="1" indent="-285750">
              <a:buFont typeface="Arial" panose="020B0604020202020204" pitchFamily="34" charset="0"/>
              <a:buChar char="•"/>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Low-priority services run first, occupying and not releasing </a:t>
            </a:r>
            <a:r>
              <a:rPr kumimoji="1" lang="en-US" altLang="zh-CN" dirty="0">
                <a:solidFill>
                  <a:srgbClr val="5A5A5A"/>
                </a:solidFill>
                <a:latin typeface="微软雅黑" panose="020B0503020204020204" pitchFamily="34" charset="-122"/>
                <a:ea typeface="微软雅黑" panose="020B0503020204020204" pitchFamily="34" charset="-122"/>
                <a:sym typeface="+mn-ea"/>
              </a:rPr>
              <a:t>resources</a:t>
            </a:r>
            <a:endParaRPr kumimoji="1" lang="en-US" altLang="zh-CN" dirty="0">
              <a:solidFill>
                <a:srgbClr val="5A5A5A"/>
              </a:solidFill>
              <a:latin typeface="微软雅黑" panose="020B0503020204020204" pitchFamily="34" charset="-122"/>
              <a:ea typeface="微软雅黑" panose="020B0503020204020204" pitchFamily="34" charset="-122"/>
            </a:endParaRPr>
          </a:p>
          <a:p>
            <a:endParaRPr kumimoji="1" lang="en-US" altLang="zh-CN" sz="4000" dirty="0">
              <a:solidFill>
                <a:srgbClr val="5A5A5A"/>
              </a:solidFill>
              <a:latin typeface="微软雅黑" panose="020B0503020204020204" pitchFamily="34" charset="-122"/>
              <a:ea typeface="微软雅黑" panose="020B0503020204020204" pitchFamily="34" charset="-122"/>
            </a:endParaRPr>
          </a:p>
          <a:p>
            <a:r>
              <a:rPr kumimoji="1" lang="en-US" altLang="zh-CN" sz="4000" dirty="0">
                <a:solidFill>
                  <a:srgbClr val="5A5A5A"/>
                </a:solidFill>
                <a:latin typeface="微软雅黑" panose="020B0503020204020204" pitchFamily="34" charset="-122"/>
                <a:ea typeface="微软雅黑" panose="020B0503020204020204" pitchFamily="34" charset="-122"/>
              </a:rPr>
              <a:t>	</a:t>
            </a:r>
            <a:endParaRPr kumimoji="1" lang="zh-CN" altLang="en-US" sz="4000" dirty="0">
              <a:solidFill>
                <a:srgbClr val="5A5A5A"/>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30518" y="1119833"/>
            <a:ext cx="1338828" cy="369332"/>
          </a:xfrm>
          <a:prstGeom prst="rect">
            <a:avLst/>
          </a:prstGeom>
          <a:noFill/>
        </p:spPr>
        <p:txBody>
          <a:bodyPr wrap="none" rtlCol="0">
            <a:spAutoFit/>
          </a:bodyPr>
          <a:lstStyle/>
          <a:p>
            <a:r>
              <a:rPr kumimoji="1" lang="en-US" altLang="zh-CN" dirty="0">
                <a:solidFill>
                  <a:srgbClr val="5A5A5A"/>
                </a:solidFill>
              </a:rPr>
              <a:t>Question</a:t>
            </a:r>
            <a:r>
              <a:rPr kumimoji="1" lang="zh-CN" altLang="en-US" dirty="0">
                <a:solidFill>
                  <a:srgbClr val="5A5A5A"/>
                </a:solidFill>
              </a:rPr>
              <a:t>：</a:t>
            </a:r>
          </a:p>
        </p:txBody>
      </p:sp>
      <p:sp>
        <p:nvSpPr>
          <p:cNvPr id="6" name="文本框 5"/>
          <p:cNvSpPr txBox="1"/>
          <p:nvPr/>
        </p:nvSpPr>
        <p:spPr>
          <a:xfrm>
            <a:off x="7167154" y="1164862"/>
            <a:ext cx="1249060" cy="369332"/>
          </a:xfrm>
          <a:prstGeom prst="rect">
            <a:avLst/>
          </a:prstGeom>
          <a:noFill/>
        </p:spPr>
        <p:txBody>
          <a:bodyPr wrap="none" rtlCol="0">
            <a:spAutoFit/>
          </a:bodyPr>
          <a:lstStyle/>
          <a:p>
            <a:r>
              <a:rPr kumimoji="1" lang="en-US" altLang="zh-CN" dirty="0">
                <a:solidFill>
                  <a:srgbClr val="5A5A5A"/>
                </a:solidFill>
              </a:rPr>
              <a:t>Solution</a:t>
            </a:r>
            <a:r>
              <a:rPr kumimoji="1" lang="zh-CN" altLang="en-US" dirty="0">
                <a:solidFill>
                  <a:srgbClr val="5A5A5A"/>
                </a:solidFill>
              </a:rPr>
              <a:t>：</a:t>
            </a:r>
          </a:p>
        </p:txBody>
      </p:sp>
      <p:sp>
        <p:nvSpPr>
          <p:cNvPr id="9" name="矩形 8"/>
          <p:cNvSpPr/>
          <p:nvPr/>
        </p:nvSpPr>
        <p:spPr>
          <a:xfrm>
            <a:off x="7167154" y="1767840"/>
            <a:ext cx="4798422" cy="1322070"/>
          </a:xfrm>
          <a:prstGeom prst="rect">
            <a:avLst/>
          </a:prstGeom>
        </p:spPr>
        <p:txBody>
          <a:bodyPr wrap="square">
            <a:spAutoFit/>
          </a:bodyPr>
          <a:lstStyle/>
          <a:p>
            <a:r>
              <a:rPr kumimoji="1" lang="en-US" altLang="zh-CN" sz="1600" dirty="0">
                <a:solidFill>
                  <a:srgbClr val="5A5A5A"/>
                </a:solidFill>
                <a:latin typeface="微软雅黑" panose="020B0503020204020204" pitchFamily="34" charset="-122"/>
                <a:ea typeface="微软雅黑" panose="020B0503020204020204" pitchFamily="34" charset="-122"/>
              </a:rPr>
              <a:t>Different process priorities</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&gt; process instance sequence</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&gt; task instance priority</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&gt; task instance sequence</a:t>
            </a:r>
          </a:p>
          <a:p>
            <a:endParaRPr kumimoji="1" lang="en-US" altLang="zh-CN" sz="1600" dirty="0">
              <a:solidFill>
                <a:srgbClr val="5A5A5A"/>
              </a:solidFill>
              <a:latin typeface="微软雅黑" panose="020B0503020204020204" pitchFamily="34" charset="-122"/>
              <a:ea typeface="微软雅黑" panose="020B0503020204020204" pitchFamily="34" charset="-122"/>
            </a:endParaRPr>
          </a:p>
          <a:p>
            <a:r>
              <a:rPr kumimoji="1" lang="en-US" altLang="zh-CN" sz="1600" dirty="0">
                <a:solidFill>
                  <a:srgbClr val="5A5A5A"/>
                </a:solidFill>
                <a:latin typeface="微软雅黑" panose="020B0503020204020204" pitchFamily="34" charset="-122"/>
                <a:ea typeface="微软雅黑" panose="020B0503020204020204" pitchFamily="34" charset="-122"/>
              </a:rPr>
              <a:t>Default:</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FIFO</a:t>
            </a:r>
          </a:p>
        </p:txBody>
      </p:sp>
      <p:pic>
        <p:nvPicPr>
          <p:cNvPr id="7" name="图片 6"/>
          <p:cNvPicPr>
            <a:picLocks noChangeAspect="1"/>
          </p:cNvPicPr>
          <p:nvPr/>
        </p:nvPicPr>
        <p:blipFill>
          <a:blip r:embed="rId2"/>
          <a:stretch>
            <a:fillRect/>
          </a:stretch>
        </p:blipFill>
        <p:spPr>
          <a:xfrm>
            <a:off x="5936151" y="3229940"/>
            <a:ext cx="3249696" cy="3192517"/>
          </a:xfrm>
          <a:prstGeom prst="rect">
            <a:avLst/>
          </a:prstGeom>
        </p:spPr>
      </p:pic>
      <p:pic>
        <p:nvPicPr>
          <p:cNvPr id="10" name="图片 9"/>
          <p:cNvPicPr>
            <a:picLocks noChangeAspect="1"/>
          </p:cNvPicPr>
          <p:nvPr/>
        </p:nvPicPr>
        <p:blipFill>
          <a:blip r:embed="rId3"/>
          <a:stretch>
            <a:fillRect/>
          </a:stretch>
        </p:blipFill>
        <p:spPr>
          <a:xfrm>
            <a:off x="9185847" y="3535453"/>
            <a:ext cx="2820775" cy="27489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5461407" y="2653511"/>
            <a:ext cx="1269186" cy="1269186"/>
            <a:chOff x="12540511" y="1227692"/>
            <a:chExt cx="871590" cy="871590"/>
          </a:xfrm>
        </p:grpSpPr>
        <p:grpSp>
          <p:nvGrpSpPr>
            <p:cNvPr id="22" name="组合 21"/>
            <p:cNvGrpSpPr/>
            <p:nvPr/>
          </p:nvGrpSpPr>
          <p:grpSpPr>
            <a:xfrm>
              <a:off x="12735737" y="1395923"/>
              <a:ext cx="481139" cy="535128"/>
              <a:chOff x="14144289" y="2587124"/>
              <a:chExt cx="4105611" cy="4566306"/>
            </a:xfrm>
          </p:grpSpPr>
          <p:sp>
            <p:nvSpPr>
              <p:cNvPr id="24" name="Oval 60"/>
              <p:cNvSpPr>
                <a:spLocks noChangeArrowheads="1"/>
              </p:cNvSpPr>
              <p:nvPr/>
            </p:nvSpPr>
            <p:spPr bwMode="auto">
              <a:xfrm>
                <a:off x="16380011" y="5242896"/>
                <a:ext cx="1680182" cy="1680182"/>
              </a:xfrm>
              <a:prstGeom prst="ellipse">
                <a:avLst/>
              </a:prstGeom>
              <a:solidFill>
                <a:srgbClr val="EFEFEF"/>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61"/>
              <p:cNvSpPr>
                <a:spLocks noEditPoints="1"/>
              </p:cNvSpPr>
              <p:nvPr/>
            </p:nvSpPr>
            <p:spPr bwMode="auto">
              <a:xfrm>
                <a:off x="14144289" y="2587124"/>
                <a:ext cx="4105611" cy="4566306"/>
              </a:xfrm>
              <a:custGeom>
                <a:avLst/>
                <a:gdLst>
                  <a:gd name="T0" fmla="*/ 81 w 88"/>
                  <a:gd name="T1" fmla="*/ 60 h 98"/>
                  <a:gd name="T2" fmla="*/ 81 w 88"/>
                  <a:gd name="T3" fmla="*/ 91 h 98"/>
                  <a:gd name="T4" fmla="*/ 50 w 88"/>
                  <a:gd name="T5" fmla="*/ 91 h 98"/>
                  <a:gd name="T6" fmla="*/ 50 w 88"/>
                  <a:gd name="T7" fmla="*/ 60 h 98"/>
                  <a:gd name="T8" fmla="*/ 17 w 88"/>
                  <a:gd name="T9" fmla="*/ 54 h 98"/>
                  <a:gd name="T10" fmla="*/ 28 w 88"/>
                  <a:gd name="T11" fmla="*/ 58 h 98"/>
                  <a:gd name="T12" fmla="*/ 17 w 88"/>
                  <a:gd name="T13" fmla="*/ 54 h 98"/>
                  <a:gd name="T14" fmla="*/ 58 w 88"/>
                  <a:gd name="T15" fmla="*/ 41 h 98"/>
                  <a:gd name="T16" fmla="*/ 17 w 88"/>
                  <a:gd name="T17" fmla="*/ 46 h 98"/>
                  <a:gd name="T18" fmla="*/ 17 w 88"/>
                  <a:gd name="T19" fmla="*/ 29 h 98"/>
                  <a:gd name="T20" fmla="*/ 58 w 88"/>
                  <a:gd name="T21" fmla="*/ 34 h 98"/>
                  <a:gd name="T22" fmla="*/ 17 w 88"/>
                  <a:gd name="T23" fmla="*/ 29 h 98"/>
                  <a:gd name="T24" fmla="*/ 58 w 88"/>
                  <a:gd name="T25" fmla="*/ 18 h 98"/>
                  <a:gd name="T26" fmla="*/ 35 w 88"/>
                  <a:gd name="T27" fmla="*/ 22 h 98"/>
                  <a:gd name="T28" fmla="*/ 11 w 88"/>
                  <a:gd name="T29" fmla="*/ 20 h 98"/>
                  <a:gd name="T30" fmla="*/ 17 w 88"/>
                  <a:gd name="T31" fmla="*/ 21 h 98"/>
                  <a:gd name="T32" fmla="*/ 17 w 88"/>
                  <a:gd name="T33" fmla="*/ 21 h 98"/>
                  <a:gd name="T34" fmla="*/ 21 w 88"/>
                  <a:gd name="T35" fmla="*/ 19 h 98"/>
                  <a:gd name="T36" fmla="*/ 23 w 88"/>
                  <a:gd name="T37" fmla="*/ 16 h 98"/>
                  <a:gd name="T38" fmla="*/ 22 w 88"/>
                  <a:gd name="T39" fmla="*/ 15 h 98"/>
                  <a:gd name="T40" fmla="*/ 22 w 88"/>
                  <a:gd name="T41" fmla="*/ 10 h 98"/>
                  <a:gd name="T42" fmla="*/ 26 w 88"/>
                  <a:gd name="T43" fmla="*/ 8 h 98"/>
                  <a:gd name="T44" fmla="*/ 65 w 88"/>
                  <a:gd name="T45" fmla="*/ 9 h 98"/>
                  <a:gd name="T46" fmla="*/ 65 w 88"/>
                  <a:gd name="T47" fmla="*/ 46 h 98"/>
                  <a:gd name="T48" fmla="*/ 74 w 88"/>
                  <a:gd name="T49" fmla="*/ 47 h 98"/>
                  <a:gd name="T50" fmla="*/ 71 w 88"/>
                  <a:gd name="T51" fmla="*/ 3 h 98"/>
                  <a:gd name="T52" fmla="*/ 22 w 88"/>
                  <a:gd name="T53" fmla="*/ 0 h 98"/>
                  <a:gd name="T54" fmla="*/ 19 w 88"/>
                  <a:gd name="T55" fmla="*/ 1 h 98"/>
                  <a:gd name="T56" fmla="*/ 0 w 88"/>
                  <a:gd name="T57" fmla="*/ 19 h 98"/>
                  <a:gd name="T58" fmla="*/ 0 w 88"/>
                  <a:gd name="T59" fmla="*/ 82 h 98"/>
                  <a:gd name="T60" fmla="*/ 3 w 88"/>
                  <a:gd name="T61" fmla="*/ 90 h 98"/>
                  <a:gd name="T62" fmla="*/ 11 w 88"/>
                  <a:gd name="T63" fmla="*/ 93 h 98"/>
                  <a:gd name="T64" fmla="*/ 38 w 88"/>
                  <a:gd name="T65" fmla="*/ 84 h 98"/>
                  <a:gd name="T66" fmla="*/ 9 w 88"/>
                  <a:gd name="T67" fmla="*/ 84 h 98"/>
                  <a:gd name="T68" fmla="*/ 9 w 88"/>
                  <a:gd name="T69" fmla="*/ 82 h 98"/>
                  <a:gd name="T70" fmla="*/ 13 w 88"/>
                  <a:gd name="T71" fmla="*/ 24 h 98"/>
                  <a:gd name="T72" fmla="*/ 20 w 88"/>
                  <a:gd name="T73" fmla="*/ 25 h 98"/>
                  <a:gd name="T74" fmla="*/ 27 w 88"/>
                  <a:gd name="T75" fmla="*/ 18 h 98"/>
                  <a:gd name="T76" fmla="*/ 27 w 88"/>
                  <a:gd name="T77" fmla="*/ 1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98">
                    <a:moveTo>
                      <a:pt x="66" y="53"/>
                    </a:moveTo>
                    <a:cubicBezTo>
                      <a:pt x="72" y="53"/>
                      <a:pt x="77" y="56"/>
                      <a:pt x="81" y="60"/>
                    </a:cubicBezTo>
                    <a:cubicBezTo>
                      <a:pt x="85" y="64"/>
                      <a:pt x="88" y="69"/>
                      <a:pt x="88" y="75"/>
                    </a:cubicBezTo>
                    <a:cubicBezTo>
                      <a:pt x="88" y="81"/>
                      <a:pt x="85" y="87"/>
                      <a:pt x="81" y="91"/>
                    </a:cubicBezTo>
                    <a:cubicBezTo>
                      <a:pt x="77" y="95"/>
                      <a:pt x="72" y="98"/>
                      <a:pt x="66" y="98"/>
                    </a:cubicBezTo>
                    <a:cubicBezTo>
                      <a:pt x="60" y="98"/>
                      <a:pt x="54" y="95"/>
                      <a:pt x="50" y="91"/>
                    </a:cubicBezTo>
                    <a:cubicBezTo>
                      <a:pt x="46" y="87"/>
                      <a:pt x="43" y="81"/>
                      <a:pt x="43" y="75"/>
                    </a:cubicBezTo>
                    <a:cubicBezTo>
                      <a:pt x="43" y="69"/>
                      <a:pt x="46" y="64"/>
                      <a:pt x="50" y="60"/>
                    </a:cubicBezTo>
                    <a:cubicBezTo>
                      <a:pt x="54" y="56"/>
                      <a:pt x="60" y="53"/>
                      <a:pt x="66" y="53"/>
                    </a:cubicBezTo>
                    <a:close/>
                    <a:moveTo>
                      <a:pt x="17" y="54"/>
                    </a:moveTo>
                    <a:cubicBezTo>
                      <a:pt x="28" y="54"/>
                      <a:pt x="28" y="54"/>
                      <a:pt x="28" y="54"/>
                    </a:cubicBezTo>
                    <a:cubicBezTo>
                      <a:pt x="28" y="58"/>
                      <a:pt x="28" y="58"/>
                      <a:pt x="28" y="58"/>
                    </a:cubicBezTo>
                    <a:cubicBezTo>
                      <a:pt x="17" y="58"/>
                      <a:pt x="17" y="58"/>
                      <a:pt x="17" y="58"/>
                    </a:cubicBezTo>
                    <a:cubicBezTo>
                      <a:pt x="17" y="54"/>
                      <a:pt x="17" y="54"/>
                      <a:pt x="17" y="54"/>
                    </a:cubicBezTo>
                    <a:close/>
                    <a:moveTo>
                      <a:pt x="17" y="41"/>
                    </a:moveTo>
                    <a:cubicBezTo>
                      <a:pt x="58" y="41"/>
                      <a:pt x="58" y="41"/>
                      <a:pt x="58" y="41"/>
                    </a:cubicBezTo>
                    <a:cubicBezTo>
                      <a:pt x="58" y="46"/>
                      <a:pt x="58" y="46"/>
                      <a:pt x="58" y="46"/>
                    </a:cubicBezTo>
                    <a:cubicBezTo>
                      <a:pt x="17" y="46"/>
                      <a:pt x="17" y="46"/>
                      <a:pt x="17" y="46"/>
                    </a:cubicBezTo>
                    <a:cubicBezTo>
                      <a:pt x="17" y="41"/>
                      <a:pt x="17" y="41"/>
                      <a:pt x="17" y="41"/>
                    </a:cubicBezTo>
                    <a:close/>
                    <a:moveTo>
                      <a:pt x="17" y="29"/>
                    </a:moveTo>
                    <a:cubicBezTo>
                      <a:pt x="58" y="29"/>
                      <a:pt x="58" y="29"/>
                      <a:pt x="58" y="29"/>
                    </a:cubicBezTo>
                    <a:cubicBezTo>
                      <a:pt x="58" y="34"/>
                      <a:pt x="58" y="34"/>
                      <a:pt x="58" y="34"/>
                    </a:cubicBezTo>
                    <a:cubicBezTo>
                      <a:pt x="17" y="34"/>
                      <a:pt x="17" y="34"/>
                      <a:pt x="17" y="34"/>
                    </a:cubicBezTo>
                    <a:cubicBezTo>
                      <a:pt x="17" y="29"/>
                      <a:pt x="17" y="29"/>
                      <a:pt x="17" y="29"/>
                    </a:cubicBezTo>
                    <a:close/>
                    <a:moveTo>
                      <a:pt x="35" y="18"/>
                    </a:moveTo>
                    <a:cubicBezTo>
                      <a:pt x="58" y="18"/>
                      <a:pt x="58" y="18"/>
                      <a:pt x="58" y="18"/>
                    </a:cubicBezTo>
                    <a:cubicBezTo>
                      <a:pt x="58" y="22"/>
                      <a:pt x="58" y="22"/>
                      <a:pt x="58" y="22"/>
                    </a:cubicBezTo>
                    <a:cubicBezTo>
                      <a:pt x="35" y="22"/>
                      <a:pt x="35" y="22"/>
                      <a:pt x="35" y="22"/>
                    </a:cubicBezTo>
                    <a:cubicBezTo>
                      <a:pt x="35" y="18"/>
                      <a:pt x="35" y="18"/>
                      <a:pt x="35" y="18"/>
                    </a:cubicBezTo>
                    <a:close/>
                    <a:moveTo>
                      <a:pt x="11" y="20"/>
                    </a:moveTo>
                    <a:cubicBezTo>
                      <a:pt x="13" y="20"/>
                      <a:pt x="13" y="20"/>
                      <a:pt x="13" y="20"/>
                    </a:cubicBezTo>
                    <a:cubicBezTo>
                      <a:pt x="17" y="21"/>
                      <a:pt x="17" y="21"/>
                      <a:pt x="17" y="21"/>
                    </a:cubicBezTo>
                    <a:cubicBezTo>
                      <a:pt x="17" y="21"/>
                      <a:pt x="17" y="21"/>
                      <a:pt x="17" y="21"/>
                    </a:cubicBezTo>
                    <a:cubicBezTo>
                      <a:pt x="17" y="21"/>
                      <a:pt x="17" y="21"/>
                      <a:pt x="17" y="21"/>
                    </a:cubicBezTo>
                    <a:cubicBezTo>
                      <a:pt x="18" y="21"/>
                      <a:pt x="18" y="21"/>
                      <a:pt x="19" y="21"/>
                    </a:cubicBezTo>
                    <a:cubicBezTo>
                      <a:pt x="20" y="20"/>
                      <a:pt x="21" y="20"/>
                      <a:pt x="21" y="19"/>
                    </a:cubicBezTo>
                    <a:cubicBezTo>
                      <a:pt x="22" y="19"/>
                      <a:pt x="22" y="18"/>
                      <a:pt x="23" y="17"/>
                    </a:cubicBezTo>
                    <a:cubicBezTo>
                      <a:pt x="23" y="17"/>
                      <a:pt x="23" y="16"/>
                      <a:pt x="23" y="16"/>
                    </a:cubicBezTo>
                    <a:cubicBezTo>
                      <a:pt x="23" y="16"/>
                      <a:pt x="23" y="16"/>
                      <a:pt x="23" y="16"/>
                    </a:cubicBezTo>
                    <a:cubicBezTo>
                      <a:pt x="22" y="15"/>
                      <a:pt x="22" y="15"/>
                      <a:pt x="22" y="15"/>
                    </a:cubicBezTo>
                    <a:cubicBezTo>
                      <a:pt x="22" y="11"/>
                      <a:pt x="22" y="11"/>
                      <a:pt x="22" y="11"/>
                    </a:cubicBezTo>
                    <a:cubicBezTo>
                      <a:pt x="22" y="10"/>
                      <a:pt x="22" y="10"/>
                      <a:pt x="22" y="10"/>
                    </a:cubicBezTo>
                    <a:cubicBezTo>
                      <a:pt x="11" y="20"/>
                      <a:pt x="11" y="20"/>
                      <a:pt x="11" y="20"/>
                    </a:cubicBezTo>
                    <a:close/>
                    <a:moveTo>
                      <a:pt x="26" y="8"/>
                    </a:moveTo>
                    <a:cubicBezTo>
                      <a:pt x="63" y="8"/>
                      <a:pt x="63" y="8"/>
                      <a:pt x="63" y="8"/>
                    </a:cubicBezTo>
                    <a:cubicBezTo>
                      <a:pt x="63" y="8"/>
                      <a:pt x="64" y="9"/>
                      <a:pt x="65" y="9"/>
                    </a:cubicBezTo>
                    <a:cubicBezTo>
                      <a:pt x="65" y="10"/>
                      <a:pt x="65" y="11"/>
                      <a:pt x="65" y="11"/>
                    </a:cubicBezTo>
                    <a:cubicBezTo>
                      <a:pt x="65" y="46"/>
                      <a:pt x="65" y="46"/>
                      <a:pt x="65" y="46"/>
                    </a:cubicBezTo>
                    <a:cubicBezTo>
                      <a:pt x="66" y="46"/>
                      <a:pt x="66" y="46"/>
                      <a:pt x="66" y="46"/>
                    </a:cubicBezTo>
                    <a:cubicBezTo>
                      <a:pt x="69" y="46"/>
                      <a:pt x="72" y="47"/>
                      <a:pt x="74" y="47"/>
                    </a:cubicBezTo>
                    <a:cubicBezTo>
                      <a:pt x="74" y="11"/>
                      <a:pt x="74" y="11"/>
                      <a:pt x="74" y="11"/>
                    </a:cubicBezTo>
                    <a:cubicBezTo>
                      <a:pt x="74" y="8"/>
                      <a:pt x="73" y="5"/>
                      <a:pt x="71" y="3"/>
                    </a:cubicBezTo>
                    <a:cubicBezTo>
                      <a:pt x="69" y="1"/>
                      <a:pt x="66" y="0"/>
                      <a:pt x="63" y="0"/>
                    </a:cubicBezTo>
                    <a:cubicBezTo>
                      <a:pt x="22" y="0"/>
                      <a:pt x="22" y="0"/>
                      <a:pt x="22" y="0"/>
                    </a:cubicBezTo>
                    <a:cubicBezTo>
                      <a:pt x="20" y="0"/>
                      <a:pt x="20" y="0"/>
                      <a:pt x="20" y="0"/>
                    </a:cubicBezTo>
                    <a:cubicBezTo>
                      <a:pt x="19" y="1"/>
                      <a:pt x="19" y="1"/>
                      <a:pt x="19" y="1"/>
                    </a:cubicBezTo>
                    <a:cubicBezTo>
                      <a:pt x="1" y="17"/>
                      <a:pt x="1" y="17"/>
                      <a:pt x="1" y="17"/>
                    </a:cubicBezTo>
                    <a:cubicBezTo>
                      <a:pt x="0" y="19"/>
                      <a:pt x="0" y="19"/>
                      <a:pt x="0" y="19"/>
                    </a:cubicBezTo>
                    <a:cubicBezTo>
                      <a:pt x="0" y="21"/>
                      <a:pt x="0" y="21"/>
                      <a:pt x="0" y="21"/>
                    </a:cubicBezTo>
                    <a:cubicBezTo>
                      <a:pt x="0" y="82"/>
                      <a:pt x="0" y="82"/>
                      <a:pt x="0" y="82"/>
                    </a:cubicBezTo>
                    <a:cubicBezTo>
                      <a:pt x="0" y="85"/>
                      <a:pt x="1" y="88"/>
                      <a:pt x="3" y="90"/>
                    </a:cubicBezTo>
                    <a:cubicBezTo>
                      <a:pt x="3" y="90"/>
                      <a:pt x="3" y="90"/>
                      <a:pt x="3" y="90"/>
                    </a:cubicBezTo>
                    <a:cubicBezTo>
                      <a:pt x="3" y="90"/>
                      <a:pt x="3" y="90"/>
                      <a:pt x="3" y="90"/>
                    </a:cubicBezTo>
                    <a:cubicBezTo>
                      <a:pt x="5" y="92"/>
                      <a:pt x="8" y="93"/>
                      <a:pt x="11" y="93"/>
                    </a:cubicBezTo>
                    <a:cubicBezTo>
                      <a:pt x="43" y="93"/>
                      <a:pt x="43" y="93"/>
                      <a:pt x="43" y="93"/>
                    </a:cubicBezTo>
                    <a:cubicBezTo>
                      <a:pt x="41" y="91"/>
                      <a:pt x="39" y="88"/>
                      <a:pt x="38" y="84"/>
                    </a:cubicBezTo>
                    <a:cubicBezTo>
                      <a:pt x="11" y="84"/>
                      <a:pt x="11" y="84"/>
                      <a:pt x="11" y="84"/>
                    </a:cubicBezTo>
                    <a:cubicBezTo>
                      <a:pt x="11" y="84"/>
                      <a:pt x="10" y="84"/>
                      <a:pt x="9" y="84"/>
                    </a:cubicBezTo>
                    <a:cubicBezTo>
                      <a:pt x="9" y="84"/>
                      <a:pt x="9" y="84"/>
                      <a:pt x="9" y="84"/>
                    </a:cubicBezTo>
                    <a:cubicBezTo>
                      <a:pt x="9" y="83"/>
                      <a:pt x="9" y="82"/>
                      <a:pt x="9" y="82"/>
                    </a:cubicBezTo>
                    <a:cubicBezTo>
                      <a:pt x="9" y="24"/>
                      <a:pt x="9" y="24"/>
                      <a:pt x="9" y="24"/>
                    </a:cubicBezTo>
                    <a:cubicBezTo>
                      <a:pt x="13" y="24"/>
                      <a:pt x="13" y="24"/>
                      <a:pt x="13" y="24"/>
                    </a:cubicBezTo>
                    <a:cubicBezTo>
                      <a:pt x="17" y="25"/>
                      <a:pt x="17" y="25"/>
                      <a:pt x="17" y="25"/>
                    </a:cubicBezTo>
                    <a:cubicBezTo>
                      <a:pt x="18" y="25"/>
                      <a:pt x="19" y="25"/>
                      <a:pt x="20" y="25"/>
                    </a:cubicBezTo>
                    <a:cubicBezTo>
                      <a:pt x="21" y="24"/>
                      <a:pt x="23" y="24"/>
                      <a:pt x="24" y="23"/>
                    </a:cubicBezTo>
                    <a:cubicBezTo>
                      <a:pt x="25" y="22"/>
                      <a:pt x="26" y="20"/>
                      <a:pt x="27" y="18"/>
                    </a:cubicBezTo>
                    <a:cubicBezTo>
                      <a:pt x="27" y="17"/>
                      <a:pt x="27" y="16"/>
                      <a:pt x="27" y="15"/>
                    </a:cubicBezTo>
                    <a:cubicBezTo>
                      <a:pt x="27" y="11"/>
                      <a:pt x="27" y="11"/>
                      <a:pt x="27" y="11"/>
                    </a:cubicBezTo>
                    <a:lnTo>
                      <a:pt x="26" y="8"/>
                    </a:ln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62"/>
              <p:cNvSpPr/>
              <p:nvPr/>
            </p:nvSpPr>
            <p:spPr bwMode="auto">
              <a:xfrm>
                <a:off x="16420665" y="5473239"/>
                <a:ext cx="1544684" cy="1354986"/>
              </a:xfrm>
              <a:custGeom>
                <a:avLst/>
                <a:gdLst>
                  <a:gd name="T0" fmla="*/ 28 w 114"/>
                  <a:gd name="T1" fmla="*/ 28 h 100"/>
                  <a:gd name="T2" fmla="*/ 45 w 114"/>
                  <a:gd name="T3" fmla="*/ 59 h 100"/>
                  <a:gd name="T4" fmla="*/ 86 w 114"/>
                  <a:gd name="T5" fmla="*/ 0 h 100"/>
                  <a:gd name="T6" fmla="*/ 114 w 114"/>
                  <a:gd name="T7" fmla="*/ 17 h 100"/>
                  <a:gd name="T8" fmla="*/ 59 w 114"/>
                  <a:gd name="T9" fmla="*/ 100 h 100"/>
                  <a:gd name="T10" fmla="*/ 31 w 114"/>
                  <a:gd name="T11" fmla="*/ 97 h 100"/>
                  <a:gd name="T12" fmla="*/ 0 w 114"/>
                  <a:gd name="T13" fmla="*/ 41 h 100"/>
                  <a:gd name="T14" fmla="*/ 28 w 114"/>
                  <a:gd name="T15" fmla="*/ 2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0">
                    <a:moveTo>
                      <a:pt x="28" y="28"/>
                    </a:moveTo>
                    <a:lnTo>
                      <a:pt x="45" y="59"/>
                    </a:lnTo>
                    <a:lnTo>
                      <a:pt x="86" y="0"/>
                    </a:lnTo>
                    <a:lnTo>
                      <a:pt x="114" y="17"/>
                    </a:lnTo>
                    <a:lnTo>
                      <a:pt x="59" y="100"/>
                    </a:lnTo>
                    <a:lnTo>
                      <a:pt x="31" y="97"/>
                    </a:lnTo>
                    <a:lnTo>
                      <a:pt x="0" y="41"/>
                    </a:lnTo>
                    <a:lnTo>
                      <a:pt x="28" y="28"/>
                    </a:lnTo>
                    <a:close/>
                  </a:path>
                </a:pathLst>
              </a:custGeom>
              <a:solidFill>
                <a:srgbClr val="EFEFEF"/>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23" name="椭圆 22"/>
            <p:cNvSpPr/>
            <p:nvPr/>
          </p:nvSpPr>
          <p:spPr>
            <a:xfrm>
              <a:off x="12540511" y="1227692"/>
              <a:ext cx="871590" cy="87159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文本框 26"/>
          <p:cNvSpPr txBox="1"/>
          <p:nvPr/>
        </p:nvSpPr>
        <p:spPr>
          <a:xfrm>
            <a:off x="5088026" y="1562906"/>
            <a:ext cx="2008690" cy="839589"/>
          </a:xfrm>
          <a:prstGeom prst="rect">
            <a:avLst/>
          </a:prstGeom>
          <a:noFill/>
        </p:spPr>
        <p:txBody>
          <a:bodyPr wrap="none" rtlCol="0">
            <a:spAutoFit/>
          </a:bodyPr>
          <a:lstStyle>
            <a:defPPr>
              <a:defRPr lang="zh-CN"/>
            </a:defPPr>
            <a:lvl1pPr>
              <a:lnSpc>
                <a:spcPts val="6000"/>
              </a:lnSpc>
              <a:defRPr sz="5400">
                <a:solidFill>
                  <a:schemeClr val="tx1">
                    <a:lumMod val="75000"/>
                    <a:lumOff val="25000"/>
                  </a:schemeClr>
                </a:solidFill>
              </a:defRPr>
            </a:lvl1pPr>
          </a:lstStyle>
          <a:p>
            <a:pPr algn="ctr">
              <a:lnSpc>
                <a:spcPts val="6500"/>
              </a:lnSpc>
            </a:pPr>
            <a:r>
              <a:rPr lang="en-US" altLang="zh-CN" sz="4000" b="1" dirty="0">
                <a:solidFill>
                  <a:srgbClr val="0097E0"/>
                </a:solidFill>
                <a:cs typeface="+mn-ea"/>
                <a:sym typeface="+mn-lt"/>
              </a:rPr>
              <a:t>PART 1</a:t>
            </a:r>
            <a:endParaRPr lang="zh-CN" altLang="en-US" sz="4000" b="1" dirty="0">
              <a:solidFill>
                <a:srgbClr val="0097E0"/>
              </a:solidFill>
              <a:cs typeface="+mn-ea"/>
              <a:sym typeface="+mn-lt"/>
            </a:endParaRPr>
          </a:p>
        </p:txBody>
      </p:sp>
      <p:sp>
        <p:nvSpPr>
          <p:cNvPr id="28" name="文本框 27"/>
          <p:cNvSpPr txBox="1"/>
          <p:nvPr/>
        </p:nvSpPr>
        <p:spPr>
          <a:xfrm>
            <a:off x="3475788" y="4234374"/>
            <a:ext cx="5775812" cy="523220"/>
          </a:xfrm>
          <a:prstGeom prst="rect">
            <a:avLst/>
          </a:prstGeom>
          <a:noFill/>
        </p:spPr>
        <p:txBody>
          <a:bodyPr wrap="none" rtlCol="0">
            <a:spAutoFit/>
          </a:bodyPr>
          <a:lstStyle/>
          <a:p>
            <a:pPr algn="ctr"/>
            <a:r>
              <a:rPr lang="en-US" altLang="zh-CN" sz="2800" b="1" dirty="0" err="1">
                <a:solidFill>
                  <a:srgbClr val="5A5A5A"/>
                </a:solidFill>
                <a:latin typeface="+mj-ea"/>
                <a:cs typeface="+mn-ea"/>
                <a:sym typeface="+mn-lt"/>
              </a:rPr>
              <a:t>DolphinScheduler</a:t>
            </a:r>
            <a:r>
              <a:rPr lang="zh-CN" altLang="en-US" sz="2800" b="1" dirty="0">
                <a:solidFill>
                  <a:srgbClr val="5A5A5A"/>
                </a:solidFill>
                <a:latin typeface="+mj-ea"/>
                <a:cs typeface="+mn-ea"/>
                <a:sym typeface="+mn-lt"/>
              </a:rPr>
              <a:t> </a:t>
            </a:r>
            <a:r>
              <a:rPr lang="en-US" altLang="zh-CN" sz="2800" b="1" dirty="0">
                <a:solidFill>
                  <a:srgbClr val="5A5A5A"/>
                </a:solidFill>
                <a:latin typeface="+mj-ea"/>
                <a:cs typeface="+mn-ea"/>
                <a:sym typeface="+mn-lt"/>
              </a:rPr>
              <a:t>Introduction</a:t>
            </a:r>
          </a:p>
        </p:txBody>
      </p:sp>
      <p:pic>
        <p:nvPicPr>
          <p:cNvPr id="76" name="图片 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9492" y="2803997"/>
            <a:ext cx="1028875" cy="1028875"/>
          </a:xfrm>
          <a:prstGeom prst="rect">
            <a:avLst/>
          </a:prstGeom>
        </p:spPr>
      </p:pic>
      <p:pic>
        <p:nvPicPr>
          <p:cNvPr id="78" name="图片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505" y="2895118"/>
            <a:ext cx="857129" cy="857129"/>
          </a:xfrm>
          <a:prstGeom prst="rect">
            <a:avLst/>
          </a:prstGeom>
        </p:spPr>
      </p:pic>
      <p:grpSp>
        <p:nvGrpSpPr>
          <p:cNvPr id="29" name="组合 28"/>
          <p:cNvGrpSpPr/>
          <p:nvPr/>
        </p:nvGrpSpPr>
        <p:grpSpPr>
          <a:xfrm>
            <a:off x="317500" y="5424599"/>
            <a:ext cx="11557000" cy="1000770"/>
            <a:chOff x="317500" y="5146031"/>
            <a:chExt cx="11557000" cy="1000770"/>
          </a:xfrm>
        </p:grpSpPr>
        <p:sp>
          <p:nvSpPr>
            <p:cNvPr id="30" name="任意多边形 29"/>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0" name="任意多边形 39"/>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任意多边形 40"/>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j-ea"/>
              </a:rPr>
              <a:t>Experience: </a:t>
            </a:r>
            <a:r>
              <a:rPr kumimoji="1" lang="zh-CN" altLang="en-US" dirty="0">
                <a:latin typeface="+mj-ea"/>
              </a:rPr>
              <a:t> </a:t>
            </a:r>
            <a:r>
              <a:rPr kumimoji="1" lang="en-US" altLang="zh-CN" dirty="0">
                <a:latin typeface="+mj-ea"/>
              </a:rPr>
              <a:t>About Task</a:t>
            </a:r>
            <a:r>
              <a:rPr kumimoji="1" lang="zh-CN" altLang="en-US" dirty="0">
                <a:latin typeface="+mj-ea"/>
              </a:rPr>
              <a:t> </a:t>
            </a:r>
            <a:r>
              <a:rPr kumimoji="1" lang="en-US" altLang="zh-CN" dirty="0">
                <a:latin typeface="+mj-ea"/>
              </a:rPr>
              <a:t>Dependency</a:t>
            </a:r>
            <a:endParaRPr kumimoji="1" lang="zh-CN" altLang="en-US" dirty="0"/>
          </a:p>
        </p:txBody>
      </p:sp>
      <p:sp>
        <p:nvSpPr>
          <p:cNvPr id="3" name="矩形 2"/>
          <p:cNvSpPr/>
          <p:nvPr/>
        </p:nvSpPr>
        <p:spPr>
          <a:xfrm>
            <a:off x="694585" y="1289152"/>
            <a:ext cx="10907395" cy="583565"/>
          </a:xfrm>
          <a:prstGeom prst="rect">
            <a:avLst/>
          </a:prstGeom>
        </p:spPr>
        <p:txBody>
          <a:bodyPr wrap="none">
            <a:spAutoFit/>
          </a:bodyPr>
          <a:lstStyle/>
          <a:p>
            <a:r>
              <a:rPr kumimoji="1" lang="en-US" altLang="zh-CN" sz="1600" dirty="0">
                <a:solidFill>
                  <a:srgbClr val="5A5A5A"/>
                </a:solidFill>
                <a:latin typeface="微软雅黑" panose="020B0503020204020204" pitchFamily="34" charset="-122"/>
                <a:ea typeface="微软雅黑" panose="020B0503020204020204" pitchFamily="34" charset="-122"/>
              </a:rPr>
              <a:t>Task</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dependency, literally all about the task</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dependency</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check</a:t>
            </a:r>
          </a:p>
          <a:p>
            <a:r>
              <a:rPr kumimoji="1" lang="en-US" sz="1600" dirty="0">
                <a:solidFill>
                  <a:srgbClr val="5A5A5A"/>
                </a:solidFill>
                <a:latin typeface="微软雅黑" panose="020B0503020204020204" pitchFamily="34" charset="-122"/>
                <a:ea typeface="微软雅黑" panose="020B0503020204020204" pitchFamily="34" charset="-122"/>
              </a:rPr>
              <a:t>For example:</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If day</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process</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A</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depends</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on</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hour</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process</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B</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last</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day, A will check the result of B before execution</a:t>
            </a:r>
            <a:r>
              <a:rPr kumimoji="1" lang="zh-CN" altLang="en-US" sz="1600" dirty="0">
                <a:solidFill>
                  <a:srgbClr val="5A5A5A"/>
                </a:solidFill>
                <a:latin typeface="微软雅黑" panose="020B0503020204020204" pitchFamily="34" charset="-122"/>
                <a:ea typeface="微软雅黑" panose="020B0503020204020204" pitchFamily="34" charset="-122"/>
              </a:rPr>
              <a:t>  </a:t>
            </a:r>
            <a:endParaRPr kumimoji="1" lang="en-US" altLang="zh-CN" sz="1600" dirty="0">
              <a:solidFill>
                <a:srgbClr val="5A5A5A"/>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5173278" y="2234297"/>
            <a:ext cx="4870692" cy="4003403"/>
          </a:xfrm>
          <a:prstGeom prst="rect">
            <a:avLst/>
          </a:prstGeom>
        </p:spPr>
      </p:pic>
      <p:pic>
        <p:nvPicPr>
          <p:cNvPr id="12" name="图片 11"/>
          <p:cNvPicPr>
            <a:picLocks noChangeAspect="1"/>
          </p:cNvPicPr>
          <p:nvPr/>
        </p:nvPicPr>
        <p:blipFill>
          <a:blip r:embed="rId3"/>
          <a:stretch>
            <a:fillRect/>
          </a:stretch>
        </p:blipFill>
        <p:spPr>
          <a:xfrm>
            <a:off x="2653872" y="3687785"/>
            <a:ext cx="1520380" cy="109642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80" y="435610"/>
            <a:ext cx="6781800" cy="493395"/>
          </a:xfrm>
        </p:spPr>
        <p:txBody>
          <a:bodyPr>
            <a:normAutofit fontScale="90000"/>
          </a:bodyPr>
          <a:lstStyle/>
          <a:p>
            <a:r>
              <a:rPr kumimoji="1" lang="en-US" altLang="zh-CN" dirty="0">
                <a:latin typeface="+mj-ea"/>
              </a:rPr>
              <a:t>Experience: About Data Component Integration</a:t>
            </a:r>
            <a:endParaRPr kumimoji="1" lang="zh-CN" altLang="en-US" dirty="0">
              <a:latin typeface="+mj-ea"/>
            </a:endParaRPr>
          </a:p>
        </p:txBody>
      </p:sp>
      <p:sp>
        <p:nvSpPr>
          <p:cNvPr id="3" name="矩形 2"/>
          <p:cNvSpPr/>
          <p:nvPr/>
        </p:nvSpPr>
        <p:spPr>
          <a:xfrm>
            <a:off x="391886" y="1144471"/>
            <a:ext cx="6096000" cy="829945"/>
          </a:xfrm>
          <a:prstGeom prst="rect">
            <a:avLst/>
          </a:prstGeom>
        </p:spPr>
        <p:txBody>
          <a:bodyPr>
            <a:spAutoFit/>
          </a:bodyPr>
          <a:lstStyle/>
          <a:p>
            <a:r>
              <a:rPr lang="zh-CN" altLang="en-US" sz="1600" dirty="0">
                <a:solidFill>
                  <a:srgbClr val="5A5A5A"/>
                </a:solidFill>
                <a:latin typeface="微软雅黑" panose="020B0503020204020204" pitchFamily="34" charset="-122"/>
                <a:ea typeface="微软雅黑" panose="020B0503020204020204" pitchFamily="34" charset="-122"/>
              </a:rPr>
              <a:t>    </a:t>
            </a:r>
            <a:r>
              <a:rPr lang="en-US" altLang="zh-CN" sz="1600" dirty="0">
                <a:solidFill>
                  <a:srgbClr val="5A5A5A"/>
                </a:solidFill>
                <a:latin typeface="微软雅黑" panose="020B0503020204020204" pitchFamily="34" charset="-122"/>
                <a:ea typeface="微软雅黑" panose="020B0503020204020204" pitchFamily="34" charset="-122"/>
              </a:rPr>
              <a:t>Currently, over 10 task types may not meet the business</a:t>
            </a:r>
            <a:r>
              <a:rPr lang="zh-CN" altLang="en-US" sz="1600" dirty="0">
                <a:solidFill>
                  <a:srgbClr val="5A5A5A"/>
                </a:solidFill>
                <a:latin typeface="微软雅黑" panose="020B0503020204020204" pitchFamily="34" charset="-122"/>
                <a:ea typeface="微软雅黑" panose="020B0503020204020204" pitchFamily="34" charset="-122"/>
              </a:rPr>
              <a:t> </a:t>
            </a:r>
            <a:r>
              <a:rPr lang="en-US" altLang="zh-CN" sz="1600" dirty="0">
                <a:solidFill>
                  <a:srgbClr val="5A5A5A"/>
                </a:solidFill>
                <a:latin typeface="微软雅黑" panose="020B0503020204020204" pitchFamily="34" charset="-122"/>
                <a:ea typeface="微软雅黑" panose="020B0503020204020204" pitchFamily="34" charset="-122"/>
              </a:rPr>
              <a:t>demand</a:t>
            </a:r>
          </a:p>
          <a:p>
            <a:pPr lvl="1"/>
            <a:endParaRPr lang="en-US" altLang="zh-CN" sz="1600" dirty="0">
              <a:solidFill>
                <a:srgbClr val="5A5A5A"/>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317897" y="3254566"/>
            <a:ext cx="1723390" cy="439420"/>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600" b="1" dirty="0">
                <a:solidFill>
                  <a:schemeClr val="bg1"/>
                </a:solidFill>
                <a:latin typeface="Microsoft YaHei Regular" panose="020B0703020204020201" charset="-122"/>
                <a:ea typeface="Microsoft YaHei Regular" panose="020B0703020204020201" charset="-122"/>
                <a:sym typeface="+mn-ea"/>
              </a:rPr>
              <a:t>data</a:t>
            </a:r>
            <a:r>
              <a:rPr lang="zh-CN" altLang="en-US" sz="1600" b="1" dirty="0">
                <a:solidFill>
                  <a:schemeClr val="bg1"/>
                </a:solidFill>
                <a:latin typeface="Microsoft YaHei Regular" panose="020B0703020204020201" charset="-122"/>
                <a:ea typeface="Microsoft YaHei Regular" panose="020B0703020204020201" charset="-122"/>
                <a:sym typeface="+mn-ea"/>
              </a:rPr>
              <a:t> </a:t>
            </a:r>
            <a:r>
              <a:rPr lang="en-US" altLang="zh-CN" sz="1600" b="1" dirty="0">
                <a:solidFill>
                  <a:schemeClr val="bg1"/>
                </a:solidFill>
                <a:latin typeface="Microsoft YaHei Regular" panose="020B0703020204020201" charset="-122"/>
                <a:ea typeface="Microsoft YaHei Regular" panose="020B0703020204020201" charset="-122"/>
                <a:sym typeface="+mn-ea"/>
              </a:rPr>
              <a:t>sync</a:t>
            </a:r>
            <a:r>
              <a:rPr lang="zh-CN" altLang="en-US" sz="1600" b="1" dirty="0">
                <a:solidFill>
                  <a:schemeClr val="bg1"/>
                </a:solidFill>
                <a:latin typeface="Microsoft YaHei Regular" panose="020B0703020204020201" charset="-122"/>
                <a:ea typeface="Microsoft YaHei Regular" panose="020B0703020204020201" charset="-122"/>
                <a:sym typeface="+mn-ea"/>
              </a:rPr>
              <a:t> </a:t>
            </a:r>
            <a:r>
              <a:rPr lang="en-US" altLang="zh-CN" sz="1600" b="1" dirty="0">
                <a:solidFill>
                  <a:schemeClr val="bg1"/>
                </a:solidFill>
                <a:latin typeface="Microsoft YaHei Regular" panose="020B0703020204020201" charset="-122"/>
                <a:ea typeface="Microsoft YaHei Regular" panose="020B0703020204020201" charset="-122"/>
                <a:sym typeface="+mn-ea"/>
              </a:rPr>
              <a:t>task</a:t>
            </a:r>
          </a:p>
        </p:txBody>
      </p:sp>
      <p:sp>
        <p:nvSpPr>
          <p:cNvPr id="10" name="圆角矩形 9"/>
          <p:cNvSpPr/>
          <p:nvPr/>
        </p:nvSpPr>
        <p:spPr>
          <a:xfrm>
            <a:off x="1317897" y="3808286"/>
            <a:ext cx="1722755" cy="438785"/>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kettle</a:t>
            </a:r>
            <a:r>
              <a:rPr lang="zh-CN" altLang="en-US"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 </a:t>
            </a:r>
            <a:r>
              <a:rPr lang="en-US" altLang="zh-CN"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task</a:t>
            </a:r>
          </a:p>
        </p:txBody>
      </p:sp>
      <p:sp>
        <p:nvSpPr>
          <p:cNvPr id="11" name="圆角矩形 10"/>
          <p:cNvSpPr/>
          <p:nvPr/>
        </p:nvSpPr>
        <p:spPr>
          <a:xfrm>
            <a:off x="5112489" y="3549791"/>
            <a:ext cx="1132205" cy="932815"/>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600" b="1" dirty="0">
                <a:solidFill>
                  <a:schemeClr val="bg1"/>
                </a:solidFill>
                <a:latin typeface="Microsoft YaHei Regular" panose="020B0703020204020201" charset="-122"/>
                <a:ea typeface="Microsoft YaHei Regular" panose="020B0703020204020201" charset="-122"/>
                <a:sym typeface="+mn-ea"/>
              </a:rPr>
              <a:t>data</a:t>
            </a:r>
            <a:r>
              <a:rPr lang="zh-CN" altLang="en-US" sz="1600" b="1" dirty="0">
                <a:solidFill>
                  <a:schemeClr val="bg1"/>
                </a:solidFill>
                <a:latin typeface="Microsoft YaHei Regular" panose="020B0703020204020201" charset="-122"/>
                <a:ea typeface="Microsoft YaHei Regular" panose="020B0703020204020201" charset="-122"/>
                <a:sym typeface="+mn-ea"/>
              </a:rPr>
              <a:t> </a:t>
            </a:r>
            <a:r>
              <a:rPr lang="en-US" altLang="zh-CN" b="1" dirty="0"/>
              <a:t>quality</a:t>
            </a:r>
            <a:endParaRPr lang="en-US" altLang="zh-CN" sz="1600" b="1" dirty="0">
              <a:solidFill>
                <a:schemeClr val="bg1"/>
              </a:solidFill>
              <a:latin typeface="Microsoft YaHei Regular" panose="020B0703020204020201" charset="-122"/>
              <a:ea typeface="Microsoft YaHei Regular" panose="020B0703020204020201" charset="-122"/>
              <a:sym typeface="+mn-ea"/>
            </a:endParaRPr>
          </a:p>
        </p:txBody>
      </p:sp>
      <p:sp>
        <p:nvSpPr>
          <p:cNvPr id="12" name="圆角矩形 11"/>
          <p:cNvSpPr/>
          <p:nvPr/>
        </p:nvSpPr>
        <p:spPr>
          <a:xfrm>
            <a:off x="1318532" y="4361371"/>
            <a:ext cx="1722755" cy="438785"/>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600" b="1" dirty="0">
                <a:solidFill>
                  <a:schemeClr val="bg1"/>
                </a:solidFill>
                <a:latin typeface="Microsoft YaHei Regular" panose="020B0703020204020201" charset="-122"/>
                <a:ea typeface="Microsoft YaHei Regular" panose="020B0703020204020201" charset="-122"/>
                <a:sym typeface="+mn-ea"/>
              </a:rPr>
              <a:t>...</a:t>
            </a:r>
          </a:p>
        </p:txBody>
      </p:sp>
      <p:grpSp>
        <p:nvGrpSpPr>
          <p:cNvPr id="33" name="组合 32"/>
          <p:cNvGrpSpPr/>
          <p:nvPr/>
        </p:nvGrpSpPr>
        <p:grpSpPr>
          <a:xfrm>
            <a:off x="1308382" y="2212080"/>
            <a:ext cx="4903231" cy="829945"/>
            <a:chOff x="1508078" y="2212080"/>
            <a:chExt cx="4903231" cy="829945"/>
          </a:xfrm>
        </p:grpSpPr>
        <p:sp>
          <p:nvSpPr>
            <p:cNvPr id="7" name="梯形 6"/>
            <p:cNvSpPr>
              <a:spLocks noChangeArrowheads="1"/>
            </p:cNvSpPr>
            <p:nvPr/>
          </p:nvSpPr>
          <p:spPr bwMode="auto">
            <a:xfrm rot="10800000" flipV="1">
              <a:off x="1508078" y="2212080"/>
              <a:ext cx="4903231" cy="829945"/>
            </a:xfrm>
            <a:prstGeom prst="trapezoid">
              <a:avLst/>
            </a:prstGeom>
            <a:gradFill>
              <a:gsLst>
                <a:gs pos="0">
                  <a:srgbClr val="EBF2F8"/>
                </a:gs>
                <a:gs pos="100000">
                  <a:srgbClr val="74A7D3">
                    <a:alpha val="77000"/>
                  </a:srgbClr>
                </a:gs>
              </a:gsLst>
              <a:lin ang="14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sz="2400" b="1">
                <a:solidFill>
                  <a:schemeClr val="accent1"/>
                </a:solidFill>
                <a:effectLst>
                  <a:outerShdw blurRad="38100" dist="25400" dir="5400000" algn="ctr" rotWithShape="0">
                    <a:srgbClr val="6E747A">
                      <a:alpha val="43000"/>
                    </a:srgbClr>
                  </a:outerShdw>
                </a:effectLst>
                <a:latin typeface="Microsoft YaHei Regular" panose="020B0703020204020201" charset="-122"/>
                <a:ea typeface="Microsoft YaHei Regular" panose="020B0703020204020201" charset="-122"/>
                <a:sym typeface="+mn-ea"/>
              </a:endParaRPr>
            </a:p>
          </p:txBody>
        </p:sp>
        <p:sp>
          <p:nvSpPr>
            <p:cNvPr id="14" name="文本框 13"/>
            <p:cNvSpPr txBox="1"/>
            <p:nvPr/>
          </p:nvSpPr>
          <p:spPr bwMode="auto">
            <a:xfrm>
              <a:off x="1576342" y="2280669"/>
              <a:ext cx="1464310" cy="457113"/>
            </a:xfrm>
            <a:prstGeom prst="roundRect">
              <a:avLst>
                <a:gd name="adj" fmla="val 6211"/>
              </a:avLst>
            </a:prstGeom>
            <a:noFill/>
            <a:ln w="9525">
              <a:noFill/>
              <a:miter lim="800000"/>
            </a:ln>
          </p:spPr>
          <p:txBody>
            <a:bodyPr spcFirstLastPara="0" vert="horz" wrap="square" lIns="91440" tIns="45720" rIns="91440" bIns="45720" numCol="1" spcCol="0" rtlCol="0" fromWordArt="0" anchor="t" anchorCtr="0" forceAA="0" compatLnSpc="0">
              <a:spAutoFit/>
            </a:bodyPr>
            <a:lstStyle/>
            <a:p>
              <a:pPr lvl="0" algn="ctr"/>
              <a:r>
                <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data</a:t>
              </a:r>
              <a:r>
                <a:rPr lang="zh-CN" altLang="en-US"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 </a:t>
              </a:r>
              <a:r>
                <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receive</a:t>
              </a:r>
            </a:p>
          </p:txBody>
        </p:sp>
        <p:sp>
          <p:nvSpPr>
            <p:cNvPr id="15" name="文本框 14"/>
            <p:cNvSpPr txBox="1"/>
            <p:nvPr/>
          </p:nvSpPr>
          <p:spPr bwMode="auto">
            <a:xfrm>
              <a:off x="4798590" y="2280669"/>
              <a:ext cx="1612719" cy="457113"/>
            </a:xfrm>
            <a:prstGeom prst="roundRect">
              <a:avLst>
                <a:gd name="adj" fmla="val 6211"/>
              </a:avLst>
            </a:prstGeom>
            <a:noFill/>
            <a:ln w="9525">
              <a:noFill/>
              <a:miter lim="800000"/>
            </a:ln>
          </p:spPr>
          <p:txBody>
            <a:bodyPr spcFirstLastPara="0" vert="horz" wrap="square" lIns="91440" tIns="45720" rIns="91440" bIns="45720" numCol="1" spcCol="0" rtlCol="0" fromWordArt="0" anchor="t" anchorCtr="0" forceAA="0" compatLnSpc="0">
              <a:spAutoFit/>
            </a:bodyPr>
            <a:lstStyle/>
            <a:p>
              <a:pPr lvl="0" algn="ctr"/>
              <a:r>
                <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data</a:t>
              </a:r>
              <a:r>
                <a:rPr lang="zh-CN" altLang="en-US"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 </a:t>
              </a:r>
              <a:r>
                <a:rPr lang="en-US" altLang="zh-CN" sz="1600" b="1" dirty="0">
                  <a:gradFill>
                    <a:gsLst>
                      <a:gs pos="21000">
                        <a:srgbClr val="53575C"/>
                      </a:gs>
                      <a:gs pos="88000">
                        <a:schemeClr val="tx1">
                          <a:lumMod val="50000"/>
                          <a:lumOff val="50000"/>
                        </a:schemeClr>
                      </a:gs>
                    </a:gsLst>
                    <a:lin ang="5400000"/>
                  </a:gradFill>
                  <a:latin typeface="Microsoft YaHei Bold" panose="020B0703020204020201" charset="-122"/>
                  <a:ea typeface="Microsoft YaHei Bold" panose="020B0703020204020201" charset="-122"/>
                  <a:sym typeface="+mn-ea"/>
                </a:rPr>
                <a:t>quality</a:t>
              </a:r>
              <a:endPar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endParaRPr>
            </a:p>
          </p:txBody>
        </p:sp>
        <p:sp>
          <p:nvSpPr>
            <p:cNvPr id="16" name="文本框 15"/>
            <p:cNvSpPr txBox="1"/>
            <p:nvPr/>
          </p:nvSpPr>
          <p:spPr bwMode="auto">
            <a:xfrm>
              <a:off x="3219721" y="2280669"/>
              <a:ext cx="1655445" cy="457113"/>
            </a:xfrm>
            <a:prstGeom prst="roundRect">
              <a:avLst>
                <a:gd name="adj" fmla="val 6211"/>
              </a:avLst>
            </a:prstGeom>
            <a:noFill/>
            <a:ln w="9525">
              <a:noFill/>
              <a:miter lim="800000"/>
            </a:ln>
          </p:spPr>
          <p:txBody>
            <a:bodyPr spcFirstLastPara="0" vert="horz" wrap="square" lIns="91440" tIns="45720" rIns="91440" bIns="45720" numCol="1" spcCol="0" rtlCol="0" fromWordArt="0" anchor="t" anchorCtr="0" forceAA="0" compatLnSpc="0">
              <a:spAutoFit/>
            </a:bodyPr>
            <a:lstStyle/>
            <a:p>
              <a:pPr lvl="0" algn="ctr"/>
              <a:r>
                <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data</a:t>
              </a:r>
              <a:r>
                <a:rPr lang="zh-CN" altLang="en-US"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 </a:t>
              </a:r>
              <a:r>
                <a:rPr lang="en-US" altLang="zh-CN" sz="1600" b="1" dirty="0">
                  <a:gradFill>
                    <a:gsLst>
                      <a:gs pos="21000">
                        <a:srgbClr val="53575C"/>
                      </a:gs>
                      <a:gs pos="88000">
                        <a:schemeClr val="tx1">
                          <a:lumMod val="50000"/>
                          <a:lumOff val="50000"/>
                        </a:schemeClr>
                      </a:gs>
                    </a:gsLst>
                    <a:lin ang="5400000"/>
                  </a:gradFill>
                  <a:effectLst/>
                  <a:latin typeface="Microsoft YaHei Bold" panose="020B0703020204020201" charset="-122"/>
                  <a:ea typeface="Microsoft YaHei Bold" panose="020B0703020204020201" charset="-122"/>
                  <a:sym typeface="+mn-ea"/>
                </a:rPr>
                <a:t>develop</a:t>
              </a:r>
            </a:p>
          </p:txBody>
        </p:sp>
        <p:grpSp>
          <p:nvGrpSpPr>
            <p:cNvPr id="17" name="组合 16"/>
            <p:cNvGrpSpPr/>
            <p:nvPr/>
          </p:nvGrpSpPr>
          <p:grpSpPr>
            <a:xfrm>
              <a:off x="2033542" y="2656589"/>
              <a:ext cx="3625850" cy="261891"/>
              <a:chOff x="1972" y="4346"/>
              <a:chExt cx="5710" cy="965"/>
            </a:xfrm>
            <a:solidFill>
              <a:srgbClr val="74A7D3"/>
            </a:solidFill>
          </p:grpSpPr>
          <p:sp>
            <p:nvSpPr>
              <p:cNvPr id="18" name="上箭头 17"/>
              <p:cNvSpPr/>
              <p:nvPr/>
            </p:nvSpPr>
            <p:spPr>
              <a:xfrm flipH="1">
                <a:off x="1972" y="4346"/>
                <a:ext cx="502" cy="965"/>
              </a:xfrm>
              <a:prstGeom prst="upArrow">
                <a:avLst/>
              </a:prstGeom>
              <a:gradFill>
                <a:gsLst>
                  <a:gs pos="0">
                    <a:srgbClr val="56A0B9"/>
                  </a:gs>
                  <a:gs pos="100000">
                    <a:srgbClr val="5DBDC3"/>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sz="2400" b="1">
                  <a:solidFill>
                    <a:schemeClr val="accent1"/>
                  </a:solidFill>
                  <a:effectLst>
                    <a:outerShdw blurRad="38100" dist="25400" dir="5400000" algn="ctr" rotWithShape="0">
                      <a:srgbClr val="6E747A">
                        <a:alpha val="43000"/>
                      </a:srgbClr>
                    </a:outerShdw>
                  </a:effectLst>
                  <a:latin typeface="Microsoft YaHei Regular" panose="020B0703020204020201" charset="-122"/>
                  <a:ea typeface="Microsoft YaHei Regular" panose="020B0703020204020201" charset="-122"/>
                  <a:sym typeface="+mn-ea"/>
                </a:endParaRPr>
              </a:p>
            </p:txBody>
          </p:sp>
          <p:sp>
            <p:nvSpPr>
              <p:cNvPr id="19" name="上箭头 18"/>
              <p:cNvSpPr/>
              <p:nvPr/>
            </p:nvSpPr>
            <p:spPr>
              <a:xfrm flipH="1">
                <a:off x="7180" y="4346"/>
                <a:ext cx="502" cy="965"/>
              </a:xfrm>
              <a:prstGeom prst="upArrow">
                <a:avLst/>
              </a:prstGeom>
              <a:gradFill>
                <a:gsLst>
                  <a:gs pos="0">
                    <a:srgbClr val="56A0B9"/>
                  </a:gs>
                  <a:gs pos="100000">
                    <a:srgbClr val="5DBDC3"/>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sz="2400" b="1">
                  <a:solidFill>
                    <a:schemeClr val="accent1"/>
                  </a:solidFill>
                  <a:effectLst>
                    <a:outerShdw blurRad="38100" dist="25400" dir="5400000" algn="ctr" rotWithShape="0">
                      <a:srgbClr val="6E747A">
                        <a:alpha val="43000"/>
                      </a:srgbClr>
                    </a:outerShdw>
                  </a:effectLst>
                  <a:latin typeface="Microsoft YaHei Regular" panose="020B0703020204020201" charset="-122"/>
                  <a:ea typeface="Microsoft YaHei Regular" panose="020B0703020204020201" charset="-122"/>
                  <a:sym typeface="+mn-ea"/>
                </a:endParaRPr>
              </a:p>
            </p:txBody>
          </p:sp>
          <p:sp>
            <p:nvSpPr>
              <p:cNvPr id="20" name="上箭头 19"/>
              <p:cNvSpPr/>
              <p:nvPr/>
            </p:nvSpPr>
            <p:spPr>
              <a:xfrm flipH="1">
                <a:off x="4576" y="4346"/>
                <a:ext cx="502" cy="965"/>
              </a:xfrm>
              <a:prstGeom prst="upArrow">
                <a:avLst/>
              </a:prstGeom>
              <a:gradFill>
                <a:gsLst>
                  <a:gs pos="0">
                    <a:srgbClr val="56A0B9"/>
                  </a:gs>
                  <a:gs pos="100000">
                    <a:srgbClr val="5DBDC3"/>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ltLang="zh-CN" sz="2400" b="1">
                  <a:solidFill>
                    <a:schemeClr val="accent1"/>
                  </a:solidFill>
                  <a:effectLst>
                    <a:outerShdw blurRad="38100" dist="25400" dir="5400000" algn="ctr" rotWithShape="0">
                      <a:srgbClr val="6E747A">
                        <a:alpha val="43000"/>
                      </a:srgbClr>
                    </a:outerShdw>
                  </a:effectLst>
                  <a:latin typeface="Microsoft YaHei Regular" panose="020B0703020204020201" charset="-122"/>
                  <a:ea typeface="Microsoft YaHei Regular" panose="020B0703020204020201" charset="-122"/>
                  <a:sym typeface="+mn-ea"/>
                </a:endParaRPr>
              </a:p>
            </p:txBody>
          </p:sp>
        </p:grpSp>
      </p:grpSp>
      <p:grpSp>
        <p:nvGrpSpPr>
          <p:cNvPr id="34" name="组合 33"/>
          <p:cNvGrpSpPr/>
          <p:nvPr/>
        </p:nvGrpSpPr>
        <p:grpSpPr>
          <a:xfrm>
            <a:off x="3278297" y="3254565"/>
            <a:ext cx="1582441" cy="1552253"/>
            <a:chOff x="3330847" y="3254565"/>
            <a:chExt cx="1582441" cy="1552253"/>
          </a:xfrm>
        </p:grpSpPr>
        <p:sp>
          <p:nvSpPr>
            <p:cNvPr id="13" name="圆角矩形 12"/>
            <p:cNvSpPr/>
            <p:nvPr/>
          </p:nvSpPr>
          <p:spPr>
            <a:xfrm>
              <a:off x="3330847" y="3254565"/>
              <a:ext cx="1564640" cy="446666"/>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SQL</a:t>
              </a:r>
              <a:r>
                <a:rPr lang="zh-CN" altLang="en-US"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 </a:t>
              </a:r>
              <a:r>
                <a:rPr lang="en-US" altLang="zh-CN" sz="16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task</a:t>
              </a:r>
            </a:p>
          </p:txBody>
        </p:sp>
        <p:sp>
          <p:nvSpPr>
            <p:cNvPr id="21" name="圆角矩形 20"/>
            <p:cNvSpPr/>
            <p:nvPr/>
          </p:nvSpPr>
          <p:spPr>
            <a:xfrm>
              <a:off x="3343778" y="3808286"/>
              <a:ext cx="1564640" cy="436201"/>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400" b="1" dirty="0">
                  <a:solidFill>
                    <a:schemeClr val="bg1"/>
                  </a:solidFill>
                  <a:latin typeface="Microsoft YaHei Regular" panose="020B0703020204020201" charset="-122"/>
                  <a:ea typeface="Microsoft YaHei Regular" panose="020B0703020204020201" charset="-122"/>
                  <a:sym typeface="+mn-ea"/>
                </a:rPr>
                <a:t>procedure</a:t>
              </a:r>
              <a:r>
                <a:rPr lang="zh-CN" altLang="en-US" sz="1400" b="1" dirty="0">
                  <a:solidFill>
                    <a:schemeClr val="bg1"/>
                  </a:solidFill>
                  <a:latin typeface="Microsoft YaHei Regular" panose="020B0703020204020201" charset="-122"/>
                  <a:ea typeface="Microsoft YaHei Regular" panose="020B0703020204020201" charset="-122"/>
                  <a:sym typeface="+mn-ea"/>
                </a:rPr>
                <a:t> </a:t>
              </a:r>
              <a:r>
                <a:rPr lang="en-US" altLang="zh-CN" sz="1400" b="1" dirty="0">
                  <a:solidFill>
                    <a:schemeClr val="bg1"/>
                  </a:solidFill>
                  <a:latin typeface="Microsoft YaHei Regular" panose="020B0703020204020201" charset="-122"/>
                  <a:ea typeface="Microsoft YaHei Regular" panose="020B0703020204020201" charset="-122"/>
                  <a:sym typeface="+mn-ea"/>
                </a:rPr>
                <a:t>task</a:t>
              </a:r>
            </a:p>
          </p:txBody>
        </p:sp>
        <p:sp>
          <p:nvSpPr>
            <p:cNvPr id="22" name="圆角矩形 21"/>
            <p:cNvSpPr/>
            <p:nvPr/>
          </p:nvSpPr>
          <p:spPr>
            <a:xfrm>
              <a:off x="3348648" y="4368033"/>
              <a:ext cx="1564640" cy="438785"/>
            </a:xfrm>
            <a:prstGeom prst="roundRect">
              <a:avLst>
                <a:gd name="adj" fmla="val 6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14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business</a:t>
              </a:r>
              <a:r>
                <a:rPr lang="zh-CN" altLang="en-US" sz="14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 </a:t>
              </a:r>
              <a:r>
                <a:rPr lang="en-US" altLang="zh-CN" sz="1400" b="1" dirty="0">
                  <a:solidFill>
                    <a:schemeClr val="bg1"/>
                  </a:solidFill>
                  <a:latin typeface="Microsoft YaHei Regular" panose="020B0703020204020201" charset="-122"/>
                  <a:ea typeface="Microsoft YaHei Regular" panose="020B0703020204020201" charset="-122"/>
                  <a:cs typeface="Microsoft YaHei Regular" panose="020B0703020204020201" charset="-122"/>
                  <a:sym typeface="+mn-ea"/>
                </a:rPr>
                <a:t>task</a:t>
              </a:r>
            </a:p>
          </p:txBody>
        </p:sp>
      </p:grpSp>
      <p:sp>
        <p:nvSpPr>
          <p:cNvPr id="24" name="文本框 23"/>
          <p:cNvSpPr txBox="1"/>
          <p:nvPr/>
        </p:nvSpPr>
        <p:spPr>
          <a:xfrm>
            <a:off x="7746676" y="1097912"/>
            <a:ext cx="2168525" cy="922020"/>
          </a:xfrm>
          <a:prstGeom prst="rect">
            <a:avLst/>
          </a:prstGeom>
          <a:noFill/>
        </p:spPr>
        <p:txBody>
          <a:bodyPr wrap="none" rtlCol="0">
            <a:spAutoFit/>
          </a:bodyPr>
          <a:lstStyle/>
          <a:p>
            <a:r>
              <a:rPr kumimoji="1" lang="en-US" altLang="zh-CN" dirty="0">
                <a:solidFill>
                  <a:srgbClr val="5A5A5A"/>
                </a:solidFill>
                <a:latin typeface="+mj-ea"/>
                <a:ea typeface="+mj-ea"/>
              </a:rPr>
              <a:t>Solution</a:t>
            </a:r>
            <a:r>
              <a:rPr kumimoji="1" lang="zh-CN" altLang="en-US" dirty="0">
                <a:solidFill>
                  <a:srgbClr val="5A5A5A"/>
                </a:solidFill>
                <a:latin typeface="+mj-ea"/>
                <a:ea typeface="+mj-ea"/>
              </a:rPr>
              <a:t>：</a:t>
            </a:r>
          </a:p>
          <a:p>
            <a:r>
              <a:rPr kumimoji="1" lang="zh-CN" altLang="en-US" dirty="0">
                <a:solidFill>
                  <a:srgbClr val="5A5A5A"/>
                </a:solidFill>
                <a:latin typeface="+mj-ea"/>
                <a:ea typeface="+mj-ea"/>
              </a:rPr>
              <a:t>      </a:t>
            </a:r>
            <a:r>
              <a:rPr kumimoji="1" lang="en-US" altLang="zh-CN" dirty="0">
                <a:solidFill>
                  <a:srgbClr val="5A5A5A"/>
                </a:solidFill>
                <a:latin typeface="+mj-ea"/>
                <a:ea typeface="+mj-ea"/>
              </a:rPr>
              <a:t>Task</a:t>
            </a:r>
            <a:r>
              <a:rPr kumimoji="1" lang="zh-CN" altLang="en-US" dirty="0">
                <a:solidFill>
                  <a:srgbClr val="5A5A5A"/>
                </a:solidFill>
                <a:latin typeface="+mj-ea"/>
                <a:ea typeface="+mj-ea"/>
              </a:rPr>
              <a:t> </a:t>
            </a:r>
            <a:r>
              <a:rPr kumimoji="1" lang="en-US" altLang="zh-CN" dirty="0">
                <a:solidFill>
                  <a:srgbClr val="5A5A5A"/>
                </a:solidFill>
                <a:latin typeface="+mj-ea"/>
                <a:ea typeface="+mj-ea"/>
              </a:rPr>
              <a:t>plugin</a:t>
            </a:r>
          </a:p>
          <a:p>
            <a:r>
              <a:rPr kumimoji="1" lang="zh-CN" altLang="en-US" dirty="0">
                <a:solidFill>
                  <a:srgbClr val="5A5A5A"/>
                </a:solidFill>
                <a:latin typeface="+mj-ea"/>
                <a:ea typeface="+mj-ea"/>
              </a:rPr>
              <a:t>      </a:t>
            </a:r>
            <a:r>
              <a:rPr lang="en-US" altLang="zh-CN" dirty="0">
                <a:solidFill>
                  <a:srgbClr val="5A5A5A"/>
                </a:solidFill>
                <a:latin typeface="+mj-ea"/>
                <a:ea typeface="+mj-ea"/>
              </a:rPr>
              <a:t>Hot pluggable</a:t>
            </a:r>
            <a:endParaRPr kumimoji="1" lang="zh-CN" altLang="en-US" dirty="0">
              <a:solidFill>
                <a:srgbClr val="5A5A5A"/>
              </a:solidFill>
              <a:latin typeface="+mj-ea"/>
              <a:ea typeface="+mj-ea"/>
            </a:endParaRPr>
          </a:p>
        </p:txBody>
      </p:sp>
      <p:grpSp>
        <p:nvGrpSpPr>
          <p:cNvPr id="36" name="组合 35"/>
          <p:cNvGrpSpPr/>
          <p:nvPr/>
        </p:nvGrpSpPr>
        <p:grpSpPr>
          <a:xfrm>
            <a:off x="7746079" y="2712857"/>
            <a:ext cx="3473782" cy="3368403"/>
            <a:chOff x="7746079" y="2712857"/>
            <a:chExt cx="3473782" cy="3368403"/>
          </a:xfrm>
        </p:grpSpPr>
        <p:grpSp>
          <p:nvGrpSpPr>
            <p:cNvPr id="32" name="组合 31"/>
            <p:cNvGrpSpPr/>
            <p:nvPr/>
          </p:nvGrpSpPr>
          <p:grpSpPr>
            <a:xfrm>
              <a:off x="7746079" y="2712857"/>
              <a:ext cx="3473782" cy="3368403"/>
              <a:chOff x="7746079" y="2712857"/>
              <a:chExt cx="3473782" cy="3368403"/>
            </a:xfrm>
          </p:grpSpPr>
          <p:grpSp>
            <p:nvGrpSpPr>
              <p:cNvPr id="30" name="组合 29"/>
              <p:cNvGrpSpPr/>
              <p:nvPr/>
            </p:nvGrpSpPr>
            <p:grpSpPr>
              <a:xfrm>
                <a:off x="7746079" y="2712857"/>
                <a:ext cx="3473782" cy="3368403"/>
                <a:chOff x="7746079" y="2712857"/>
                <a:chExt cx="3473782" cy="3368403"/>
              </a:xfrm>
            </p:grpSpPr>
            <p:pic>
              <p:nvPicPr>
                <p:cNvPr id="6" name="图片 5"/>
                <p:cNvPicPr>
                  <a:picLocks noChangeAspect="1"/>
                </p:cNvPicPr>
                <p:nvPr/>
              </p:nvPicPr>
              <p:blipFill>
                <a:blip r:embed="rId2"/>
                <a:srcRect l="1477" t="1523" r="1581" b="1523"/>
                <a:stretch>
                  <a:fillRect/>
                </a:stretch>
              </p:blipFill>
              <p:spPr>
                <a:xfrm>
                  <a:off x="7746079" y="2712857"/>
                  <a:ext cx="3473782" cy="3368403"/>
                </a:xfrm>
                <a:prstGeom prst="roundRect">
                  <a:avLst>
                    <a:gd name="adj" fmla="val 4411"/>
                  </a:avLst>
                </a:prstGeom>
                <a:effectLst>
                  <a:outerShdw blurRad="266700" dist="38100" dir="5400000" algn="t" rotWithShape="0">
                    <a:prstClr val="black">
                      <a:alpha val="23000"/>
                    </a:prstClr>
                  </a:outerShdw>
                </a:effectLst>
              </p:spPr>
            </p:pic>
            <p:pic>
              <p:nvPicPr>
                <p:cNvPr id="5" name="图片 4"/>
                <p:cNvPicPr>
                  <a:picLocks noChangeAspect="1"/>
                </p:cNvPicPr>
                <p:nvPr/>
              </p:nvPicPr>
              <p:blipFill>
                <a:blip r:embed="rId3"/>
                <a:stretch>
                  <a:fillRect/>
                </a:stretch>
              </p:blipFill>
              <p:spPr>
                <a:xfrm>
                  <a:off x="8090543" y="3193060"/>
                  <a:ext cx="589459" cy="149230"/>
                </a:xfrm>
                <a:prstGeom prst="rect">
                  <a:avLst/>
                </a:prstGeom>
              </p:spPr>
            </p:pic>
            <p:pic>
              <p:nvPicPr>
                <p:cNvPr id="8" name="图片 7"/>
                <p:cNvPicPr>
                  <a:picLocks noChangeAspect="1"/>
                </p:cNvPicPr>
                <p:nvPr/>
              </p:nvPicPr>
              <p:blipFill>
                <a:blip r:embed="rId4"/>
                <a:stretch>
                  <a:fillRect/>
                </a:stretch>
              </p:blipFill>
              <p:spPr>
                <a:xfrm>
                  <a:off x="7963081" y="3549791"/>
                  <a:ext cx="699510" cy="151440"/>
                </a:xfrm>
                <a:prstGeom prst="rect">
                  <a:avLst/>
                </a:prstGeom>
              </p:spPr>
            </p:pic>
            <p:pic>
              <p:nvPicPr>
                <p:cNvPr id="25" name="图片 24"/>
                <p:cNvPicPr>
                  <a:picLocks noChangeAspect="1"/>
                </p:cNvPicPr>
                <p:nvPr/>
              </p:nvPicPr>
              <p:blipFill>
                <a:blip r:embed="rId5"/>
                <a:stretch>
                  <a:fillRect/>
                </a:stretch>
              </p:blipFill>
              <p:spPr>
                <a:xfrm>
                  <a:off x="8159637" y="3872571"/>
                  <a:ext cx="502954" cy="170493"/>
                </a:xfrm>
                <a:prstGeom prst="rect">
                  <a:avLst/>
                </a:prstGeom>
              </p:spPr>
            </p:pic>
            <p:pic>
              <p:nvPicPr>
                <p:cNvPr id="26" name="图片 25"/>
                <p:cNvPicPr>
                  <a:picLocks noChangeAspect="1"/>
                </p:cNvPicPr>
                <p:nvPr/>
              </p:nvPicPr>
              <p:blipFill>
                <a:blip r:embed="rId6"/>
                <a:stretch>
                  <a:fillRect/>
                </a:stretch>
              </p:blipFill>
              <p:spPr>
                <a:xfrm>
                  <a:off x="8070526" y="4230395"/>
                  <a:ext cx="592065" cy="170493"/>
                </a:xfrm>
                <a:prstGeom prst="rect">
                  <a:avLst/>
                </a:prstGeom>
              </p:spPr>
            </p:pic>
            <p:pic>
              <p:nvPicPr>
                <p:cNvPr id="27" name="图片 26"/>
                <p:cNvPicPr>
                  <a:picLocks noChangeAspect="1"/>
                </p:cNvPicPr>
                <p:nvPr/>
              </p:nvPicPr>
              <p:blipFill>
                <a:blip r:embed="rId7"/>
                <a:stretch>
                  <a:fillRect/>
                </a:stretch>
              </p:blipFill>
              <p:spPr>
                <a:xfrm>
                  <a:off x="7980492" y="4752034"/>
                  <a:ext cx="699510" cy="176888"/>
                </a:xfrm>
                <a:prstGeom prst="rect">
                  <a:avLst/>
                </a:prstGeom>
              </p:spPr>
            </p:pic>
            <p:pic>
              <p:nvPicPr>
                <p:cNvPr id="28" name="图片 27"/>
                <p:cNvPicPr>
                  <a:picLocks noChangeAspect="1"/>
                </p:cNvPicPr>
                <p:nvPr/>
              </p:nvPicPr>
              <p:blipFill>
                <a:blip r:embed="rId8"/>
                <a:stretch>
                  <a:fillRect/>
                </a:stretch>
              </p:blipFill>
              <p:spPr>
                <a:xfrm>
                  <a:off x="7927942" y="5407338"/>
                  <a:ext cx="1256893" cy="230554"/>
                </a:xfrm>
                <a:prstGeom prst="rect">
                  <a:avLst/>
                </a:prstGeom>
              </p:spPr>
            </p:pic>
            <p:pic>
              <p:nvPicPr>
                <p:cNvPr id="29" name="图片 28"/>
                <p:cNvPicPr>
                  <a:picLocks noChangeAspect="1"/>
                </p:cNvPicPr>
                <p:nvPr/>
              </p:nvPicPr>
              <p:blipFill>
                <a:blip r:embed="rId9"/>
                <a:stretch>
                  <a:fillRect/>
                </a:stretch>
              </p:blipFill>
              <p:spPr>
                <a:xfrm>
                  <a:off x="7779677" y="2737782"/>
                  <a:ext cx="976701" cy="295282"/>
                </a:xfrm>
                <a:prstGeom prst="rect">
                  <a:avLst/>
                </a:prstGeom>
              </p:spPr>
            </p:pic>
          </p:grpSp>
          <p:pic>
            <p:nvPicPr>
              <p:cNvPr id="31" name="图片 30"/>
              <p:cNvPicPr>
                <a:picLocks noChangeAspect="1"/>
              </p:cNvPicPr>
              <p:nvPr/>
            </p:nvPicPr>
            <p:blipFill>
              <a:blip r:embed="rId10"/>
              <a:stretch>
                <a:fillRect/>
              </a:stretch>
            </p:blipFill>
            <p:spPr>
              <a:xfrm>
                <a:off x="8768910" y="4247071"/>
                <a:ext cx="827207" cy="170493"/>
              </a:xfrm>
              <a:prstGeom prst="rect">
                <a:avLst/>
              </a:prstGeom>
            </p:spPr>
          </p:pic>
        </p:grpSp>
        <p:pic>
          <p:nvPicPr>
            <p:cNvPr id="35" name="图片 34"/>
            <p:cNvPicPr>
              <a:picLocks noChangeAspect="1"/>
            </p:cNvPicPr>
            <p:nvPr/>
          </p:nvPicPr>
          <p:blipFill>
            <a:blip r:embed="rId11"/>
            <a:stretch>
              <a:fillRect/>
            </a:stretch>
          </p:blipFill>
          <p:spPr>
            <a:xfrm>
              <a:off x="9732755" y="5637892"/>
              <a:ext cx="1485900" cy="355600"/>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4" y="1562904"/>
            <a:ext cx="2008691"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6</a:t>
            </a:r>
            <a:endParaRPr lang="zh-CN" altLang="en-US" sz="4000" dirty="0">
              <a:latin typeface="+mn-lt"/>
              <a:ea typeface="+mn-ea"/>
              <a:cs typeface="+mn-ea"/>
              <a:sym typeface="+mn-lt"/>
            </a:endParaRPr>
          </a:p>
        </p:txBody>
      </p:sp>
      <p:sp>
        <p:nvSpPr>
          <p:cNvPr id="28" name="文本框 27"/>
          <p:cNvSpPr txBox="1"/>
          <p:nvPr/>
        </p:nvSpPr>
        <p:spPr>
          <a:xfrm>
            <a:off x="5164495" y="4206389"/>
            <a:ext cx="1863010" cy="523220"/>
          </a:xfrm>
          <a:prstGeom prst="rect">
            <a:avLst/>
          </a:prstGeom>
          <a:noFill/>
        </p:spPr>
        <p:txBody>
          <a:bodyPr wrap="none" rtlCol="0">
            <a:spAutoFit/>
          </a:bodyPr>
          <a:lstStyle/>
          <a:p>
            <a:pPr algn="ctr"/>
            <a:r>
              <a:rPr lang="en-US" altLang="zh-CN" sz="2800" dirty="0">
                <a:sym typeface="+mn-lt"/>
              </a:rPr>
              <a:t>U</a:t>
            </a:r>
            <a:r>
              <a:rPr lang="en-US" altLang="zh-CN" sz="2800" dirty="0"/>
              <a:t>se cases</a:t>
            </a:r>
            <a:endParaRPr lang="en-US" altLang="zh-CN" sz="2800" b="1" dirty="0">
              <a:solidFill>
                <a:srgbClr val="5A5A5A"/>
              </a:solidFill>
              <a:cs typeface="+mn-ea"/>
              <a:sym typeface="+mn-lt"/>
            </a:endParaRPr>
          </a:p>
        </p:txBody>
      </p:sp>
      <p:sp>
        <p:nvSpPr>
          <p:cNvPr id="71" name="椭圆 70"/>
          <p:cNvSpPr/>
          <p:nvPr/>
        </p:nvSpPr>
        <p:spPr>
          <a:xfrm>
            <a:off x="5460600" y="2651728"/>
            <a:ext cx="1270800" cy="127080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293" y="2885785"/>
            <a:ext cx="857129" cy="857129"/>
          </a:xfrm>
          <a:prstGeom prst="rect">
            <a:avLst/>
          </a:prstGeom>
        </p:spPr>
      </p:pic>
      <p:pic>
        <p:nvPicPr>
          <p:cNvPr id="75" name="图片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19" y="2784363"/>
            <a:ext cx="1005530" cy="1005530"/>
          </a:xfrm>
          <a:prstGeom prst="rect">
            <a:avLst/>
          </a:prstGeom>
        </p:spPr>
      </p:pic>
      <p:sp>
        <p:nvSpPr>
          <p:cNvPr id="19" name="任意多边形 18"/>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317500" y="5424599"/>
            <a:ext cx="11557000" cy="1000770"/>
            <a:chOff x="317500" y="5146031"/>
            <a:chExt cx="11557000" cy="1000770"/>
          </a:xfrm>
        </p:grpSpPr>
        <p:sp>
          <p:nvSpPr>
            <p:cNvPr id="22" name="任意多边形 21"/>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日期占位符 1"/>
          <p:cNvSpPr txBox="1"/>
          <p:nvPr/>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717171"/>
                </a:solidFill>
              </a:rPr>
              <a:t>2021/4/14</a:t>
            </a:fld>
            <a:endParaRPr lang="zh-CN" altLang="en-US" sz="1100" dirty="0">
              <a:solidFill>
                <a:srgbClr val="717171"/>
              </a:solidFill>
            </a:endParaRPr>
          </a:p>
        </p:txBody>
      </p:sp>
      <p:sp>
        <p:nvSpPr>
          <p:cNvPr id="34" name="文本框 33"/>
          <p:cNvSpPr txBox="1"/>
          <p:nvPr/>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717171"/>
                </a:solidFill>
                <a:latin typeface="+mn-lt"/>
                <a:ea typeface="+mn-ea"/>
                <a:cs typeface="+mn-cs"/>
              </a:rPr>
              <a:t>32</a:t>
            </a:fld>
            <a:endParaRPr lang="zh-CN" altLang="en-US" sz="1100" kern="1200" dirty="0">
              <a:solidFill>
                <a:srgbClr val="717171"/>
              </a:solidFill>
              <a:latin typeface="+mn-lt"/>
              <a:ea typeface="+mn-ea"/>
              <a:cs typeface="+mn-cs"/>
            </a:endParaRPr>
          </a:p>
        </p:txBody>
      </p:sp>
      <p:sp>
        <p:nvSpPr>
          <p:cNvPr id="55" name="Freeform 899"/>
          <p:cNvSpPr>
            <a:spLocks noEditPoints="1"/>
          </p:cNvSpPr>
          <p:nvPr/>
        </p:nvSpPr>
        <p:spPr bwMode="auto">
          <a:xfrm>
            <a:off x="5784042" y="3109033"/>
            <a:ext cx="695249" cy="49611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900"/>
          <p:cNvSpPr/>
          <p:nvPr/>
        </p:nvSpPr>
        <p:spPr bwMode="auto">
          <a:xfrm>
            <a:off x="5888670" y="3085251"/>
            <a:ext cx="463139" cy="519895"/>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latin typeface="+mj-ea"/>
              </a:rPr>
              <a:t>Practice of </a:t>
            </a:r>
            <a:r>
              <a:rPr lang="en-US" altLang="zh-CN" dirty="0" err="1">
                <a:latin typeface="+mj-ea"/>
              </a:rPr>
              <a:t>DolphinScheduler</a:t>
            </a:r>
            <a:r>
              <a:rPr lang="en-US" altLang="zh-CN" dirty="0">
                <a:latin typeface="+mj-ea"/>
              </a:rPr>
              <a:t> in </a:t>
            </a:r>
            <a:r>
              <a:rPr lang="en-US" altLang="zh-CN" dirty="0" err="1">
                <a:latin typeface="+mj-ea"/>
              </a:rPr>
              <a:t>Analysys</a:t>
            </a:r>
            <a:br>
              <a:rPr lang="zh-CN" altLang="en-US" dirty="0">
                <a:latin typeface="+mj-ea"/>
              </a:rPr>
            </a:br>
            <a:endParaRPr lang="zh-CN" altLang="en-US" dirty="0">
              <a:solidFill>
                <a:schemeClr val="tx1">
                  <a:lumMod val="50000"/>
                  <a:lumOff val="50000"/>
                </a:schemeClr>
              </a:solidFill>
              <a:latin typeface="+mj-ea"/>
            </a:endParaRPr>
          </a:p>
        </p:txBody>
      </p:sp>
      <p:pic>
        <p:nvPicPr>
          <p:cNvPr id="19" name="图片 18"/>
          <p:cNvPicPr>
            <a:picLocks noChangeAspect="1"/>
          </p:cNvPicPr>
          <p:nvPr/>
        </p:nvPicPr>
        <p:blipFill>
          <a:blip r:embed="rId2"/>
          <a:stretch>
            <a:fillRect/>
          </a:stretch>
        </p:blipFill>
        <p:spPr>
          <a:xfrm>
            <a:off x="3761396" y="1533871"/>
            <a:ext cx="8280399" cy="5175249"/>
          </a:xfrm>
          <a:prstGeom prst="rect">
            <a:avLst/>
          </a:prstGeom>
        </p:spPr>
      </p:pic>
      <p:sp>
        <p:nvSpPr>
          <p:cNvPr id="3" name="文本框 2"/>
          <p:cNvSpPr txBox="1"/>
          <p:nvPr/>
        </p:nvSpPr>
        <p:spPr>
          <a:xfrm>
            <a:off x="89245" y="1533871"/>
            <a:ext cx="3761396" cy="4769485"/>
          </a:xfrm>
          <a:prstGeom prst="rect">
            <a:avLst/>
          </a:prstGeom>
          <a:noFill/>
        </p:spPr>
        <p:txBody>
          <a:bodyPr wrap="square" rtlCol="0">
            <a:spAutoFit/>
          </a:bodyPr>
          <a:lstStyle/>
          <a:p>
            <a:pPr marL="742950" lvl="1" indent="-285750">
              <a:buFont typeface="Arial" panose="020B0604020202020204" pitchFamily="34" charset="0"/>
              <a:buChar char="•"/>
            </a:pPr>
            <a:r>
              <a:rPr kumimoji="1" lang="en-US" altLang="zh-CN" sz="1600" dirty="0" err="1">
                <a:solidFill>
                  <a:srgbClr val="5A5A5A"/>
                </a:solidFill>
                <a:latin typeface="微软雅黑" panose="020B0503020204020204" pitchFamily="34" charset="-122"/>
                <a:ea typeface="微软雅黑" panose="020B0503020204020204" pitchFamily="34" charset="-122"/>
              </a:rPr>
              <a:t>Analysys</a:t>
            </a:r>
            <a:r>
              <a:rPr kumimoji="1" lang="en-US" altLang="zh-CN"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err="1">
                <a:solidFill>
                  <a:srgbClr val="5A5A5A"/>
                </a:solidFill>
                <a:latin typeface="微软雅黑" panose="020B0503020204020204" pitchFamily="34" charset="-122"/>
                <a:ea typeface="微软雅黑" panose="020B0503020204020204" pitchFamily="34" charset="-122"/>
              </a:rPr>
              <a:t>Qianfan</a:t>
            </a:r>
            <a:r>
              <a:rPr kumimoji="1" lang="en-US" altLang="zh-CN" sz="1600" dirty="0">
                <a:solidFill>
                  <a:srgbClr val="5A5A5A"/>
                </a:solidFill>
                <a:latin typeface="微软雅黑" panose="020B0503020204020204" pitchFamily="34" charset="-122"/>
                <a:ea typeface="微软雅黑" panose="020B0503020204020204" pitchFamily="34" charset="-122"/>
              </a:rPr>
              <a:t> is a benchmarking analysis </a:t>
            </a:r>
            <a:r>
              <a:rPr kumimoji="1" lang="en-US" altLang="zh-CN" sz="1600" dirty="0">
                <a:solidFill>
                  <a:srgbClr val="5A5A5A"/>
                </a:solidFill>
                <a:latin typeface="微软雅黑" panose="020B0503020204020204" pitchFamily="34" charset="-122"/>
                <a:ea typeface="微软雅黑" panose="020B0503020204020204" pitchFamily="34" charset="-122"/>
                <a:sym typeface="+mn-ea"/>
              </a:rPr>
              <a:t>App</a:t>
            </a:r>
            <a:r>
              <a:rPr kumimoji="1" lang="en-US" altLang="zh-CN" sz="1600" dirty="0">
                <a:solidFill>
                  <a:srgbClr val="5A5A5A"/>
                </a:solidFill>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600" dirty="0" err="1">
                <a:solidFill>
                  <a:srgbClr val="5A5A5A"/>
                </a:solidFill>
                <a:latin typeface="微软雅黑" panose="020B0503020204020204" pitchFamily="34" charset="-122"/>
                <a:ea typeface="微软雅黑" panose="020B0503020204020204" pitchFamily="34" charset="-122"/>
              </a:rPr>
              <a:t>Qianfan</a:t>
            </a:r>
            <a:r>
              <a:rPr kumimoji="1" lang="en-US" altLang="zh-CN" sz="1600" dirty="0">
                <a:solidFill>
                  <a:srgbClr val="5A5A5A"/>
                </a:solidFill>
                <a:latin typeface="微软雅黑" panose="020B0503020204020204" pitchFamily="34" charset="-122"/>
                <a:ea typeface="微软雅黑" panose="020B0503020204020204" pitchFamily="34" charset="-122"/>
              </a:rPr>
              <a:t> is a SaaS service app that needs to process tens of billions of data each day, 620 million MAU, and process 6.8 PB of big data through tens of thousands of ETL tasks processing</a:t>
            </a:r>
            <a:r>
              <a:rPr kumimoji="1" lang="zh-CN" altLang="en-US" sz="1600" dirty="0">
                <a:solidFill>
                  <a:srgbClr val="5A5A5A"/>
                </a:solidFill>
                <a:latin typeface="微软雅黑" panose="020B0503020204020204" pitchFamily="34" charset="-122"/>
                <a:ea typeface="微软雅黑" panose="020B0503020204020204" pitchFamily="34" charset="-122"/>
              </a:rPr>
              <a:t> </a:t>
            </a:r>
            <a:r>
              <a:rPr kumimoji="1" lang="en-US" altLang="zh-CN" sz="1600" dirty="0">
                <a:solidFill>
                  <a:srgbClr val="5A5A5A"/>
                </a:solidFill>
                <a:latin typeface="微软雅黑" panose="020B0503020204020204" pitchFamily="34" charset="-122"/>
                <a:ea typeface="微软雅黑" panose="020B0503020204020204" pitchFamily="34" charset="-122"/>
              </a:rPr>
              <a:t>every day.</a:t>
            </a:r>
          </a:p>
          <a:p>
            <a:pPr marL="742950" lvl="1" indent="-285750">
              <a:buFont typeface="Arial" panose="020B0604020202020204" pitchFamily="34" charset="0"/>
              <a:buChar char="•"/>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In 2018, we started to use </a:t>
            </a:r>
            <a:r>
              <a:rPr kumimoji="1" lang="en-US" altLang="zh-CN" sz="1600" dirty="0" err="1">
                <a:solidFill>
                  <a:srgbClr val="5A5A5A"/>
                </a:solidFill>
                <a:latin typeface="微软雅黑" panose="020B0503020204020204" pitchFamily="34" charset="-122"/>
                <a:ea typeface="微软雅黑" panose="020B0503020204020204" pitchFamily="34" charset="-122"/>
              </a:rPr>
              <a:t>DolphinScheduler</a:t>
            </a:r>
            <a:r>
              <a:rPr kumimoji="1" lang="en-US" altLang="zh-CN" sz="1600" dirty="0">
                <a:solidFill>
                  <a:srgbClr val="5A5A5A"/>
                </a:solidFill>
                <a:latin typeface="微软雅黑" panose="020B0503020204020204" pitchFamily="34" charset="-122"/>
                <a:ea typeface="微软雅黑" panose="020B0503020204020204" pitchFamily="34" charset="-122"/>
              </a:rPr>
              <a:t> to schedule the entire ETL process.</a:t>
            </a:r>
          </a:p>
          <a:p>
            <a:pPr marL="742950" lvl="1" indent="-285750">
              <a:buFont typeface="Arial" panose="020B0604020202020204" pitchFamily="34" charset="0"/>
              <a:buChar char="•"/>
            </a:pPr>
            <a:endParaRPr kumimoji="1" lang="en-US" altLang="zh-CN" sz="1600" dirty="0">
              <a:solidFill>
                <a:srgbClr val="5A5A5A"/>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The picture on the right is one of the workflows</a:t>
            </a:r>
          </a:p>
          <a:p>
            <a:endParaRPr kumimoji="1" lang="zh-CN" altLang="en-US" sz="1600" dirty="0">
              <a:solidFill>
                <a:srgbClr val="5A5A5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80" y="435610"/>
            <a:ext cx="7609205" cy="493395"/>
          </a:xfrm>
        </p:spPr>
        <p:txBody>
          <a:bodyPr>
            <a:noAutofit/>
          </a:bodyPr>
          <a:lstStyle/>
          <a:p>
            <a:r>
              <a:rPr lang="en-US" altLang="zh-CN" dirty="0">
                <a:latin typeface="+mj-ea"/>
              </a:rPr>
              <a:t>Practice of </a:t>
            </a:r>
            <a:r>
              <a:rPr lang="en-US" altLang="zh-CN" dirty="0" err="1">
                <a:latin typeface="+mj-ea"/>
              </a:rPr>
              <a:t>DolphinScheduler</a:t>
            </a:r>
            <a:r>
              <a:rPr lang="en-US" altLang="zh-CN" dirty="0">
                <a:latin typeface="+mj-ea"/>
              </a:rPr>
              <a:t> in </a:t>
            </a:r>
            <a:r>
              <a:rPr lang="en-US" altLang="zh-CN" dirty="0" err="1">
                <a:latin typeface="+mj-ea"/>
              </a:rPr>
              <a:t>Baosight </a:t>
            </a:r>
            <a:r>
              <a:rPr lang="en-US" altLang="zh-CN" dirty="0" err="1">
                <a:latin typeface="+mj-ea"/>
                <a:sym typeface="+mn-ea"/>
              </a:rPr>
              <a:t>xIn3Plat</a:t>
            </a:r>
            <a:br>
              <a:rPr lang="zh-CN" altLang="en-US" dirty="0">
                <a:latin typeface="+mj-ea"/>
              </a:rPr>
            </a:br>
            <a:endParaRPr lang="zh-CN" altLang="en-US" dirty="0">
              <a:solidFill>
                <a:schemeClr val="tx1">
                  <a:lumMod val="50000"/>
                  <a:lumOff val="50000"/>
                </a:schemeClr>
              </a:solidFill>
              <a:latin typeface="+mj-ea"/>
            </a:endParaRPr>
          </a:p>
        </p:txBody>
      </p:sp>
      <p:sp>
        <p:nvSpPr>
          <p:cNvPr id="4" name="文本框 3"/>
          <p:cNvSpPr txBox="1"/>
          <p:nvPr/>
        </p:nvSpPr>
        <p:spPr>
          <a:xfrm>
            <a:off x="-1" y="1285998"/>
            <a:ext cx="4671637" cy="4084955"/>
          </a:xfrm>
          <a:prstGeom prst="rect">
            <a:avLst/>
          </a:prstGeom>
          <a:noFill/>
        </p:spPr>
        <p:txBody>
          <a:bodyPr wrap="square" rtlCol="0">
            <a:spAutoFit/>
          </a:bodyPr>
          <a:lstStyle/>
          <a:p>
            <a:pPr lvl="0">
              <a:lnSpc>
                <a:spcPct val="130000"/>
              </a:lnSpc>
              <a:spcAft>
                <a:spcPts val="1200"/>
              </a:spcAft>
              <a:buSzPct val="100000"/>
            </a:pPr>
            <a:r>
              <a:rPr lang="en-US" altLang="zh-CN" sz="1600" b="1" spc="150" dirty="0">
                <a:solidFill>
                  <a:schemeClr val="accent4">
                    <a:lumMod val="75000"/>
                  </a:schemeClr>
                </a:solidFill>
                <a:latin typeface="+mj-ea"/>
                <a:ea typeface="+mj-ea"/>
              </a:rPr>
              <a:t>Extensions implemented by </a:t>
            </a:r>
            <a:r>
              <a:rPr lang="en-US" altLang="zh-CN" sz="1600" b="1" spc="150" dirty="0" err="1">
                <a:solidFill>
                  <a:schemeClr val="accent4">
                    <a:lumMod val="75000"/>
                  </a:schemeClr>
                </a:solidFill>
                <a:latin typeface="+mj-ea"/>
                <a:ea typeface="+mj-ea"/>
              </a:rPr>
              <a:t>Baosight</a:t>
            </a:r>
            <a:r>
              <a:rPr lang="en-US" altLang="zh-CN" sz="1600" b="1" spc="150" dirty="0">
                <a:solidFill>
                  <a:schemeClr val="accent4">
                    <a:lumMod val="75000"/>
                  </a:schemeClr>
                </a:solidFill>
                <a:latin typeface="+mj-ea"/>
                <a:ea typeface="+mj-ea"/>
              </a:rPr>
              <a:t>:</a:t>
            </a:r>
            <a:endParaRPr lang="zh-CN" altLang="en-US" sz="1600" b="1" spc="150" dirty="0">
              <a:solidFill>
                <a:schemeClr val="tx1">
                  <a:lumMod val="65000"/>
                  <a:lumOff val="35000"/>
                </a:schemeClr>
              </a:solidFill>
              <a:latin typeface="+mj-ea"/>
              <a:ea typeface="+mj-ea"/>
            </a:endParaRP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Plugin type task</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Resource cache</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SQL function extension</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Message triggered scheduling</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Multiple data source access</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Workflow concurrency control</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Operation audit</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Alert optimization</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Configuration management</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Authorization control</a:t>
            </a:r>
          </a:p>
          <a:p>
            <a:pPr marL="742950" lvl="1" indent="-285750" fontAlgn="ctr">
              <a:lnSpc>
                <a:spcPct val="130000"/>
              </a:lnSpc>
              <a:buSzPct val="100000"/>
              <a:buFont typeface="Arial" panose="020B0604020202020204" pitchFamily="34" charset="0"/>
              <a:buChar char="•"/>
            </a:pPr>
            <a:r>
              <a:rPr kumimoji="1" lang="en-US" altLang="zh-CN" sz="1600" dirty="0">
                <a:solidFill>
                  <a:srgbClr val="5A5A5A"/>
                </a:solidFill>
                <a:latin typeface="微软雅黑" panose="020B0503020204020204" pitchFamily="34" charset="-122"/>
                <a:ea typeface="微软雅黑" panose="020B0503020204020204" pitchFamily="34" charset="-122"/>
              </a:rPr>
              <a:t>Operational data archiving</a:t>
            </a:r>
            <a:endParaRPr kumimoji="1" lang="zh-CN" altLang="en-US" sz="1600" dirty="0">
              <a:solidFill>
                <a:srgbClr val="5A5A5A"/>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230207" y="1814970"/>
            <a:ext cx="7695039" cy="4607487"/>
            <a:chOff x="2810248" y="1853080"/>
            <a:chExt cx="9110474" cy="4433566"/>
          </a:xfrm>
        </p:grpSpPr>
        <p:grpSp>
          <p:nvGrpSpPr>
            <p:cNvPr id="10" name="组合 9"/>
            <p:cNvGrpSpPr/>
            <p:nvPr/>
          </p:nvGrpSpPr>
          <p:grpSpPr>
            <a:xfrm>
              <a:off x="2810248" y="1853080"/>
              <a:ext cx="9110474" cy="4433566"/>
              <a:chOff x="3081526" y="2244966"/>
              <a:chExt cx="9110474" cy="4433566"/>
            </a:xfrm>
          </p:grpSpPr>
          <p:pic>
            <p:nvPicPr>
              <p:cNvPr id="6" name="图片 5"/>
              <p:cNvPicPr>
                <a:picLocks noChangeAspect="1"/>
              </p:cNvPicPr>
              <p:nvPr/>
            </p:nvPicPr>
            <p:blipFill>
              <a:blip r:embed="rId2"/>
              <a:stretch>
                <a:fillRect/>
              </a:stretch>
            </p:blipFill>
            <p:spPr>
              <a:xfrm>
                <a:off x="3081526" y="2588698"/>
                <a:ext cx="9110474" cy="4089834"/>
              </a:xfrm>
              <a:prstGeom prst="rect">
                <a:avLst/>
              </a:prstGeom>
              <a:effectLst>
                <a:outerShdw blurRad="190500" dist="38100" dir="5400000" algn="t" rotWithShape="0">
                  <a:prstClr val="black">
                    <a:alpha val="9000"/>
                  </a:prstClr>
                </a:outerShdw>
              </a:effectLst>
            </p:spPr>
          </p:pic>
          <p:pic>
            <p:nvPicPr>
              <p:cNvPr id="9" name="图片 8"/>
              <p:cNvPicPr>
                <a:picLocks noChangeAspect="1"/>
              </p:cNvPicPr>
              <p:nvPr/>
            </p:nvPicPr>
            <p:blipFill>
              <a:blip r:embed="rId3"/>
              <a:stretch>
                <a:fillRect/>
              </a:stretch>
            </p:blipFill>
            <p:spPr>
              <a:xfrm>
                <a:off x="3081526" y="2244966"/>
                <a:ext cx="8877978" cy="774916"/>
              </a:xfrm>
              <a:prstGeom prst="rect">
                <a:avLst/>
              </a:prstGeom>
            </p:spPr>
          </p:pic>
        </p:grpSp>
        <p:pic>
          <p:nvPicPr>
            <p:cNvPr id="11" name="图片 10"/>
            <p:cNvPicPr>
              <a:picLocks noChangeAspect="1"/>
            </p:cNvPicPr>
            <p:nvPr/>
          </p:nvPicPr>
          <p:blipFill>
            <a:blip r:embed="rId4"/>
            <a:stretch>
              <a:fillRect/>
            </a:stretch>
          </p:blipFill>
          <p:spPr>
            <a:xfrm>
              <a:off x="6705600" y="3552294"/>
              <a:ext cx="519730" cy="976163"/>
            </a:xfrm>
            <a:prstGeom prst="rect">
              <a:avLst/>
            </a:prstGeom>
          </p:spPr>
        </p:pic>
        <p:pic>
          <p:nvPicPr>
            <p:cNvPr id="13" name="图片 12"/>
            <p:cNvPicPr>
              <a:picLocks noChangeAspect="1"/>
            </p:cNvPicPr>
            <p:nvPr/>
          </p:nvPicPr>
          <p:blipFill>
            <a:blip r:embed="rId5"/>
            <a:stretch>
              <a:fillRect/>
            </a:stretch>
          </p:blipFill>
          <p:spPr>
            <a:xfrm>
              <a:off x="6823564" y="4662790"/>
              <a:ext cx="336550" cy="107950"/>
            </a:xfrm>
            <a:prstGeom prst="rect">
              <a:avLst/>
            </a:prstGeom>
          </p:spPr>
        </p:pic>
        <p:pic>
          <p:nvPicPr>
            <p:cNvPr id="14" name="图片 13"/>
            <p:cNvPicPr>
              <a:picLocks noChangeAspect="1"/>
            </p:cNvPicPr>
            <p:nvPr/>
          </p:nvPicPr>
          <p:blipFill>
            <a:blip r:embed="rId6"/>
            <a:stretch>
              <a:fillRect/>
            </a:stretch>
          </p:blipFill>
          <p:spPr>
            <a:xfrm>
              <a:off x="6795714" y="4913781"/>
              <a:ext cx="431800" cy="107950"/>
            </a:xfrm>
            <a:prstGeom prst="rect">
              <a:avLst/>
            </a:prstGeom>
          </p:spPr>
        </p:pic>
      </p:grpSp>
      <p:pic>
        <p:nvPicPr>
          <p:cNvPr id="16" name="图片 15"/>
          <p:cNvPicPr>
            <a:picLocks noChangeAspect="1"/>
          </p:cNvPicPr>
          <p:nvPr/>
        </p:nvPicPr>
        <p:blipFill>
          <a:blip r:embed="rId7"/>
          <a:stretch>
            <a:fillRect/>
          </a:stretch>
        </p:blipFill>
        <p:spPr>
          <a:xfrm>
            <a:off x="4230207" y="3142772"/>
            <a:ext cx="5163988" cy="3296439"/>
          </a:xfrm>
          <a:prstGeom prst="roundRect">
            <a:avLst>
              <a:gd name="adj" fmla="val 4411"/>
            </a:avLst>
          </a:prstGeom>
          <a:effectLst>
            <a:outerShdw blurRad="266700" dist="38100" dir="5400000" algn="t" rotWithShape="0">
              <a:prstClr val="black">
                <a:alpha val="23000"/>
              </a:prst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7248475" cy="493239"/>
          </a:xfrm>
        </p:spPr>
        <p:txBody>
          <a:bodyPr>
            <a:normAutofit/>
          </a:bodyPr>
          <a:lstStyle/>
          <a:p>
            <a:r>
              <a:rPr lang="en-US" altLang="zh-CN" dirty="0">
                <a:latin typeface="+mj-ea"/>
              </a:rPr>
              <a:t>Practice of </a:t>
            </a:r>
            <a:r>
              <a:rPr lang="en-US" altLang="zh-CN" dirty="0" err="1">
                <a:latin typeface="+mj-ea"/>
              </a:rPr>
              <a:t>DolphinScheduler</a:t>
            </a:r>
            <a:r>
              <a:rPr lang="en-US" altLang="zh-CN" dirty="0">
                <a:latin typeface="+mj-ea"/>
              </a:rPr>
              <a:t> in </a:t>
            </a:r>
            <a:r>
              <a:rPr lang="en-US" altLang="zh-CN" dirty="0" err="1">
                <a:latin typeface="+mj-ea"/>
              </a:rPr>
              <a:t>Qianxin</a:t>
            </a:r>
            <a:endParaRPr kumimoji="1" lang="zh-CN" altLang="en-US" dirty="0">
              <a:latin typeface="+mj-ea"/>
            </a:endParaRPr>
          </a:p>
        </p:txBody>
      </p:sp>
      <p:pic>
        <p:nvPicPr>
          <p:cNvPr id="6" name="图片 5"/>
          <p:cNvPicPr>
            <a:picLocks noChangeAspect="1"/>
          </p:cNvPicPr>
          <p:nvPr/>
        </p:nvPicPr>
        <p:blipFill>
          <a:blip r:embed="rId2"/>
          <a:stretch>
            <a:fillRect/>
          </a:stretch>
        </p:blipFill>
        <p:spPr>
          <a:xfrm>
            <a:off x="7250680" y="3708596"/>
            <a:ext cx="4829187" cy="3118724"/>
          </a:xfrm>
          <a:prstGeom prst="rect">
            <a:avLst/>
          </a:prstGeom>
        </p:spPr>
      </p:pic>
      <p:grpSp>
        <p:nvGrpSpPr>
          <p:cNvPr id="8" name="组合 7"/>
          <p:cNvGrpSpPr/>
          <p:nvPr/>
        </p:nvGrpSpPr>
        <p:grpSpPr>
          <a:xfrm>
            <a:off x="78931" y="1332323"/>
            <a:ext cx="9085731" cy="4251327"/>
            <a:chOff x="1869282" y="775721"/>
            <a:chExt cx="11332403" cy="5173065"/>
          </a:xfrm>
        </p:grpSpPr>
        <p:sp>
          <p:nvSpPr>
            <p:cNvPr id="9" name="Freeform 123@|5FFC:0|FBC:0|LFC:16777215|LBC:16777215"/>
            <p:cNvSpPr/>
            <p:nvPr/>
          </p:nvSpPr>
          <p:spPr bwMode="auto">
            <a:xfrm>
              <a:off x="5549900" y="5353050"/>
              <a:ext cx="1014413" cy="130175"/>
            </a:xfrm>
            <a:custGeom>
              <a:avLst/>
              <a:gdLst>
                <a:gd name="T0" fmla="*/ 2147483647 w 163"/>
                <a:gd name="T1" fmla="*/ 2147483647 h 21"/>
                <a:gd name="T2" fmla="*/ 2147483647 w 163"/>
                <a:gd name="T3" fmla="*/ 2147483647 h 21"/>
                <a:gd name="T4" fmla="*/ 2147483647 w 163"/>
                <a:gd name="T5" fmla="*/ 2147483647 h 21"/>
                <a:gd name="T6" fmla="*/ 0 w 163"/>
                <a:gd name="T7" fmla="*/ 2147483647 h 21"/>
                <a:gd name="T8" fmla="*/ 2147483647 w 163"/>
                <a:gd name="T9" fmla="*/ 0 h 21"/>
                <a:gd name="T10" fmla="*/ 2147483647 w 163"/>
                <a:gd name="T11" fmla="*/ 0 h 21"/>
                <a:gd name="T12" fmla="*/ 2147483647 w 163"/>
                <a:gd name="T13" fmla="*/ 2147483647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21">
                  <a:moveTo>
                    <a:pt x="163" y="11"/>
                  </a:moveTo>
                  <a:cubicBezTo>
                    <a:pt x="163" y="16"/>
                    <a:pt x="158" y="21"/>
                    <a:pt x="153" y="21"/>
                  </a:cubicBezTo>
                  <a:cubicBezTo>
                    <a:pt x="10" y="21"/>
                    <a:pt x="10" y="21"/>
                    <a:pt x="10" y="21"/>
                  </a:cubicBezTo>
                  <a:cubicBezTo>
                    <a:pt x="5" y="21"/>
                    <a:pt x="0" y="16"/>
                    <a:pt x="0" y="11"/>
                  </a:cubicBezTo>
                  <a:cubicBezTo>
                    <a:pt x="0" y="5"/>
                    <a:pt x="5" y="0"/>
                    <a:pt x="10" y="0"/>
                  </a:cubicBezTo>
                  <a:cubicBezTo>
                    <a:pt x="153" y="0"/>
                    <a:pt x="153" y="0"/>
                    <a:pt x="153" y="0"/>
                  </a:cubicBezTo>
                  <a:cubicBezTo>
                    <a:pt x="158" y="0"/>
                    <a:pt x="163" y="5"/>
                    <a:pt x="163" y="11"/>
                  </a:cubicBezTo>
                  <a:close/>
                </a:path>
              </a:pathLst>
            </a:custGeom>
            <a:solidFill>
              <a:srgbClr val="C1C7D0"/>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solidFill>
                  <a:schemeClr val="tx1">
                    <a:lumMod val="90000"/>
                    <a:lumOff val="10000"/>
                  </a:schemeClr>
                </a:solidFill>
              </a:endParaRPr>
            </a:p>
          </p:txBody>
        </p:sp>
        <p:sp>
          <p:nvSpPr>
            <p:cNvPr id="10" name="Freeform 124@|5FFC:0|FBC:0|LFC:16777215|LBC:16777215"/>
            <p:cNvSpPr/>
            <p:nvPr/>
          </p:nvSpPr>
          <p:spPr bwMode="auto">
            <a:xfrm>
              <a:off x="5549900" y="5170488"/>
              <a:ext cx="1014413" cy="131762"/>
            </a:xfrm>
            <a:custGeom>
              <a:avLst/>
              <a:gdLst>
                <a:gd name="T0" fmla="*/ 2147483647 w 163"/>
                <a:gd name="T1" fmla="*/ 2147483647 h 21"/>
                <a:gd name="T2" fmla="*/ 2147483647 w 163"/>
                <a:gd name="T3" fmla="*/ 2147483647 h 21"/>
                <a:gd name="T4" fmla="*/ 2147483647 w 163"/>
                <a:gd name="T5" fmla="*/ 2147483647 h 21"/>
                <a:gd name="T6" fmla="*/ 0 w 163"/>
                <a:gd name="T7" fmla="*/ 2147483647 h 21"/>
                <a:gd name="T8" fmla="*/ 2147483647 w 163"/>
                <a:gd name="T9" fmla="*/ 0 h 21"/>
                <a:gd name="T10" fmla="*/ 2147483647 w 163"/>
                <a:gd name="T11" fmla="*/ 0 h 21"/>
                <a:gd name="T12" fmla="*/ 2147483647 w 163"/>
                <a:gd name="T13" fmla="*/ 2147483647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21">
                  <a:moveTo>
                    <a:pt x="163" y="11"/>
                  </a:moveTo>
                  <a:cubicBezTo>
                    <a:pt x="163" y="16"/>
                    <a:pt x="158" y="21"/>
                    <a:pt x="153" y="21"/>
                  </a:cubicBezTo>
                  <a:cubicBezTo>
                    <a:pt x="10" y="21"/>
                    <a:pt x="10" y="21"/>
                    <a:pt x="10" y="21"/>
                  </a:cubicBezTo>
                  <a:cubicBezTo>
                    <a:pt x="5" y="21"/>
                    <a:pt x="0" y="16"/>
                    <a:pt x="0" y="11"/>
                  </a:cubicBezTo>
                  <a:cubicBezTo>
                    <a:pt x="0" y="5"/>
                    <a:pt x="5" y="0"/>
                    <a:pt x="10" y="0"/>
                  </a:cubicBezTo>
                  <a:cubicBezTo>
                    <a:pt x="153" y="0"/>
                    <a:pt x="153" y="0"/>
                    <a:pt x="153" y="0"/>
                  </a:cubicBezTo>
                  <a:cubicBezTo>
                    <a:pt x="158" y="0"/>
                    <a:pt x="163" y="5"/>
                    <a:pt x="163" y="11"/>
                  </a:cubicBezTo>
                  <a:close/>
                </a:path>
              </a:pathLst>
            </a:custGeom>
            <a:solidFill>
              <a:srgbClr val="C1C7D0"/>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solidFill>
                  <a:schemeClr val="tx1">
                    <a:lumMod val="90000"/>
                    <a:lumOff val="10000"/>
                  </a:schemeClr>
                </a:solidFill>
              </a:endParaRPr>
            </a:p>
          </p:txBody>
        </p:sp>
        <p:sp>
          <p:nvSpPr>
            <p:cNvPr id="11" name="Freeform 125@|5FFC:0|FBC:0|LFC:16777215|LBC:16777215"/>
            <p:cNvSpPr/>
            <p:nvPr/>
          </p:nvSpPr>
          <p:spPr bwMode="auto">
            <a:xfrm>
              <a:off x="5637213" y="5537200"/>
              <a:ext cx="803275" cy="201613"/>
            </a:xfrm>
            <a:custGeom>
              <a:avLst/>
              <a:gdLst>
                <a:gd name="T0" fmla="*/ 0 w 129"/>
                <a:gd name="T1" fmla="*/ 0 h 32"/>
                <a:gd name="T2" fmla="*/ 2147483647 w 129"/>
                <a:gd name="T3" fmla="*/ 0 h 32"/>
                <a:gd name="T4" fmla="*/ 2147483647 w 129"/>
                <a:gd name="T5" fmla="*/ 2147483647 h 32"/>
                <a:gd name="T6" fmla="*/ 0 w 129"/>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 h="32">
                  <a:moveTo>
                    <a:pt x="0" y="0"/>
                  </a:moveTo>
                  <a:cubicBezTo>
                    <a:pt x="129" y="0"/>
                    <a:pt x="129" y="0"/>
                    <a:pt x="129" y="0"/>
                  </a:cubicBezTo>
                  <a:cubicBezTo>
                    <a:pt x="129" y="0"/>
                    <a:pt x="120" y="32"/>
                    <a:pt x="63" y="30"/>
                  </a:cubicBezTo>
                  <a:cubicBezTo>
                    <a:pt x="17" y="29"/>
                    <a:pt x="0" y="0"/>
                    <a:pt x="0" y="0"/>
                  </a:cubicBezTo>
                  <a:close/>
                </a:path>
              </a:pathLst>
            </a:custGeom>
            <a:solidFill>
              <a:srgbClr val="C1C7D0"/>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solidFill>
                  <a:schemeClr val="tx1">
                    <a:lumMod val="90000"/>
                    <a:lumOff val="10000"/>
                  </a:schemeClr>
                </a:solidFill>
              </a:endParaRPr>
            </a:p>
          </p:txBody>
        </p:sp>
        <p:sp>
          <p:nvSpPr>
            <p:cNvPr id="12" name="Freeform 237@|5FFC:0|FBC:0|LFC:16777215|LBC:16777215"/>
            <p:cNvSpPr>
              <a:spLocks noEditPoints="1"/>
            </p:cNvSpPr>
            <p:nvPr/>
          </p:nvSpPr>
          <p:spPr bwMode="auto">
            <a:xfrm>
              <a:off x="4999038" y="2593975"/>
              <a:ext cx="2116137" cy="2497138"/>
            </a:xfrm>
            <a:custGeom>
              <a:avLst/>
              <a:gdLst>
                <a:gd name="T0" fmla="*/ 2147483647 w 341"/>
                <a:gd name="T1" fmla="*/ 0 h 401"/>
                <a:gd name="T2" fmla="*/ 2147483647 w 341"/>
                <a:gd name="T3" fmla="*/ 0 h 401"/>
                <a:gd name="T4" fmla="*/ 2147483647 w 341"/>
                <a:gd name="T5" fmla="*/ 2147483647 h 401"/>
                <a:gd name="T6" fmla="*/ 2147483647 w 341"/>
                <a:gd name="T7" fmla="*/ 2147483647 h 401"/>
                <a:gd name="T8" fmla="*/ 2147483647 w 341"/>
                <a:gd name="T9" fmla="*/ 2147483647 h 401"/>
                <a:gd name="T10" fmla="*/ 2147483647 w 341"/>
                <a:gd name="T11" fmla="*/ 2147483647 h 401"/>
                <a:gd name="T12" fmla="*/ 2147483647 w 341"/>
                <a:gd name="T13" fmla="*/ 2147483647 h 401"/>
                <a:gd name="T14" fmla="*/ 2147483647 w 341"/>
                <a:gd name="T15" fmla="*/ 2147483647 h 401"/>
                <a:gd name="T16" fmla="*/ 2147483647 w 341"/>
                <a:gd name="T17" fmla="*/ 2147483647 h 401"/>
                <a:gd name="T18" fmla="*/ 2147483647 w 341"/>
                <a:gd name="T19" fmla="*/ 2147483647 h 401"/>
                <a:gd name="T20" fmla="*/ 2147483647 w 341"/>
                <a:gd name="T21" fmla="*/ 2147483647 h 401"/>
                <a:gd name="T22" fmla="*/ 2147483647 w 341"/>
                <a:gd name="T23" fmla="*/ 2147483647 h 401"/>
                <a:gd name="T24" fmla="*/ 2147483647 w 341"/>
                <a:gd name="T25" fmla="*/ 0 h 401"/>
                <a:gd name="T26" fmla="*/ 2147483647 w 341"/>
                <a:gd name="T27" fmla="*/ 2147483647 h 401"/>
                <a:gd name="T28" fmla="*/ 2147483647 w 341"/>
                <a:gd name="T29" fmla="*/ 2147483647 h 401"/>
                <a:gd name="T30" fmla="*/ 2147483647 w 341"/>
                <a:gd name="T31" fmla="*/ 2147483647 h 401"/>
                <a:gd name="T32" fmla="*/ 2147483647 w 341"/>
                <a:gd name="T33" fmla="*/ 2147483647 h 401"/>
                <a:gd name="T34" fmla="*/ 2147483647 w 341"/>
                <a:gd name="T35" fmla="*/ 2147483647 h 401"/>
                <a:gd name="T36" fmla="*/ 2147483647 w 341"/>
                <a:gd name="T37" fmla="*/ 2147483647 h 401"/>
                <a:gd name="T38" fmla="*/ 2147483647 w 341"/>
                <a:gd name="T39" fmla="*/ 2147483647 h 401"/>
                <a:gd name="T40" fmla="*/ 2147483647 w 341"/>
                <a:gd name="T41" fmla="*/ 2147483647 h 401"/>
                <a:gd name="T42" fmla="*/ 2147483647 w 341"/>
                <a:gd name="T43" fmla="*/ 2147483647 h 401"/>
                <a:gd name="T44" fmla="*/ 2147483647 w 341"/>
                <a:gd name="T45" fmla="*/ 2147483647 h 401"/>
                <a:gd name="T46" fmla="*/ 2147483647 w 341"/>
                <a:gd name="T47" fmla="*/ 2147483647 h 401"/>
                <a:gd name="T48" fmla="*/ 2147483647 w 341"/>
                <a:gd name="T49" fmla="*/ 2147483647 h 401"/>
                <a:gd name="T50" fmla="*/ 2147483647 w 341"/>
                <a:gd name="T51" fmla="*/ 2147483647 h 40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41" h="401">
                  <a:moveTo>
                    <a:pt x="175" y="0"/>
                  </a:moveTo>
                  <a:cubicBezTo>
                    <a:pt x="167" y="0"/>
                    <a:pt x="167" y="0"/>
                    <a:pt x="167" y="0"/>
                  </a:cubicBezTo>
                  <a:cubicBezTo>
                    <a:pt x="61" y="7"/>
                    <a:pt x="0" y="83"/>
                    <a:pt x="6" y="165"/>
                  </a:cubicBezTo>
                  <a:cubicBezTo>
                    <a:pt x="12" y="254"/>
                    <a:pt x="61" y="264"/>
                    <a:pt x="67" y="318"/>
                  </a:cubicBezTo>
                  <a:cubicBezTo>
                    <a:pt x="73" y="372"/>
                    <a:pt x="90" y="396"/>
                    <a:pt x="90" y="396"/>
                  </a:cubicBezTo>
                  <a:cubicBezTo>
                    <a:pt x="90" y="396"/>
                    <a:pt x="90" y="396"/>
                    <a:pt x="90" y="396"/>
                  </a:cubicBezTo>
                  <a:cubicBezTo>
                    <a:pt x="92" y="399"/>
                    <a:pt x="96" y="401"/>
                    <a:pt x="99" y="401"/>
                  </a:cubicBezTo>
                  <a:cubicBezTo>
                    <a:pt x="242" y="401"/>
                    <a:pt x="242" y="401"/>
                    <a:pt x="242" y="401"/>
                  </a:cubicBezTo>
                  <a:cubicBezTo>
                    <a:pt x="245" y="401"/>
                    <a:pt x="249" y="399"/>
                    <a:pt x="251" y="396"/>
                  </a:cubicBezTo>
                  <a:cubicBezTo>
                    <a:pt x="251" y="396"/>
                    <a:pt x="251" y="396"/>
                    <a:pt x="251" y="396"/>
                  </a:cubicBezTo>
                  <a:cubicBezTo>
                    <a:pt x="251" y="396"/>
                    <a:pt x="268" y="372"/>
                    <a:pt x="274" y="318"/>
                  </a:cubicBezTo>
                  <a:cubicBezTo>
                    <a:pt x="280" y="264"/>
                    <a:pt x="330" y="254"/>
                    <a:pt x="336" y="165"/>
                  </a:cubicBezTo>
                  <a:cubicBezTo>
                    <a:pt x="341" y="83"/>
                    <a:pt x="280" y="7"/>
                    <a:pt x="175" y="0"/>
                  </a:cubicBezTo>
                  <a:close/>
                  <a:moveTo>
                    <a:pt x="295" y="166"/>
                  </a:moveTo>
                  <a:cubicBezTo>
                    <a:pt x="290" y="234"/>
                    <a:pt x="253" y="241"/>
                    <a:pt x="249" y="282"/>
                  </a:cubicBezTo>
                  <a:cubicBezTo>
                    <a:pt x="244" y="322"/>
                    <a:pt x="231" y="352"/>
                    <a:pt x="231" y="352"/>
                  </a:cubicBezTo>
                  <a:cubicBezTo>
                    <a:pt x="231" y="352"/>
                    <a:pt x="231" y="352"/>
                    <a:pt x="231" y="352"/>
                  </a:cubicBezTo>
                  <a:cubicBezTo>
                    <a:pt x="229" y="354"/>
                    <a:pt x="227" y="356"/>
                    <a:pt x="224" y="356"/>
                  </a:cubicBezTo>
                  <a:cubicBezTo>
                    <a:pt x="117" y="356"/>
                    <a:pt x="117" y="356"/>
                    <a:pt x="117" y="356"/>
                  </a:cubicBezTo>
                  <a:cubicBezTo>
                    <a:pt x="114" y="356"/>
                    <a:pt x="112" y="354"/>
                    <a:pt x="110" y="352"/>
                  </a:cubicBezTo>
                  <a:cubicBezTo>
                    <a:pt x="110" y="352"/>
                    <a:pt x="110" y="352"/>
                    <a:pt x="110" y="352"/>
                  </a:cubicBezTo>
                  <a:cubicBezTo>
                    <a:pt x="110" y="352"/>
                    <a:pt x="98" y="322"/>
                    <a:pt x="93" y="282"/>
                  </a:cubicBezTo>
                  <a:cubicBezTo>
                    <a:pt x="89" y="241"/>
                    <a:pt x="51" y="234"/>
                    <a:pt x="47" y="166"/>
                  </a:cubicBezTo>
                  <a:cubicBezTo>
                    <a:pt x="43" y="105"/>
                    <a:pt x="89" y="48"/>
                    <a:pt x="168" y="43"/>
                  </a:cubicBezTo>
                  <a:cubicBezTo>
                    <a:pt x="174" y="43"/>
                    <a:pt x="174" y="43"/>
                    <a:pt x="174" y="43"/>
                  </a:cubicBezTo>
                  <a:cubicBezTo>
                    <a:pt x="253" y="48"/>
                    <a:pt x="299" y="105"/>
                    <a:pt x="295" y="166"/>
                  </a:cubicBezTo>
                  <a:close/>
                </a:path>
              </a:pathLst>
            </a:custGeom>
            <a:solidFill>
              <a:srgbClr val="C1C7D0"/>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solidFill>
                  <a:schemeClr val="tx1">
                    <a:lumMod val="90000"/>
                    <a:lumOff val="10000"/>
                  </a:schemeClr>
                </a:solidFill>
              </a:endParaRPr>
            </a:p>
          </p:txBody>
        </p:sp>
        <p:sp>
          <p:nvSpPr>
            <p:cNvPr id="13" name="Oval 287"/>
            <p:cNvSpPr>
              <a:spLocks noChangeArrowheads="1"/>
            </p:cNvSpPr>
            <p:nvPr/>
          </p:nvSpPr>
          <p:spPr bwMode="auto">
            <a:xfrm>
              <a:off x="4148138" y="2824163"/>
              <a:ext cx="658812" cy="639762"/>
            </a:xfrm>
            <a:prstGeom prst="ellipse">
              <a:avLst/>
            </a:pr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a:solidFill>
                    <a:schemeClr val="bg1"/>
                  </a:solidFill>
                  <a:latin typeface="Arial" panose="020B0604020202020204" pitchFamily="34" charset="0"/>
                  <a:ea typeface="微软雅黑" panose="020B0503020204020204" pitchFamily="34" charset="-122"/>
                  <a:sym typeface="Arial" panose="020B0604020202020204" pitchFamily="34" charset="0"/>
                </a:rPr>
                <a:t>3</a:t>
              </a:r>
            </a:p>
          </p:txBody>
        </p:sp>
        <p:sp>
          <p:nvSpPr>
            <p:cNvPr id="14" name="Oval 291"/>
            <p:cNvSpPr>
              <a:spLocks noChangeArrowheads="1"/>
            </p:cNvSpPr>
            <p:nvPr/>
          </p:nvSpPr>
          <p:spPr bwMode="auto">
            <a:xfrm>
              <a:off x="4094163" y="3746500"/>
              <a:ext cx="657225" cy="638175"/>
            </a:xfrm>
            <a:prstGeom prst="ellipse">
              <a:avLst/>
            </a:prstGeom>
            <a:solidFill>
              <a:srgbClr val="4886D8"/>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p>
          </p:txBody>
        </p:sp>
        <p:sp>
          <p:nvSpPr>
            <p:cNvPr id="15" name="Oval 295"/>
            <p:cNvSpPr>
              <a:spLocks noChangeArrowheads="1"/>
            </p:cNvSpPr>
            <p:nvPr/>
          </p:nvSpPr>
          <p:spPr bwMode="auto">
            <a:xfrm>
              <a:off x="4478338" y="4591050"/>
              <a:ext cx="657225" cy="639763"/>
            </a:xfrm>
            <a:prstGeom prst="ellipse">
              <a:avLst/>
            </a:pr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a:solidFill>
                    <a:schemeClr val="bg1"/>
                  </a:solidFill>
                  <a:latin typeface="Arial" panose="020B0604020202020204" pitchFamily="34" charset="0"/>
                  <a:ea typeface="微软雅黑" panose="020B0503020204020204" pitchFamily="34" charset="-122"/>
                  <a:sym typeface="Arial" panose="020B0604020202020204" pitchFamily="34" charset="0"/>
                </a:rPr>
                <a:t>1</a:t>
              </a:r>
            </a:p>
          </p:txBody>
        </p:sp>
        <p:sp>
          <p:nvSpPr>
            <p:cNvPr id="16" name="Oval 299"/>
            <p:cNvSpPr>
              <a:spLocks noChangeArrowheads="1"/>
            </p:cNvSpPr>
            <p:nvPr/>
          </p:nvSpPr>
          <p:spPr bwMode="auto">
            <a:xfrm>
              <a:off x="6726238" y="2068513"/>
              <a:ext cx="658812" cy="638175"/>
            </a:xfrm>
            <a:prstGeom prst="ellipse">
              <a:avLst/>
            </a:prstGeom>
            <a:solidFill>
              <a:srgbClr val="4886D8"/>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6</a:t>
              </a:r>
            </a:p>
          </p:txBody>
        </p:sp>
        <p:sp>
          <p:nvSpPr>
            <p:cNvPr id="17" name="Oval 303"/>
            <p:cNvSpPr>
              <a:spLocks noChangeArrowheads="1"/>
            </p:cNvSpPr>
            <p:nvPr/>
          </p:nvSpPr>
          <p:spPr bwMode="auto">
            <a:xfrm>
              <a:off x="7385050" y="2824163"/>
              <a:ext cx="657225" cy="639762"/>
            </a:xfrm>
            <a:prstGeom prst="ellipse">
              <a:avLst/>
            </a:pr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7</a:t>
              </a:r>
            </a:p>
          </p:txBody>
        </p:sp>
        <p:sp>
          <p:nvSpPr>
            <p:cNvPr id="18" name="Oval 307"/>
            <p:cNvSpPr>
              <a:spLocks noChangeArrowheads="1"/>
            </p:cNvSpPr>
            <p:nvPr/>
          </p:nvSpPr>
          <p:spPr bwMode="auto">
            <a:xfrm>
              <a:off x="7396163" y="3746500"/>
              <a:ext cx="658812" cy="638175"/>
            </a:xfrm>
            <a:prstGeom prst="ellipse">
              <a:avLst/>
            </a:prstGeom>
            <a:solidFill>
              <a:srgbClr val="4886D8"/>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8</a:t>
              </a:r>
            </a:p>
          </p:txBody>
        </p:sp>
        <p:sp>
          <p:nvSpPr>
            <p:cNvPr id="19" name="Oval 308"/>
            <p:cNvSpPr>
              <a:spLocks noChangeArrowheads="1"/>
            </p:cNvSpPr>
            <p:nvPr/>
          </p:nvSpPr>
          <p:spPr bwMode="auto">
            <a:xfrm>
              <a:off x="4735513" y="2070100"/>
              <a:ext cx="657225" cy="639763"/>
            </a:xfrm>
            <a:prstGeom prst="ellipse">
              <a:avLst/>
            </a:prstGeom>
            <a:solidFill>
              <a:srgbClr val="4886D8"/>
            </a:solidFill>
            <a:ln>
              <a:noFill/>
            </a:ln>
            <a:extLst>
              <a:ext uri="{91240B29-F687-4F45-9708-019B960494DF}">
                <a14:hiddenLine xmlns:a14="http://schemas.microsoft.com/office/drawing/2010/main" w="9525">
                  <a:solidFill>
                    <a:srgbClr val="000000"/>
                  </a:solidFill>
                  <a:round/>
                </a14:hiddenLine>
              </a:ext>
            </a:extLst>
          </p:spPr>
          <p:txBody>
            <a:bodyPr bIns="121920"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4</a:t>
              </a:r>
            </a:p>
          </p:txBody>
        </p:sp>
        <p:sp>
          <p:nvSpPr>
            <p:cNvPr id="20" name="Oval 309"/>
            <p:cNvSpPr>
              <a:spLocks noChangeArrowheads="1"/>
            </p:cNvSpPr>
            <p:nvPr/>
          </p:nvSpPr>
          <p:spPr bwMode="auto">
            <a:xfrm>
              <a:off x="5727700" y="1801813"/>
              <a:ext cx="658813" cy="638175"/>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dirty="0">
                  <a:solidFill>
                    <a:schemeClr val="bg1"/>
                  </a:solidFill>
                  <a:latin typeface="Arial" panose="020B0604020202020204" pitchFamily="34" charset="0"/>
                  <a:ea typeface="微软雅黑" panose="020B0503020204020204" pitchFamily="34" charset="-122"/>
                  <a:sym typeface="Arial" panose="020B0604020202020204" pitchFamily="34" charset="0"/>
                </a:rPr>
                <a:t>5</a:t>
              </a:r>
            </a:p>
          </p:txBody>
        </p:sp>
        <p:sp>
          <p:nvSpPr>
            <p:cNvPr id="21" name="Oval 44"/>
            <p:cNvSpPr>
              <a:spLocks noChangeArrowheads="1"/>
            </p:cNvSpPr>
            <p:nvPr/>
          </p:nvSpPr>
          <p:spPr bwMode="auto">
            <a:xfrm>
              <a:off x="6978650" y="4591050"/>
              <a:ext cx="658813" cy="639763"/>
            </a:xfrm>
            <a:prstGeom prst="ellipse">
              <a:avLst/>
            </a:pr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1374775">
                <a:defRPr>
                  <a:solidFill>
                    <a:schemeClr val="tx1"/>
                  </a:solidFill>
                  <a:latin typeface="Calibri" panose="020F0502020204030204" charset="0"/>
                  <a:ea typeface="宋体" panose="02010600030101010101" pitchFamily="2" charset="-122"/>
                </a:defRPr>
              </a:lvl1pPr>
              <a:lvl2pPr marL="742950" indent="-285750" defTabSz="1374775">
                <a:defRPr>
                  <a:solidFill>
                    <a:schemeClr val="tx1"/>
                  </a:solidFill>
                  <a:latin typeface="Calibri" panose="020F0502020204030204" charset="0"/>
                  <a:ea typeface="宋体" panose="02010600030101010101" pitchFamily="2" charset="-122"/>
                </a:defRPr>
              </a:lvl2pPr>
              <a:lvl3pPr marL="1143000" indent="-228600" defTabSz="1374775">
                <a:defRPr>
                  <a:solidFill>
                    <a:schemeClr val="tx1"/>
                  </a:solidFill>
                  <a:latin typeface="Calibri" panose="020F0502020204030204" charset="0"/>
                  <a:ea typeface="宋体" panose="02010600030101010101" pitchFamily="2" charset="-122"/>
                </a:defRPr>
              </a:lvl3pPr>
              <a:lvl4pPr marL="1600200" indent="-228600" defTabSz="1374775">
                <a:defRPr>
                  <a:solidFill>
                    <a:schemeClr val="tx1"/>
                  </a:solidFill>
                  <a:latin typeface="Calibri" panose="020F0502020204030204" charset="0"/>
                  <a:ea typeface="宋体" panose="02010600030101010101" pitchFamily="2" charset="-122"/>
                </a:defRPr>
              </a:lvl4pPr>
              <a:lvl5pPr marL="2057400" indent="-228600" defTabSz="1374775">
                <a:defRPr>
                  <a:solidFill>
                    <a:schemeClr val="tx1"/>
                  </a:solidFill>
                  <a:latin typeface="Calibri" panose="020F0502020204030204" charset="0"/>
                  <a:ea typeface="宋体" panose="02010600030101010101" pitchFamily="2" charset="-122"/>
                </a:defRPr>
              </a:lvl5pPr>
              <a:lvl6pPr marL="25146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37477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500">
                  <a:solidFill>
                    <a:schemeClr val="bg1"/>
                  </a:solidFill>
                  <a:latin typeface="Arial" panose="020B0604020202020204" pitchFamily="34" charset="0"/>
                  <a:ea typeface="微软雅黑" panose="020B0503020204020204" pitchFamily="34" charset="-122"/>
                  <a:sym typeface="Arial" panose="020B0604020202020204" pitchFamily="34" charset="0"/>
                </a:rPr>
                <a:t>9</a:t>
              </a:r>
            </a:p>
          </p:txBody>
        </p:sp>
        <p:sp>
          <p:nvSpPr>
            <p:cNvPr id="22" name="TextBox 13"/>
            <p:cNvSpPr txBox="1">
              <a:spLocks noChangeArrowheads="1"/>
            </p:cNvSpPr>
            <p:nvPr/>
          </p:nvSpPr>
          <p:spPr bwMode="auto">
            <a:xfrm>
              <a:off x="7778713" y="1722786"/>
              <a:ext cx="5422972" cy="59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200000"/>
                </a:lnSpc>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Online resource files</a:t>
              </a: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mn-ea"/>
                </a:rPr>
                <a:t> management</a:t>
              </a:r>
              <a:endPar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a:spLocks noChangeArrowheads="1"/>
            </p:cNvSpPr>
            <p:nvPr/>
          </p:nvSpPr>
          <p:spPr bwMode="auto">
            <a:xfrm>
              <a:off x="7896223" y="2260600"/>
              <a:ext cx="2886075" cy="22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don't worry about losing the jars</a:t>
              </a:r>
            </a:p>
          </p:txBody>
        </p:sp>
        <p:sp>
          <p:nvSpPr>
            <p:cNvPr id="24" name="TextBox 13"/>
            <p:cNvSpPr txBox="1">
              <a:spLocks noChangeArrowheads="1"/>
            </p:cNvSpPr>
            <p:nvPr/>
          </p:nvSpPr>
          <p:spPr bwMode="auto">
            <a:xfrm>
              <a:off x="8443912" y="2647950"/>
              <a:ext cx="3126287" cy="50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200000"/>
                </a:lnSpc>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Cluster high availability</a:t>
              </a:r>
              <a:endPar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a:spLocks noChangeArrowheads="1"/>
            </p:cNvSpPr>
            <p:nvPr/>
          </p:nvSpPr>
          <p:spPr bwMode="auto">
            <a:xfrm>
              <a:off x="8582817" y="3147740"/>
              <a:ext cx="1377952" cy="22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decentralization</a:t>
              </a:r>
            </a:p>
          </p:txBody>
        </p:sp>
        <p:sp>
          <p:nvSpPr>
            <p:cNvPr id="26" name="TextBox 13"/>
            <p:cNvSpPr txBox="1">
              <a:spLocks noChangeArrowheads="1"/>
            </p:cNvSpPr>
            <p:nvPr/>
          </p:nvSpPr>
          <p:spPr bwMode="auto">
            <a:xfrm>
              <a:off x="8258242" y="3780745"/>
              <a:ext cx="2818045" cy="29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Support multi-tenant</a:t>
              </a:r>
              <a:endParaRPr lang="zh-CN" altLang="en-US"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3"/>
            <p:cNvSpPr txBox="1">
              <a:spLocks noChangeArrowheads="1"/>
            </p:cNvSpPr>
            <p:nvPr/>
          </p:nvSpPr>
          <p:spPr bwMode="auto">
            <a:xfrm>
              <a:off x="8448676" y="4081463"/>
              <a:ext cx="2333624" cy="44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Different rols can't use the same account</a:t>
              </a:r>
            </a:p>
          </p:txBody>
        </p:sp>
        <p:sp>
          <p:nvSpPr>
            <p:cNvPr id="28" name="TextBox 13@|17FFC:16777215|FBC:16777215|LFC:16777215|LBC:16777215"/>
            <p:cNvSpPr txBox="1">
              <a:spLocks noChangeArrowheads="1"/>
            </p:cNvSpPr>
            <p:nvPr/>
          </p:nvSpPr>
          <p:spPr bwMode="auto">
            <a:xfrm>
              <a:off x="7638352" y="4707094"/>
              <a:ext cx="3438157" cy="2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mn-ea"/>
                </a:rPr>
                <a:t>Authorization</a:t>
              </a: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 management</a:t>
              </a:r>
              <a:endParaRPr lang="zh-CN" altLang="en-US"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13@|17FFC:16777215|FBC:16777215|LFC:16777215|LBC:16777215"/>
            <p:cNvSpPr txBox="1">
              <a:spLocks noChangeArrowheads="1"/>
            </p:cNvSpPr>
            <p:nvPr/>
          </p:nvSpPr>
          <p:spPr bwMode="auto">
            <a:xfrm>
              <a:off x="8042276" y="5058054"/>
              <a:ext cx="2579176" cy="44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can only access authorized projects and resources</a:t>
              </a:r>
            </a:p>
          </p:txBody>
        </p:sp>
        <p:sp>
          <p:nvSpPr>
            <p:cNvPr id="30" name="TextBox 13"/>
            <p:cNvSpPr txBox="1">
              <a:spLocks noChangeArrowheads="1"/>
            </p:cNvSpPr>
            <p:nvPr/>
          </p:nvSpPr>
          <p:spPr bwMode="auto">
            <a:xfrm>
              <a:off x="2149098" y="1799609"/>
              <a:ext cx="3114307" cy="29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Complex</a:t>
              </a:r>
              <a:r>
                <a:rPr lang="zh-CN" altLang="en-US" sz="1600" b="1" dirty="0">
                  <a:solidFill>
                    <a:schemeClr val="tx1">
                      <a:lumMod val="90000"/>
                      <a:lumOff val="10000"/>
                    </a:schemeClr>
                  </a:solidFill>
                  <a:latin typeface="Arial" panose="020B0604020202020204" pitchFamily="34" charset="0"/>
                  <a:ea typeface="微软雅黑" panose="020B0503020204020204" pitchFamily="34" charset="-122"/>
                </a:rPr>
                <a:t> </a:t>
              </a: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scheduling</a:t>
              </a:r>
              <a:endPar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3"/>
            <p:cNvSpPr txBox="1">
              <a:spLocks noChangeArrowheads="1"/>
            </p:cNvSpPr>
            <p:nvPr/>
          </p:nvSpPr>
          <p:spPr bwMode="auto">
            <a:xfrm>
              <a:off x="2192646" y="2177390"/>
              <a:ext cx="2333625" cy="49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err="1">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cron</a:t>
              </a:r>
              <a:r>
                <a:rPr lang="zh-CN" altLang="en-US"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dependent</a:t>
              </a:r>
              <a:r>
                <a:rPr lang="zh-CN" altLang="en-US"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manual</a:t>
              </a:r>
            </a:p>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scheduling</a:t>
              </a:r>
            </a:p>
          </p:txBody>
        </p:sp>
        <p:sp>
          <p:nvSpPr>
            <p:cNvPr id="32" name="TextBox 13"/>
            <p:cNvSpPr txBox="1">
              <a:spLocks noChangeArrowheads="1"/>
            </p:cNvSpPr>
            <p:nvPr/>
          </p:nvSpPr>
          <p:spPr bwMode="auto">
            <a:xfrm>
              <a:off x="1927220" y="2901480"/>
              <a:ext cx="1952625" cy="29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Multi</a:t>
              </a:r>
              <a:r>
                <a:rPr lang="zh-CN" altLang="en-US" sz="1600" b="1" dirty="0">
                  <a:solidFill>
                    <a:schemeClr val="tx1">
                      <a:lumMod val="90000"/>
                      <a:lumOff val="10000"/>
                    </a:schemeClr>
                  </a:solidFill>
                  <a:latin typeface="Arial" panose="020B0604020202020204" pitchFamily="34" charset="0"/>
                  <a:ea typeface="微软雅黑" panose="020B0503020204020204" pitchFamily="34" charset="-122"/>
                </a:rPr>
                <a:t> </a:t>
              </a: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task</a:t>
              </a:r>
              <a:r>
                <a:rPr lang="zh-CN" altLang="en-US" sz="1600" b="1" dirty="0">
                  <a:solidFill>
                    <a:schemeClr val="tx1">
                      <a:lumMod val="90000"/>
                      <a:lumOff val="10000"/>
                    </a:schemeClr>
                  </a:solidFill>
                  <a:latin typeface="Arial" panose="020B0604020202020204" pitchFamily="34" charset="0"/>
                  <a:ea typeface="微软雅黑" panose="020B0503020204020204" pitchFamily="34" charset="-122"/>
                </a:rPr>
                <a:t> </a:t>
              </a: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types</a:t>
              </a:r>
              <a:endPar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13"/>
            <p:cNvSpPr txBox="1">
              <a:spLocks noChangeArrowheads="1"/>
            </p:cNvSpPr>
            <p:nvPr/>
          </p:nvSpPr>
          <p:spPr bwMode="auto">
            <a:xfrm>
              <a:off x="2185985" y="3797384"/>
              <a:ext cx="1952625" cy="29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Visualization</a:t>
              </a:r>
            </a:p>
          </p:txBody>
        </p:sp>
        <p:sp>
          <p:nvSpPr>
            <p:cNvPr id="34" name="TextBox 13@|17FFC:16777215|FBC:16777215|LFC:16777215|LBC:16777215"/>
            <p:cNvSpPr txBox="1">
              <a:spLocks noChangeArrowheads="1"/>
            </p:cNvSpPr>
            <p:nvPr/>
          </p:nvSpPr>
          <p:spPr bwMode="auto">
            <a:xfrm>
              <a:off x="1894659" y="4803390"/>
              <a:ext cx="3144882" cy="958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Distributed &amp; easy to extend</a:t>
              </a:r>
            </a:p>
            <a:p>
              <a:pPr>
                <a:spcBef>
                  <a:spcPct val="20000"/>
                </a:spcBef>
              </a:pPr>
              <a:endParaRPr lang="en-US" altLang="zh-CN" sz="1600" b="1"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13@|17FFC:16777215|FBC:16777215|LFC:16777215|LBC:16777215"/>
            <p:cNvSpPr txBox="1">
              <a:spLocks noChangeArrowheads="1"/>
            </p:cNvSpPr>
            <p:nvPr/>
          </p:nvSpPr>
          <p:spPr bwMode="auto">
            <a:xfrm>
              <a:off x="2185985" y="5455046"/>
              <a:ext cx="3457079" cy="49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no single node issues</a:t>
              </a:r>
            </a:p>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extend if insufficient resources</a:t>
              </a:r>
            </a:p>
          </p:txBody>
        </p:sp>
        <p:sp>
          <p:nvSpPr>
            <p:cNvPr id="36" name="TextBox 13"/>
            <p:cNvSpPr txBox="1">
              <a:spLocks noChangeArrowheads="1"/>
            </p:cNvSpPr>
            <p:nvPr/>
          </p:nvSpPr>
          <p:spPr bwMode="auto">
            <a:xfrm>
              <a:off x="2066920" y="3185738"/>
              <a:ext cx="2333625" cy="44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defTabSz="1216025">
                <a:spcBef>
                  <a:spcPct val="20000"/>
                </a:spcBef>
                <a:defRPr sz="1200">
                  <a:solidFill>
                    <a:schemeClr val="tx1">
                      <a:lumMod val="90000"/>
                      <a:lumOff val="10000"/>
                    </a:schemeClr>
                  </a:solidFill>
                  <a:latin typeface="Arial" panose="020B0604020202020204" pitchFamily="34" charset="0"/>
                  <a:ea typeface="微软雅黑" panose="020B0503020204020204" pitchFamily="34" charset="-122"/>
                </a:defRPr>
              </a:lvl1pPr>
              <a:lvl2pPr marL="742950" indent="-285750" defTabSz="1216025">
                <a:defRPr>
                  <a:latin typeface="Calibri" panose="020F0502020204030204" charset="0"/>
                  <a:ea typeface="宋体" panose="02010600030101010101" pitchFamily="2" charset="-122"/>
                </a:defRPr>
              </a:lvl2pPr>
              <a:lvl3pPr marL="1143000" indent="-228600" defTabSz="1216025">
                <a:defRPr>
                  <a:latin typeface="Calibri" panose="020F0502020204030204" charset="0"/>
                  <a:ea typeface="宋体" panose="02010600030101010101" pitchFamily="2" charset="-122"/>
                </a:defRPr>
              </a:lvl3pPr>
              <a:lvl4pPr marL="1600200" indent="-228600" defTabSz="1216025">
                <a:defRPr>
                  <a:latin typeface="Calibri" panose="020F0502020204030204" charset="0"/>
                  <a:ea typeface="宋体" panose="02010600030101010101" pitchFamily="2" charset="-122"/>
                </a:defRPr>
              </a:lvl4pPr>
              <a:lvl5pPr marL="2057400" indent="-228600" defTabSz="1216025">
                <a:defRPr>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latin typeface="Calibri" panose="020F0502020204030204" charset="0"/>
                  <a:ea typeface="宋体" panose="02010600030101010101" pitchFamily="2" charset="-122"/>
                </a:defRPr>
              </a:lvl9pPr>
            </a:lstStyle>
            <a:p>
              <a:r>
                <a:rPr lang="en-US" altLang="zh-CN" dirty="0"/>
                <a:t>spark</a:t>
              </a:r>
              <a:r>
                <a:rPr lang="zh-CN" altLang="en-US" dirty="0"/>
                <a:t>、</a:t>
              </a:r>
              <a:r>
                <a:rPr lang="en-US" altLang="zh-CN" dirty="0"/>
                <a:t>shell</a:t>
              </a:r>
              <a:r>
                <a:rPr lang="zh-CN" altLang="en-US" dirty="0"/>
                <a:t>、</a:t>
              </a:r>
              <a:r>
                <a:rPr lang="en-US" altLang="zh-CN" dirty="0" err="1"/>
                <a:t>mr</a:t>
              </a:r>
              <a:r>
                <a:rPr lang="zh-CN" altLang="en-US" dirty="0"/>
                <a:t>、</a:t>
              </a:r>
              <a:r>
                <a:rPr lang="en-US" altLang="zh-CN" dirty="0"/>
                <a:t>hive</a:t>
              </a:r>
              <a:r>
                <a:rPr lang="zh-CN" altLang="en-US" dirty="0"/>
                <a:t> </a:t>
              </a:r>
              <a:r>
                <a:rPr lang="en-US" altLang="zh-CN" dirty="0"/>
                <a:t>python…</a:t>
              </a:r>
              <a:endParaRPr lang="en-US" altLang="zh-CN" dirty="0">
                <a:sym typeface="Arial" panose="020B0604020202020204" pitchFamily="34" charset="0"/>
              </a:endParaRPr>
            </a:p>
          </p:txBody>
        </p:sp>
        <p:sp>
          <p:nvSpPr>
            <p:cNvPr id="37" name="TextBox 13"/>
            <p:cNvSpPr txBox="1">
              <a:spLocks noChangeArrowheads="1"/>
            </p:cNvSpPr>
            <p:nvPr/>
          </p:nvSpPr>
          <p:spPr bwMode="auto">
            <a:xfrm>
              <a:off x="1869282" y="4185593"/>
              <a:ext cx="2333625" cy="44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drag and drop to generate DAG</a:t>
              </a:r>
            </a:p>
          </p:txBody>
        </p:sp>
        <p:sp>
          <p:nvSpPr>
            <p:cNvPr id="38" name="TextBox 13"/>
            <p:cNvSpPr txBox="1">
              <a:spLocks noChangeArrowheads="1"/>
            </p:cNvSpPr>
            <p:nvPr/>
          </p:nvSpPr>
          <p:spPr bwMode="auto">
            <a:xfrm>
              <a:off x="5392738" y="3567058"/>
              <a:ext cx="1373188" cy="26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spcBef>
                  <a:spcPct val="20000"/>
                </a:spcBef>
              </a:pPr>
              <a:r>
                <a:rPr lang="en-US" altLang="zh-CN" sz="1400" b="1" dirty="0">
                  <a:solidFill>
                    <a:srgbClr val="06ACFF"/>
                  </a:solidFill>
                  <a:latin typeface="Arial" panose="020B0604020202020204" pitchFamily="34" charset="0"/>
                  <a:ea typeface="微软雅黑" panose="020B0503020204020204" pitchFamily="34" charset="-122"/>
                  <a:sym typeface="Arial" panose="020B0604020202020204" pitchFamily="34" charset="0"/>
                </a:rPr>
                <a:t>Workflow</a:t>
              </a:r>
            </a:p>
          </p:txBody>
        </p:sp>
        <p:sp>
          <p:nvSpPr>
            <p:cNvPr id="39" name="TextBox 13"/>
            <p:cNvSpPr txBox="1">
              <a:spLocks noChangeArrowheads="1"/>
            </p:cNvSpPr>
            <p:nvPr/>
          </p:nvSpPr>
          <p:spPr bwMode="auto">
            <a:xfrm>
              <a:off x="4995678" y="775721"/>
              <a:ext cx="3046598" cy="59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nSpc>
                  <a:spcPct val="200000"/>
                </a:lnSpc>
                <a:spcBef>
                  <a:spcPct val="20000"/>
                </a:spcBef>
              </a:pPr>
              <a:r>
                <a:rPr lang="en-US" altLang="zh-CN" sz="1600" b="1" dirty="0">
                  <a:solidFill>
                    <a:schemeClr val="tx1">
                      <a:lumMod val="90000"/>
                      <a:lumOff val="10000"/>
                    </a:schemeClr>
                  </a:solidFill>
                  <a:latin typeface="Arial" panose="020B0604020202020204" pitchFamily="34" charset="0"/>
                  <a:ea typeface="微软雅黑" panose="020B0503020204020204" pitchFamily="34" charset="-122"/>
                </a:rPr>
                <a:t>Task failure retry/alert</a:t>
              </a:r>
            </a:p>
          </p:txBody>
        </p:sp>
        <p:sp>
          <p:nvSpPr>
            <p:cNvPr id="40" name="TextBox 13"/>
            <p:cNvSpPr txBox="1">
              <a:spLocks noChangeArrowheads="1"/>
            </p:cNvSpPr>
            <p:nvPr/>
          </p:nvSpPr>
          <p:spPr bwMode="auto">
            <a:xfrm>
              <a:off x="5219701" y="1344268"/>
              <a:ext cx="2333625" cy="22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retry</a:t>
              </a:r>
              <a:r>
                <a:rPr lang="zh-CN" altLang="en-US"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times?</a:t>
              </a:r>
              <a:r>
                <a:rPr lang="zh-CN" altLang="en-US"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interval?</a:t>
              </a:r>
              <a:r>
                <a:rPr lang="zh-CN" altLang="en-US"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1200" dirty="0">
                  <a:solidFill>
                    <a:schemeClr val="tx1">
                      <a:lumMod val="90000"/>
                      <a:lumOff val="10000"/>
                    </a:schemeClr>
                  </a:solidFill>
                  <a:latin typeface="Arial" panose="020B0604020202020204" pitchFamily="34" charset="0"/>
                  <a:ea typeface="微软雅黑" panose="020B0503020204020204" pitchFamily="34" charset="-122"/>
                  <a:sym typeface="Arial" panose="020B0604020202020204" pitchFamily="34" charset="0"/>
                </a:rPr>
                <a:t>email?</a:t>
              </a:r>
            </a:p>
          </p:txBody>
        </p:sp>
      </p:grpSp>
      <p:sp>
        <p:nvSpPr>
          <p:cNvPr id="42" name="文本框 41"/>
          <p:cNvSpPr txBox="1"/>
          <p:nvPr/>
        </p:nvSpPr>
        <p:spPr>
          <a:xfrm>
            <a:off x="2108366" y="5868281"/>
            <a:ext cx="3480440" cy="400110"/>
          </a:xfrm>
          <a:prstGeom prst="rect">
            <a:avLst/>
          </a:prstGeom>
          <a:noFill/>
        </p:spPr>
        <p:txBody>
          <a:bodyPr wrap="none" rtlCol="0">
            <a:spAutoFit/>
          </a:bodyPr>
          <a:lstStyle/>
          <a:p>
            <a:r>
              <a:rPr kumimoji="1" lang="en-US" altLang="zh-CN" sz="2000" b="1" dirty="0">
                <a:solidFill>
                  <a:schemeClr val="bg2"/>
                </a:solidFill>
                <a:latin typeface="+mj-ea"/>
                <a:ea typeface="+mj-ea"/>
              </a:rPr>
              <a:t>Why</a:t>
            </a:r>
            <a:r>
              <a:rPr kumimoji="1" lang="zh-CN" altLang="en-US" sz="2000" b="1" dirty="0">
                <a:solidFill>
                  <a:schemeClr val="bg2"/>
                </a:solidFill>
                <a:latin typeface="+mj-ea"/>
                <a:ea typeface="+mj-ea"/>
              </a:rPr>
              <a:t> </a:t>
            </a:r>
            <a:r>
              <a:rPr kumimoji="1" lang="en-US" altLang="zh-CN" sz="2000" b="1" dirty="0" err="1">
                <a:solidFill>
                  <a:schemeClr val="bg2"/>
                </a:solidFill>
                <a:latin typeface="+mj-ea"/>
                <a:ea typeface="+mj-ea"/>
              </a:rPr>
              <a:t>DolphinScheduler</a:t>
            </a:r>
            <a:r>
              <a:rPr kumimoji="1" lang="zh-CN" altLang="en-US" sz="2000" b="1" dirty="0">
                <a:solidFill>
                  <a:schemeClr val="bg2"/>
                </a:solidFill>
                <a:latin typeface="+mj-ea"/>
                <a:ea typeface="+mj-ea"/>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4" y="1562904"/>
            <a:ext cx="2008691"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7</a:t>
            </a:r>
            <a:endParaRPr lang="zh-CN" altLang="en-US" sz="4000" dirty="0">
              <a:latin typeface="+mn-lt"/>
              <a:ea typeface="+mn-ea"/>
              <a:cs typeface="+mn-ea"/>
              <a:sym typeface="+mn-lt"/>
            </a:endParaRPr>
          </a:p>
        </p:txBody>
      </p:sp>
      <p:sp>
        <p:nvSpPr>
          <p:cNvPr id="28" name="文本框 27"/>
          <p:cNvSpPr txBox="1"/>
          <p:nvPr/>
        </p:nvSpPr>
        <p:spPr>
          <a:xfrm>
            <a:off x="4592640" y="4206389"/>
            <a:ext cx="3006725" cy="521970"/>
          </a:xfrm>
          <a:prstGeom prst="rect">
            <a:avLst/>
          </a:prstGeom>
          <a:noFill/>
        </p:spPr>
        <p:txBody>
          <a:bodyPr wrap="none" rtlCol="0">
            <a:spAutoFit/>
          </a:bodyPr>
          <a:lstStyle/>
          <a:p>
            <a:pPr algn="ctr"/>
            <a:r>
              <a:rPr lang="en-US" altLang="zh-CN" sz="2800" b="1" dirty="0">
                <a:solidFill>
                  <a:srgbClr val="5A5A5A"/>
                </a:solidFill>
                <a:cs typeface="+mn-ea"/>
                <a:sym typeface="+mn-lt"/>
              </a:rPr>
              <a:t>Future Roadmap</a:t>
            </a:r>
          </a:p>
        </p:txBody>
      </p:sp>
      <p:sp>
        <p:nvSpPr>
          <p:cNvPr id="71" name="椭圆 70"/>
          <p:cNvSpPr/>
          <p:nvPr/>
        </p:nvSpPr>
        <p:spPr>
          <a:xfrm>
            <a:off x="5460600" y="2651728"/>
            <a:ext cx="1270800" cy="127080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293" y="2885785"/>
            <a:ext cx="857129" cy="857129"/>
          </a:xfrm>
          <a:prstGeom prst="rect">
            <a:avLst/>
          </a:prstGeom>
        </p:spPr>
      </p:pic>
      <p:pic>
        <p:nvPicPr>
          <p:cNvPr id="75" name="图片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19" y="2784363"/>
            <a:ext cx="1005530" cy="1005530"/>
          </a:xfrm>
          <a:prstGeom prst="rect">
            <a:avLst/>
          </a:prstGeom>
        </p:spPr>
      </p:pic>
      <p:sp>
        <p:nvSpPr>
          <p:cNvPr id="19" name="任意多边形 18"/>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317500" y="5424599"/>
            <a:ext cx="11557000" cy="1000770"/>
            <a:chOff x="317500" y="5146031"/>
            <a:chExt cx="11557000" cy="1000770"/>
          </a:xfrm>
        </p:grpSpPr>
        <p:sp>
          <p:nvSpPr>
            <p:cNvPr id="22" name="任意多边形 21"/>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日期占位符 1"/>
          <p:cNvSpPr txBox="1"/>
          <p:nvPr/>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717171"/>
                </a:solidFill>
              </a:rPr>
              <a:t>2021/4/14</a:t>
            </a:fld>
            <a:endParaRPr lang="zh-CN" altLang="en-US" sz="1100" dirty="0">
              <a:solidFill>
                <a:srgbClr val="717171"/>
              </a:solidFill>
            </a:endParaRPr>
          </a:p>
        </p:txBody>
      </p:sp>
      <p:sp>
        <p:nvSpPr>
          <p:cNvPr id="34" name="文本框 33"/>
          <p:cNvSpPr txBox="1"/>
          <p:nvPr/>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717171"/>
                </a:solidFill>
                <a:latin typeface="+mn-lt"/>
                <a:ea typeface="+mn-ea"/>
                <a:cs typeface="+mn-cs"/>
              </a:rPr>
              <a:t>36</a:t>
            </a:fld>
            <a:endParaRPr lang="zh-CN" altLang="en-US" sz="1100" kern="1200" dirty="0">
              <a:solidFill>
                <a:srgbClr val="717171"/>
              </a:solidFill>
              <a:latin typeface="+mn-lt"/>
              <a:ea typeface="+mn-ea"/>
              <a:cs typeface="+mn-cs"/>
            </a:endParaRPr>
          </a:p>
        </p:txBody>
      </p:sp>
      <p:sp>
        <p:nvSpPr>
          <p:cNvPr id="35" name="AutoShape 59"/>
          <p:cNvSpPr/>
          <p:nvPr/>
        </p:nvSpPr>
        <p:spPr bwMode="auto">
          <a:xfrm>
            <a:off x="5558164" y="2817850"/>
            <a:ext cx="882615" cy="81488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097E0"/>
          </a:solidFill>
          <a:ln>
            <a:noFill/>
          </a:ln>
          <a:effec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cs typeface="+mn-ea"/>
              <a:sym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8" y="423351"/>
            <a:ext cx="6533432" cy="493239"/>
          </a:xfrm>
        </p:spPr>
        <p:txBody>
          <a:bodyPr>
            <a:normAutofit/>
          </a:bodyPr>
          <a:lstStyle/>
          <a:p>
            <a:r>
              <a:rPr lang="en-US" altLang="zh-CN" dirty="0" err="1">
                <a:latin typeface="+mj-ea"/>
              </a:rPr>
              <a:t>DolphinScheduler</a:t>
            </a:r>
            <a:r>
              <a:rPr lang="zh-CN" altLang="en-US" dirty="0">
                <a:latin typeface="+mj-ea"/>
              </a:rPr>
              <a:t> </a:t>
            </a:r>
            <a:r>
              <a:rPr lang="en-US" altLang="zh-CN" dirty="0">
                <a:latin typeface="+mj-ea"/>
              </a:rPr>
              <a:t>Roadmap</a:t>
            </a:r>
            <a:r>
              <a:rPr lang="zh-CN" altLang="en-US" dirty="0">
                <a:latin typeface="+mj-ea"/>
              </a:rPr>
              <a:t> </a:t>
            </a:r>
            <a:r>
              <a:rPr lang="en-US" altLang="zh-CN" dirty="0">
                <a:latin typeface="+mj-ea"/>
              </a:rPr>
              <a:t>Draft</a:t>
            </a:r>
            <a:endParaRPr lang="zh-CN" altLang="en-US" dirty="0">
              <a:latin typeface="+mj-ea"/>
            </a:endParaRPr>
          </a:p>
        </p:txBody>
      </p:sp>
      <p:sp>
        <p:nvSpPr>
          <p:cNvPr id="7" name="矩形 1"/>
          <p:cNvSpPr/>
          <p:nvPr/>
        </p:nvSpPr>
        <p:spPr>
          <a:xfrm>
            <a:off x="830518" y="1668657"/>
            <a:ext cx="10450192" cy="4799965"/>
          </a:xfrm>
          <a:prstGeom prst="rect">
            <a:avLst/>
          </a:prstGeom>
        </p:spPr>
        <p:txBody>
          <a:bodyPr wrap="square">
            <a:spAutoFit/>
          </a:bodyPr>
          <a:lstStyle/>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Master refactor: create </a:t>
            </a:r>
            <a:r>
              <a:rPr kumimoji="1" lang="en-US" altLang="zh-CN" dirty="0" err="1">
                <a:solidFill>
                  <a:srgbClr val="5A5A5A"/>
                </a:solidFill>
                <a:latin typeface="微软雅黑" panose="020B0503020204020204" pitchFamily="34" charset="-122"/>
                <a:ea typeface="微软雅黑" panose="020B0503020204020204" pitchFamily="34" charset="-122"/>
              </a:rPr>
              <a:t>api</a:t>
            </a:r>
            <a:r>
              <a:rPr kumimoji="1" lang="en-US" altLang="zh-CN" dirty="0">
                <a:solidFill>
                  <a:srgbClr val="5A5A5A"/>
                </a:solidFill>
                <a:latin typeface="微软雅黑" panose="020B0503020204020204" pitchFamily="34" charset="-122"/>
                <a:ea typeface="微软雅黑" panose="020B0503020204020204" pitchFamily="34" charset="-122"/>
              </a:rPr>
              <a:t> communication</a:t>
            </a:r>
            <a:r>
              <a:rPr kumimoji="1" lang="zh-CN" altLang="en-US" dirty="0">
                <a:solidFill>
                  <a:srgbClr val="5A5A5A"/>
                </a:solidFill>
                <a:latin typeface="微软雅黑" panose="020B0503020204020204" pitchFamily="34" charset="-122"/>
                <a:ea typeface="微软雅黑" panose="020B0503020204020204" pitchFamily="34" charset="-122"/>
              </a:rPr>
              <a:t> </a:t>
            </a:r>
            <a:r>
              <a:rPr kumimoji="1" lang="en-US" altLang="zh-CN" dirty="0">
                <a:solidFill>
                  <a:srgbClr val="5A5A5A"/>
                </a:solidFill>
                <a:latin typeface="微软雅黑" panose="020B0503020204020204" pitchFamily="34" charset="-122"/>
                <a:ea typeface="微软雅黑" panose="020B0503020204020204" pitchFamily="34" charset="-122"/>
              </a:rPr>
              <a:t>with master, event-driven, etc.</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Task parameter transfer</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Task type</a:t>
            </a:r>
            <a:r>
              <a:rPr kumimoji="1" lang="zh-CN" altLang="en-US" dirty="0">
                <a:solidFill>
                  <a:srgbClr val="5A5A5A"/>
                </a:solidFill>
                <a:latin typeface="微软雅黑" panose="020B0503020204020204" pitchFamily="34" charset="-122"/>
                <a:ea typeface="微软雅黑" panose="020B0503020204020204" pitchFamily="34" charset="-122"/>
              </a:rPr>
              <a:t> </a:t>
            </a:r>
            <a:r>
              <a:rPr kumimoji="1" lang="en-US" altLang="zh-CN" dirty="0">
                <a:solidFill>
                  <a:srgbClr val="5A5A5A"/>
                </a:solidFill>
                <a:latin typeface="微软雅黑" panose="020B0503020204020204" pitchFamily="34" charset="-122"/>
                <a:ea typeface="微软雅黑" panose="020B0503020204020204" pitchFamily="34" charset="-122"/>
              </a:rPr>
              <a:t>Plugins (doing)</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Concurrency control of tasks</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Workflow triggers</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Data quality</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List dependency (upstream dependency)</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Support multi-cluster deployment release</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Workflow version management</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Authorization redesign</a:t>
            </a:r>
          </a:p>
          <a:p>
            <a:pPr marL="285750" indent="-285750">
              <a:buFont typeface="Arial" panose="020B0604020202020204" pitchFamily="34" charset="0"/>
              <a:buChar char="•"/>
            </a:pPr>
            <a:r>
              <a:rPr kumimoji="1" lang="en-US" altLang="zh-CN" dirty="0">
                <a:solidFill>
                  <a:srgbClr val="5A5A5A"/>
                </a:solidFill>
                <a:latin typeface="微软雅黑" panose="020B0503020204020204" pitchFamily="34" charset="-122"/>
                <a:ea typeface="微软雅黑" panose="020B0503020204020204" pitchFamily="34" charset="-122"/>
              </a:rPr>
              <a:t>Easier to use</a:t>
            </a:r>
          </a:p>
          <a:p>
            <a:pPr marL="342900" indent="-342900">
              <a:buFont typeface="Courier New" panose="02070309020205020404" pitchFamily="49" charset="0"/>
              <a:buChar char="o"/>
            </a:pPr>
            <a:endParaRPr lang="en-US" altLang="zh-CN" dirty="0">
              <a:solidFill>
                <a:schemeClr val="tx1">
                  <a:lumMod val="90000"/>
                  <a:lumOff val="10000"/>
                </a:schemeClr>
              </a:solidFill>
              <a:latin typeface="微软雅黑" panose="020B0503020204020204" pitchFamily="34" charset="-122"/>
              <a:ea typeface="微软雅黑" panose="020B0503020204020204" pitchFamily="34" charset="-122"/>
            </a:endParaRPr>
          </a:p>
          <a:p>
            <a:pPr marL="342900" indent="-342900">
              <a:buFont typeface="Courier New" panose="02070309020205020404" pitchFamily="49" charset="0"/>
              <a:buChar char="o"/>
            </a:pPr>
            <a:endParaRPr lang="en-US" altLang="zh-CN" dirty="0">
              <a:solidFill>
                <a:schemeClr val="tx1">
                  <a:lumMod val="90000"/>
                  <a:lumOff val="10000"/>
                </a:schemeClr>
              </a:solidFill>
              <a:latin typeface="微软雅黑" panose="020B0503020204020204" pitchFamily="34" charset="-122"/>
              <a:ea typeface="微软雅黑" panose="020B0503020204020204" pitchFamily="34" charset="-122"/>
            </a:endParaRPr>
          </a:p>
          <a:p>
            <a:pPr marL="342900" indent="-342900">
              <a:buFont typeface="Courier New" panose="02070309020205020404" pitchFamily="49" charset="0"/>
              <a:buChar char="o"/>
            </a:pPr>
            <a:endParaRPr lang="en-US" altLang="zh-CN" dirty="0">
              <a:solidFill>
                <a:schemeClr val="tx1">
                  <a:lumMod val="90000"/>
                  <a:lumOff val="10000"/>
                </a:schemeClr>
              </a:solidFill>
              <a:latin typeface="微软雅黑" panose="020B0503020204020204" pitchFamily="34" charset="-122"/>
              <a:ea typeface="微软雅黑" panose="020B0503020204020204" pitchFamily="34" charset="-122"/>
            </a:endParaRPr>
          </a:p>
          <a:p>
            <a:r>
              <a:rPr lang="en-US" altLang="zh-CN" dirty="0">
                <a:solidFill>
                  <a:srgbClr val="626262"/>
                </a:solidFill>
                <a:latin typeface="微软雅黑" panose="020B0503020204020204" pitchFamily="34" charset="-122"/>
                <a:ea typeface="微软雅黑" panose="020B0503020204020204" pitchFamily="34" charset="-122"/>
              </a:rPr>
              <a:t>If you have more suggestions for the Roadmap, please </a:t>
            </a:r>
            <a:r>
              <a:rPr lang="en-US" altLang="zh-CN" dirty="0" err="1">
                <a:solidFill>
                  <a:srgbClr val="626262"/>
                </a:solidFill>
                <a:latin typeface="微软雅黑" panose="020B0503020204020204" pitchFamily="34" charset="-122"/>
                <a:ea typeface="微软雅黑" panose="020B0503020204020204" pitchFamily="34" charset="-122"/>
              </a:rPr>
              <a:t>disscuss</a:t>
            </a:r>
            <a:r>
              <a:rPr lang="en-US" altLang="zh-CN" dirty="0">
                <a:solidFill>
                  <a:srgbClr val="626262"/>
                </a:solidFill>
                <a:latin typeface="微软雅黑" panose="020B0503020204020204" pitchFamily="34" charset="-122"/>
                <a:ea typeface="微软雅黑" panose="020B0503020204020204" pitchFamily="34" charset="-122"/>
              </a:rPr>
              <a:t> in dev</a:t>
            </a:r>
            <a:r>
              <a:rPr lang="zh-CN" altLang="en-US" dirty="0">
                <a:solidFill>
                  <a:srgbClr val="626262"/>
                </a:solidFill>
                <a:latin typeface="微软雅黑" panose="020B0503020204020204" pitchFamily="34" charset="-122"/>
                <a:ea typeface="微软雅黑" panose="020B0503020204020204" pitchFamily="34" charset="-122"/>
              </a:rPr>
              <a:t> </a:t>
            </a:r>
            <a:r>
              <a:rPr lang="en-US" altLang="zh-CN" dirty="0">
                <a:solidFill>
                  <a:srgbClr val="626262"/>
                </a:solidFill>
                <a:latin typeface="微软雅黑" panose="020B0503020204020204" pitchFamily="34" charset="-122"/>
                <a:ea typeface="微软雅黑" panose="020B0503020204020204" pitchFamily="34" charset="-122"/>
              </a:rPr>
              <a:t>mailing</a:t>
            </a:r>
            <a:r>
              <a:rPr lang="zh-CN" altLang="en-US" dirty="0">
                <a:solidFill>
                  <a:srgbClr val="626262"/>
                </a:solidFill>
                <a:latin typeface="微软雅黑" panose="020B0503020204020204" pitchFamily="34" charset="-122"/>
                <a:ea typeface="微软雅黑" panose="020B0503020204020204" pitchFamily="34" charset="-122"/>
              </a:rPr>
              <a:t> </a:t>
            </a:r>
            <a:r>
              <a:rPr lang="en-US" altLang="zh-CN" dirty="0">
                <a:solidFill>
                  <a:srgbClr val="626262"/>
                </a:solidFill>
                <a:latin typeface="微软雅黑" panose="020B0503020204020204" pitchFamily="34" charset="-122"/>
                <a:ea typeface="微软雅黑" panose="020B0503020204020204" pitchFamily="34" charset="-122"/>
              </a:rPr>
              <a:t>list</a:t>
            </a:r>
          </a:p>
          <a:p>
            <a:pPr marL="342900" indent="-342900">
              <a:buFont typeface="Courier New" panose="02070309020205020404" pitchFamily="49" charset="0"/>
              <a:buChar char="o"/>
            </a:pPr>
            <a:endParaRPr lang="en-US" altLang="zh-CN" dirty="0">
              <a:solidFill>
                <a:schemeClr val="tx1">
                  <a:lumMod val="90000"/>
                  <a:lumOff val="10000"/>
                </a:schemeClr>
              </a:solidFill>
              <a:latin typeface="微软雅黑" panose="020B0503020204020204" pitchFamily="34" charset="-122"/>
              <a:ea typeface="微软雅黑" panose="020B0503020204020204" pitchFamily="34" charset="-122"/>
            </a:endParaRPr>
          </a:p>
          <a:p>
            <a:pPr marL="342900" indent="-342900">
              <a:buFont typeface="Courier New" panose="02070309020205020404" pitchFamily="49" charset="0"/>
              <a:buChar char="o"/>
            </a:pPr>
            <a:endParaRPr lang="zh-CN" altLang="en-US" dirty="0">
              <a:solidFill>
                <a:schemeClr val="tx1">
                  <a:lumMod val="90000"/>
                  <a:lumOff val="10000"/>
                </a:schemeClr>
              </a:solidFill>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830518" y="1023361"/>
            <a:ext cx="9023487" cy="645160"/>
          </a:xfrm>
          <a:prstGeom prst="rect">
            <a:avLst/>
          </a:prstGeom>
          <a:noFill/>
        </p:spPr>
        <p:txBody>
          <a:bodyPr wrap="square" rtlCol="0">
            <a:spAutoFit/>
          </a:bodyPr>
          <a:lstStyle/>
          <a:p>
            <a:r>
              <a:rPr kumimoji="1" lang="en-US" altLang="zh-CN" dirty="0"/>
              <a:t>Overall</a:t>
            </a:r>
            <a:r>
              <a:rPr kumimoji="1" lang="en-US" altLang="zh-CN" dirty="0">
                <a:solidFill>
                  <a:srgbClr val="5A5A5A"/>
                </a:solidFill>
                <a:latin typeface="微软雅黑" panose="020B0503020204020204" pitchFamily="34" charset="-122"/>
                <a:ea typeface="微软雅黑" panose="020B0503020204020204" pitchFamily="34" charset="-122"/>
                <a:sym typeface="+mn-ea"/>
              </a:rPr>
              <a:t>, arrange product demands priorities according to the community demands</a:t>
            </a:r>
            <a:r>
              <a:rPr kumimoji="1" lang="en-US" altLang="zh-CN" dirty="0"/>
              <a:t> and attentions and make decisions via community email discussion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latin typeface="+mj-ea"/>
              </a:rPr>
              <a:t>Open-Source History Milestones</a:t>
            </a:r>
          </a:p>
        </p:txBody>
      </p:sp>
      <p:grpSp>
        <p:nvGrpSpPr>
          <p:cNvPr id="90" name="组合 89"/>
          <p:cNvGrpSpPr/>
          <p:nvPr/>
        </p:nvGrpSpPr>
        <p:grpSpPr>
          <a:xfrm>
            <a:off x="710580" y="1718510"/>
            <a:ext cx="11059637" cy="3622606"/>
            <a:chOff x="1036390" y="1718510"/>
            <a:chExt cx="11059637" cy="3622606"/>
          </a:xfrm>
        </p:grpSpPr>
        <p:grpSp>
          <p:nvGrpSpPr>
            <p:cNvPr id="4" name="Group 77"/>
            <p:cNvGrpSpPr/>
            <p:nvPr/>
          </p:nvGrpSpPr>
          <p:grpSpPr>
            <a:xfrm>
              <a:off x="1036390" y="1734776"/>
              <a:ext cx="10103041" cy="3606340"/>
              <a:chOff x="492682" y="1679983"/>
              <a:chExt cx="12904142" cy="4918056"/>
            </a:xfrm>
          </p:grpSpPr>
          <p:grpSp>
            <p:nvGrpSpPr>
              <p:cNvPr id="5" name="组合 1"/>
              <p:cNvGrpSpPr/>
              <p:nvPr/>
            </p:nvGrpSpPr>
            <p:grpSpPr>
              <a:xfrm>
                <a:off x="492682" y="1679983"/>
                <a:ext cx="10372467" cy="4917369"/>
                <a:chOff x="1245836" y="1829830"/>
                <a:chExt cx="9744274" cy="4544257"/>
              </a:xfrm>
            </p:grpSpPr>
            <p:sp>
              <p:nvSpPr>
                <p:cNvPr id="12" name="Oval 3"/>
                <p:cNvSpPr/>
                <p:nvPr/>
              </p:nvSpPr>
              <p:spPr>
                <a:xfrm>
                  <a:off x="1743912" y="5285553"/>
                  <a:ext cx="1088535" cy="10885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13" name="Group 8"/>
                <p:cNvGrpSpPr/>
                <p:nvPr/>
              </p:nvGrpSpPr>
              <p:grpSpPr>
                <a:xfrm>
                  <a:off x="1554051" y="3953364"/>
                  <a:ext cx="1468256" cy="316434"/>
                  <a:chOff x="1554051" y="3953364"/>
                  <a:chExt cx="1468256" cy="316434"/>
                </a:xfrm>
              </p:grpSpPr>
              <p:sp>
                <p:nvSpPr>
                  <p:cNvPr id="77" name="Rectangle 2"/>
                  <p:cNvSpPr/>
                  <p:nvPr/>
                </p:nvSpPr>
                <p:spPr>
                  <a:xfrm>
                    <a:off x="1554051" y="3953364"/>
                    <a:ext cx="1468256" cy="3164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8" name="Oval 4"/>
                  <p:cNvSpPr/>
                  <p:nvPr/>
                </p:nvSpPr>
                <p:spPr>
                  <a:xfrm>
                    <a:off x="2210336" y="4033739"/>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14" name="Straight Connector 87"/>
                <p:cNvCxnSpPr/>
                <p:nvPr/>
              </p:nvCxnSpPr>
              <p:spPr>
                <a:xfrm flipH="1">
                  <a:off x="2288179" y="4269798"/>
                  <a:ext cx="1" cy="10157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Oval 10"/>
                <p:cNvSpPr/>
                <p:nvPr/>
              </p:nvSpPr>
              <p:spPr>
                <a:xfrm>
                  <a:off x="3265133" y="1849075"/>
                  <a:ext cx="1088535" cy="1088534"/>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16" name="Group 13"/>
                <p:cNvGrpSpPr/>
                <p:nvPr/>
              </p:nvGrpSpPr>
              <p:grpSpPr>
                <a:xfrm>
                  <a:off x="3075273" y="3953364"/>
                  <a:ext cx="1468256" cy="316434"/>
                  <a:chOff x="3075273" y="3953364"/>
                  <a:chExt cx="1468256" cy="316434"/>
                </a:xfrm>
              </p:grpSpPr>
              <p:sp>
                <p:nvSpPr>
                  <p:cNvPr id="75" name="Rectangle 9"/>
                  <p:cNvSpPr/>
                  <p:nvPr/>
                </p:nvSpPr>
                <p:spPr>
                  <a:xfrm>
                    <a:off x="3075273" y="3953364"/>
                    <a:ext cx="1468256" cy="316434"/>
                  </a:xfrm>
                  <a:prstGeom prst="rect">
                    <a:avLst/>
                  </a:prstGeom>
                  <a:solidFill>
                    <a:srgbClr val="C0504D"/>
                  </a:solid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6" name="Oval 149"/>
                  <p:cNvSpPr/>
                  <p:nvPr/>
                </p:nvSpPr>
                <p:spPr>
                  <a:xfrm>
                    <a:off x="3731558" y="4033738"/>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17" name="Straight Connector 90"/>
                <p:cNvCxnSpPr/>
                <p:nvPr/>
              </p:nvCxnSpPr>
              <p:spPr>
                <a:xfrm flipH="1">
                  <a:off x="3809401" y="2937609"/>
                  <a:ext cx="1" cy="1015755"/>
                </a:xfrm>
                <a:prstGeom prst="line">
                  <a:avLst/>
                </a:prstGeom>
                <a:ln w="38100">
                  <a:solidFill>
                    <a:srgbClr val="C0504D"/>
                  </a:solidFill>
                </a:ln>
              </p:spPr>
              <p:style>
                <a:lnRef idx="1">
                  <a:schemeClr val="accent1"/>
                </a:lnRef>
                <a:fillRef idx="0">
                  <a:schemeClr val="accent1"/>
                </a:fillRef>
                <a:effectRef idx="0">
                  <a:schemeClr val="accent1"/>
                </a:effectRef>
                <a:fontRef idx="minor">
                  <a:schemeClr val="tx1"/>
                </a:fontRef>
              </p:style>
            </p:cxnSp>
            <p:sp>
              <p:nvSpPr>
                <p:cNvPr id="18" name="Oval 21"/>
                <p:cNvSpPr/>
                <p:nvPr/>
              </p:nvSpPr>
              <p:spPr>
                <a:xfrm>
                  <a:off x="4788766" y="5285553"/>
                  <a:ext cx="1088535" cy="1088534"/>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19" name="Group 92"/>
                <p:cNvGrpSpPr/>
                <p:nvPr/>
              </p:nvGrpSpPr>
              <p:grpSpPr>
                <a:xfrm>
                  <a:off x="4598906" y="3953364"/>
                  <a:ext cx="1468256" cy="316434"/>
                  <a:chOff x="4598906" y="3953364"/>
                  <a:chExt cx="1468256" cy="316434"/>
                </a:xfrm>
              </p:grpSpPr>
              <p:sp>
                <p:nvSpPr>
                  <p:cNvPr id="73" name="Rectangle 20"/>
                  <p:cNvSpPr/>
                  <p:nvPr/>
                </p:nvSpPr>
                <p:spPr>
                  <a:xfrm>
                    <a:off x="4598906" y="3953364"/>
                    <a:ext cx="1468256" cy="316434"/>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4" name="Oval 22"/>
                  <p:cNvSpPr/>
                  <p:nvPr/>
                </p:nvSpPr>
                <p:spPr>
                  <a:xfrm>
                    <a:off x="5255191" y="4033739"/>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20" name="Straight Connector 23"/>
                <p:cNvCxnSpPr>
                  <a:stCxn id="73" idx="2"/>
                  <a:endCxn id="18" idx="0"/>
                </p:cNvCxnSpPr>
                <p:nvPr/>
              </p:nvCxnSpPr>
              <p:spPr>
                <a:xfrm>
                  <a:off x="5333034" y="4269798"/>
                  <a:ext cx="0" cy="1015755"/>
                </a:xfrm>
                <a:prstGeom prst="line">
                  <a:avLst/>
                </a:prstGeom>
                <a:ln w="38100">
                  <a:solidFill>
                    <a:srgbClr val="9BBB59"/>
                  </a:solidFill>
                </a:ln>
              </p:spPr>
              <p:style>
                <a:lnRef idx="1">
                  <a:schemeClr val="accent1"/>
                </a:lnRef>
                <a:fillRef idx="0">
                  <a:schemeClr val="accent1"/>
                </a:fillRef>
                <a:effectRef idx="0">
                  <a:schemeClr val="accent1"/>
                </a:effectRef>
                <a:fontRef idx="minor">
                  <a:schemeClr val="tx1"/>
                </a:fontRef>
              </p:style>
            </p:cxnSp>
            <p:sp>
              <p:nvSpPr>
                <p:cNvPr id="21" name="Oval 17"/>
                <p:cNvSpPr/>
                <p:nvPr/>
              </p:nvSpPr>
              <p:spPr>
                <a:xfrm>
                  <a:off x="6309987" y="1829830"/>
                  <a:ext cx="1088534" cy="1107779"/>
                </a:xfrm>
                <a:prstGeom prst="ellipse">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22" name="Group 24"/>
                <p:cNvGrpSpPr/>
                <p:nvPr/>
              </p:nvGrpSpPr>
              <p:grpSpPr>
                <a:xfrm>
                  <a:off x="6120128" y="3953364"/>
                  <a:ext cx="1468256" cy="316434"/>
                  <a:chOff x="6120128" y="3953364"/>
                  <a:chExt cx="1468256" cy="316434"/>
                </a:xfrm>
              </p:grpSpPr>
              <p:sp>
                <p:nvSpPr>
                  <p:cNvPr id="71" name="Rectangle 16"/>
                  <p:cNvSpPr/>
                  <p:nvPr/>
                </p:nvSpPr>
                <p:spPr>
                  <a:xfrm>
                    <a:off x="6120128" y="3953364"/>
                    <a:ext cx="1468256" cy="316434"/>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2" name="Oval 18"/>
                  <p:cNvSpPr/>
                  <p:nvPr/>
                </p:nvSpPr>
                <p:spPr>
                  <a:xfrm>
                    <a:off x="6776413" y="4033738"/>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23" name="Straight Connector 19"/>
                <p:cNvCxnSpPr/>
                <p:nvPr/>
              </p:nvCxnSpPr>
              <p:spPr>
                <a:xfrm flipH="1">
                  <a:off x="6854255" y="2937609"/>
                  <a:ext cx="1" cy="1015755"/>
                </a:xfrm>
                <a:prstGeom prst="line">
                  <a:avLst/>
                </a:prstGeom>
                <a:ln w="38100">
                  <a:solidFill>
                    <a:srgbClr val="8064A2"/>
                  </a:solidFill>
                </a:ln>
              </p:spPr>
              <p:style>
                <a:lnRef idx="1">
                  <a:schemeClr val="accent1"/>
                </a:lnRef>
                <a:fillRef idx="0">
                  <a:schemeClr val="accent1"/>
                </a:fillRef>
                <a:effectRef idx="0">
                  <a:schemeClr val="accent1"/>
                </a:effectRef>
                <a:fontRef idx="minor">
                  <a:schemeClr val="tx1"/>
                </a:fontRef>
              </p:style>
            </p:cxnSp>
            <p:sp>
              <p:nvSpPr>
                <p:cNvPr id="24" name="Oval 31"/>
                <p:cNvSpPr/>
                <p:nvPr/>
              </p:nvSpPr>
              <p:spPr>
                <a:xfrm>
                  <a:off x="7838331" y="5285553"/>
                  <a:ext cx="1088535" cy="1088534"/>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25" name="Group 35"/>
                <p:cNvGrpSpPr/>
                <p:nvPr/>
              </p:nvGrpSpPr>
              <p:grpSpPr>
                <a:xfrm>
                  <a:off x="7648471" y="3953364"/>
                  <a:ext cx="1468256" cy="316434"/>
                  <a:chOff x="7648471" y="3953364"/>
                  <a:chExt cx="1468256" cy="316434"/>
                </a:xfrm>
              </p:grpSpPr>
              <p:sp>
                <p:nvSpPr>
                  <p:cNvPr id="69" name="Rectangle 30"/>
                  <p:cNvSpPr/>
                  <p:nvPr/>
                </p:nvSpPr>
                <p:spPr>
                  <a:xfrm>
                    <a:off x="7648471" y="3953364"/>
                    <a:ext cx="1468256" cy="316434"/>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0" name="Oval 32"/>
                  <p:cNvSpPr/>
                  <p:nvPr/>
                </p:nvSpPr>
                <p:spPr>
                  <a:xfrm>
                    <a:off x="8304756" y="4033739"/>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26" name="Straight Connector 33"/>
                <p:cNvCxnSpPr>
                  <a:stCxn id="69" idx="2"/>
                  <a:endCxn id="24" idx="0"/>
                </p:cNvCxnSpPr>
                <p:nvPr/>
              </p:nvCxnSpPr>
              <p:spPr>
                <a:xfrm flipH="1">
                  <a:off x="8382599" y="4269798"/>
                  <a:ext cx="1" cy="1015755"/>
                </a:xfrm>
                <a:prstGeom prst="line">
                  <a:avLst/>
                </a:prstGeom>
                <a:ln w="38100">
                  <a:solidFill>
                    <a:srgbClr val="4BACC6"/>
                  </a:solidFill>
                </a:ln>
              </p:spPr>
              <p:style>
                <a:lnRef idx="1">
                  <a:schemeClr val="accent1"/>
                </a:lnRef>
                <a:fillRef idx="0">
                  <a:schemeClr val="accent1"/>
                </a:fillRef>
                <a:effectRef idx="0">
                  <a:schemeClr val="accent1"/>
                </a:effectRef>
                <a:fontRef idx="minor">
                  <a:schemeClr val="tx1"/>
                </a:fontRef>
              </p:style>
            </p:cxnSp>
            <p:sp>
              <p:nvSpPr>
                <p:cNvPr id="27" name="Oval 27"/>
                <p:cNvSpPr/>
                <p:nvPr/>
              </p:nvSpPr>
              <p:spPr>
                <a:xfrm>
                  <a:off x="9368545" y="1849075"/>
                  <a:ext cx="1088535" cy="1088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28" name="Group 36"/>
                <p:cNvGrpSpPr/>
                <p:nvPr/>
              </p:nvGrpSpPr>
              <p:grpSpPr>
                <a:xfrm>
                  <a:off x="9169693" y="3953364"/>
                  <a:ext cx="1468256" cy="316434"/>
                  <a:chOff x="9169693" y="3953364"/>
                  <a:chExt cx="1468256" cy="316434"/>
                </a:xfrm>
              </p:grpSpPr>
              <p:sp>
                <p:nvSpPr>
                  <p:cNvPr id="67" name="Rectangle 26"/>
                  <p:cNvSpPr/>
                  <p:nvPr/>
                </p:nvSpPr>
                <p:spPr>
                  <a:xfrm>
                    <a:off x="9169693" y="3953364"/>
                    <a:ext cx="1468256" cy="316434"/>
                  </a:xfrm>
                  <a:prstGeom prst="rect">
                    <a:avLst/>
                  </a:prstGeom>
                  <a:solidFill>
                    <a:srgbClr val="FF9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8" name="Oval 28"/>
                  <p:cNvSpPr/>
                  <p:nvPr/>
                </p:nvSpPr>
                <p:spPr>
                  <a:xfrm>
                    <a:off x="9825979" y="4033738"/>
                    <a:ext cx="155684" cy="155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29" name="Straight Connector 29"/>
                <p:cNvCxnSpPr/>
                <p:nvPr/>
              </p:nvCxnSpPr>
              <p:spPr>
                <a:xfrm flipH="1">
                  <a:off x="9912812" y="2937609"/>
                  <a:ext cx="1" cy="1015755"/>
                </a:xfrm>
                <a:prstGeom prst="line">
                  <a:avLst/>
                </a:prstGeom>
                <a:ln w="38100">
                  <a:solidFill>
                    <a:srgbClr val="FF9A00"/>
                  </a:solidFill>
                </a:ln>
              </p:spPr>
              <p:style>
                <a:lnRef idx="1">
                  <a:schemeClr val="accent1"/>
                </a:lnRef>
                <a:fillRef idx="0">
                  <a:schemeClr val="accent1"/>
                </a:fillRef>
                <a:effectRef idx="0">
                  <a:schemeClr val="accent1"/>
                </a:effectRef>
                <a:fontRef idx="minor">
                  <a:schemeClr val="tx1"/>
                </a:fontRef>
              </p:style>
            </p:cxnSp>
            <p:sp>
              <p:nvSpPr>
                <p:cNvPr id="30" name="Inhaltsplatzhalter 4"/>
                <p:cNvSpPr txBox="1"/>
                <p:nvPr/>
              </p:nvSpPr>
              <p:spPr>
                <a:xfrm>
                  <a:off x="1566316" y="3482620"/>
                  <a:ext cx="1443726" cy="40630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000" b="1" dirty="0">
                      <a:solidFill>
                        <a:schemeClr val="accent1"/>
                      </a:solidFill>
                      <a:latin typeface="+mj-lt"/>
                    </a:rPr>
                    <a:t>201</a:t>
                  </a:r>
                  <a:r>
                    <a:rPr lang="en-US" altLang="zh-CN" sz="2000" b="1" dirty="0">
                      <a:solidFill>
                        <a:schemeClr val="accent1"/>
                      </a:solidFill>
                      <a:latin typeface="+mj-lt"/>
                    </a:rPr>
                    <a:t>7.12</a:t>
                  </a:r>
                  <a:endParaRPr lang="en-US" sz="1600" dirty="0">
                    <a:solidFill>
                      <a:schemeClr val="accent1"/>
                    </a:solidFill>
                    <a:latin typeface="+mn-lt"/>
                  </a:endParaRPr>
                </a:p>
              </p:txBody>
            </p:sp>
            <p:sp>
              <p:nvSpPr>
                <p:cNvPr id="31" name="Inhaltsplatzhalter 4"/>
                <p:cNvSpPr txBox="1"/>
                <p:nvPr/>
              </p:nvSpPr>
              <p:spPr>
                <a:xfrm>
                  <a:off x="3091243" y="4413664"/>
                  <a:ext cx="1443726" cy="3878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000" b="1" dirty="0">
                      <a:solidFill>
                        <a:srgbClr val="C00000"/>
                      </a:solidFill>
                      <a:latin typeface="+mj-lt"/>
                    </a:rPr>
                    <a:t>201</a:t>
                  </a:r>
                  <a:r>
                    <a:rPr lang="en-US" altLang="zh-CN" sz="2000" b="1" dirty="0">
                      <a:solidFill>
                        <a:srgbClr val="C00000"/>
                      </a:solidFill>
                      <a:latin typeface="+mj-lt"/>
                    </a:rPr>
                    <a:t>8.05</a:t>
                  </a:r>
                  <a:endParaRPr lang="en-US" sz="1600" dirty="0">
                    <a:solidFill>
                      <a:srgbClr val="C00000"/>
                    </a:solidFill>
                    <a:latin typeface="+mn-lt"/>
                  </a:endParaRPr>
                </a:p>
              </p:txBody>
            </p:sp>
            <p:sp>
              <p:nvSpPr>
                <p:cNvPr id="32" name="Inhaltsplatzhalter 4"/>
                <p:cNvSpPr txBox="1"/>
                <p:nvPr/>
              </p:nvSpPr>
              <p:spPr>
                <a:xfrm>
                  <a:off x="4616171" y="3491836"/>
                  <a:ext cx="1443726" cy="3878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2000" b="1" dirty="0">
                      <a:solidFill>
                        <a:srgbClr val="9BBB59"/>
                      </a:solidFill>
                      <a:latin typeface="+mj-lt"/>
                    </a:rPr>
                    <a:t>2019.02</a:t>
                  </a:r>
                  <a:endParaRPr lang="en-US" sz="1600" dirty="0">
                    <a:solidFill>
                      <a:srgbClr val="9BBB59"/>
                    </a:solidFill>
                    <a:latin typeface="+mn-lt"/>
                  </a:endParaRPr>
                </a:p>
              </p:txBody>
            </p:sp>
            <p:sp>
              <p:nvSpPr>
                <p:cNvPr id="33" name="Inhaltsplatzhalter 4"/>
                <p:cNvSpPr txBox="1"/>
                <p:nvPr/>
              </p:nvSpPr>
              <p:spPr>
                <a:xfrm>
                  <a:off x="6141097" y="4413664"/>
                  <a:ext cx="1443726" cy="3878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000" b="1" dirty="0">
                      <a:solidFill>
                        <a:srgbClr val="8064A2"/>
                      </a:solidFill>
                      <a:latin typeface="+mj-lt"/>
                    </a:rPr>
                    <a:t>201</a:t>
                  </a:r>
                  <a:r>
                    <a:rPr lang="en-US" altLang="zh-CN" sz="2000" b="1" dirty="0">
                      <a:solidFill>
                        <a:srgbClr val="8064A2"/>
                      </a:solidFill>
                      <a:latin typeface="+mj-lt"/>
                    </a:rPr>
                    <a:t>9.03</a:t>
                  </a:r>
                  <a:endParaRPr lang="en-US" sz="1600" dirty="0">
                    <a:solidFill>
                      <a:srgbClr val="8064A2"/>
                    </a:solidFill>
                    <a:latin typeface="+mn-lt"/>
                  </a:endParaRPr>
                </a:p>
              </p:txBody>
            </p:sp>
            <p:sp>
              <p:nvSpPr>
                <p:cNvPr id="34" name="Inhaltsplatzhalter 4"/>
                <p:cNvSpPr txBox="1"/>
                <p:nvPr/>
              </p:nvSpPr>
              <p:spPr>
                <a:xfrm>
                  <a:off x="7666024" y="3491836"/>
                  <a:ext cx="1443726" cy="3878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000" b="1" dirty="0">
                      <a:solidFill>
                        <a:srgbClr val="4BACC6"/>
                      </a:solidFill>
                      <a:latin typeface="+mj-lt"/>
                    </a:rPr>
                    <a:t>201</a:t>
                  </a:r>
                  <a:r>
                    <a:rPr lang="en-US" altLang="zh-CN" sz="2000" b="1" dirty="0">
                      <a:solidFill>
                        <a:srgbClr val="4BACC6"/>
                      </a:solidFill>
                      <a:latin typeface="+mj-lt"/>
                    </a:rPr>
                    <a:t>9.05</a:t>
                  </a:r>
                  <a:endParaRPr lang="en-US" sz="1600" dirty="0">
                    <a:solidFill>
                      <a:srgbClr val="4BACC6"/>
                    </a:solidFill>
                    <a:latin typeface="+mn-lt"/>
                  </a:endParaRPr>
                </a:p>
              </p:txBody>
            </p:sp>
            <p:sp>
              <p:nvSpPr>
                <p:cNvPr id="35" name="Inhaltsplatzhalter 4"/>
                <p:cNvSpPr txBox="1"/>
                <p:nvPr/>
              </p:nvSpPr>
              <p:spPr>
                <a:xfrm>
                  <a:off x="9190949" y="4413664"/>
                  <a:ext cx="1443726" cy="3878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2000" b="1" dirty="0">
                      <a:solidFill>
                        <a:srgbClr val="EA3823"/>
                      </a:solidFill>
                      <a:latin typeface="+mj-lt"/>
                    </a:rPr>
                    <a:t>2019.08</a:t>
                  </a:r>
                  <a:endParaRPr lang="en-US" sz="1600" dirty="0">
                    <a:solidFill>
                      <a:srgbClr val="EA3823"/>
                    </a:solidFill>
                    <a:latin typeface="+mn-lt"/>
                  </a:endParaRPr>
                </a:p>
              </p:txBody>
            </p:sp>
            <p:sp>
              <p:nvSpPr>
                <p:cNvPr id="36" name="Inhaltsplatzhalter 4"/>
                <p:cNvSpPr txBox="1"/>
                <p:nvPr/>
              </p:nvSpPr>
              <p:spPr>
                <a:xfrm>
                  <a:off x="5479188" y="4953956"/>
                  <a:ext cx="2772304" cy="775451"/>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600" b="1" dirty="0">
                      <a:solidFill>
                        <a:srgbClr val="8064A2"/>
                      </a:solidFill>
                      <a:latin typeface="+mj-lt"/>
                    </a:rPr>
                    <a:t>External Seed Users</a:t>
                  </a:r>
                  <a:br>
                    <a:rPr lang="en-US" sz="1400" b="1" dirty="0">
                      <a:solidFill>
                        <a:schemeClr val="bg1">
                          <a:lumMod val="50000"/>
                        </a:schemeClr>
                      </a:solidFill>
                      <a:latin typeface="+mj-lt"/>
                    </a:rPr>
                  </a:br>
                  <a:r>
                    <a:rPr lang="en-US" altLang="zh-CN" sz="1200" dirty="0">
                      <a:solidFill>
                        <a:schemeClr val="bg1">
                          <a:lumMod val="50000"/>
                        </a:schemeClr>
                      </a:solidFill>
                      <a:latin typeface="+mj-ea"/>
                      <a:ea typeface="+mj-ea"/>
                    </a:rPr>
                    <a:t>O</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fficially open sourced on March 30</a:t>
                  </a:r>
                  <a:r>
                    <a:rPr lang="en-US" altLang="zh-CN" sz="1200" baseline="30000" dirty="0">
                      <a:solidFill>
                        <a:schemeClr val="bg1">
                          <a:lumMod val="50000"/>
                        </a:schemeClr>
                      </a:solidFill>
                      <a:latin typeface="微软雅黑" panose="020B0503020204020204" pitchFamily="34" charset="-122"/>
                      <a:ea typeface="微软雅黑" panose="020B0503020204020204" pitchFamily="34" charset="-122"/>
                    </a:rPr>
                    <a:t>th</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v1.0.0</a:t>
                  </a:r>
                  <a:endParaRPr 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Inhaltsplatzhalter 4"/>
                <p:cNvSpPr txBox="1"/>
                <p:nvPr/>
              </p:nvSpPr>
              <p:spPr>
                <a:xfrm>
                  <a:off x="4214178" y="2697563"/>
                  <a:ext cx="2396268" cy="8530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600" b="1" dirty="0">
                      <a:solidFill>
                        <a:srgbClr val="9BBB59"/>
                      </a:solidFill>
                      <a:latin typeface="微软雅黑" panose="020B0503020204020204" pitchFamily="34" charset="-122"/>
                      <a:ea typeface="微软雅黑" panose="020B0503020204020204" pitchFamily="34" charset="-122"/>
                    </a:rPr>
                    <a:t>Decided to Open Source</a:t>
                  </a:r>
                  <a:br>
                    <a:rPr lang="en-US" sz="1400" b="1" dirty="0">
                      <a:solidFill>
                        <a:schemeClr val="bg1">
                          <a:lumMod val="50000"/>
                        </a:schemeClr>
                      </a:solidFill>
                      <a:latin typeface="微软雅黑" panose="020B0503020204020204" pitchFamily="34" charset="-122"/>
                      <a:ea typeface="微软雅黑" panose="020B0503020204020204" pitchFamily="34" charset="-122"/>
                    </a:rPr>
                  </a:br>
                  <a:r>
                    <a:rPr lang="en-US" sz="1200" dirty="0">
                      <a:solidFill>
                        <a:schemeClr val="bg1">
                          <a:lumMod val="50000"/>
                        </a:schemeClr>
                      </a:solidFill>
                      <a:latin typeface="微软雅黑" panose="020B0503020204020204" pitchFamily="34" charset="-122"/>
                      <a:ea typeface="微软雅黑" panose="020B0503020204020204" pitchFamily="34" charset="-122"/>
                    </a:rPr>
                    <a:t>Cost 2 months refactoring</a:t>
                  </a:r>
                </a:p>
              </p:txBody>
            </p:sp>
            <p:sp>
              <p:nvSpPr>
                <p:cNvPr id="38" name="Inhaltsplatzhalter 4"/>
                <p:cNvSpPr txBox="1"/>
                <p:nvPr/>
              </p:nvSpPr>
              <p:spPr>
                <a:xfrm>
                  <a:off x="2867196" y="4831627"/>
                  <a:ext cx="1942867" cy="73623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400" b="1" dirty="0">
                      <a:solidFill>
                        <a:srgbClr val="C00000"/>
                      </a:solidFill>
                      <a:latin typeface="+mj-lt"/>
                    </a:rPr>
                    <a:t>Internal Use</a:t>
                  </a:r>
                  <a:br>
                    <a:rPr lang="en-US" sz="1400" b="1" dirty="0">
                      <a:solidFill>
                        <a:srgbClr val="C00000"/>
                      </a:solidFill>
                      <a:latin typeface="+mj-lt"/>
                    </a:rPr>
                  </a:br>
                  <a:r>
                    <a:rPr lang="en-US" sz="1200" b="1" dirty="0" err="1">
                      <a:solidFill>
                        <a:schemeClr val="bg1">
                          <a:lumMod val="50000"/>
                        </a:schemeClr>
                      </a:solidFill>
                      <a:latin typeface="+mj-ea"/>
                      <a:ea typeface="+mj-ea"/>
                    </a:rPr>
                    <a:t>Q</a:t>
                  </a:r>
                  <a:r>
                    <a:rPr lang="en-US" sz="1200" dirty="0" err="1">
                      <a:solidFill>
                        <a:schemeClr val="bg1">
                          <a:lumMod val="50000"/>
                        </a:schemeClr>
                      </a:solidFill>
                      <a:latin typeface="+mj-ea"/>
                      <a:ea typeface="+mj-ea"/>
                    </a:rPr>
                    <a:t>ianfan</a:t>
                  </a:r>
                  <a:r>
                    <a:rPr lang="en-US" sz="1200" dirty="0">
                      <a:solidFill>
                        <a:schemeClr val="bg1">
                          <a:lumMod val="50000"/>
                        </a:schemeClr>
                      </a:solidFill>
                      <a:latin typeface="+mj-ea"/>
                      <a:ea typeface="+mj-ea"/>
                    </a:rPr>
                    <a:t> product implementation</a:t>
                  </a:r>
                </a:p>
              </p:txBody>
            </p:sp>
            <p:sp>
              <p:nvSpPr>
                <p:cNvPr id="39" name="Inhaltsplatzhalter 4"/>
                <p:cNvSpPr txBox="1"/>
                <p:nvPr/>
              </p:nvSpPr>
              <p:spPr>
                <a:xfrm>
                  <a:off x="1245836" y="2715177"/>
                  <a:ext cx="2281126" cy="54302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600" b="1" dirty="0">
                      <a:solidFill>
                        <a:schemeClr val="accent1"/>
                      </a:solidFill>
                      <a:latin typeface="微软雅黑" panose="020B0503020204020204" pitchFamily="34" charset="-122"/>
                      <a:ea typeface="微软雅黑" panose="020B0503020204020204" pitchFamily="34" charset="-122"/>
                    </a:rPr>
                    <a:t>DolphinScheduler</a:t>
                  </a:r>
                  <a:br>
                    <a:rPr lang="en-US" sz="1400" dirty="0">
                      <a:solidFill>
                        <a:schemeClr val="bg1">
                          <a:lumMod val="50000"/>
                        </a:schemeClr>
                      </a:solidFill>
                      <a:latin typeface="微软雅黑" panose="020B0503020204020204" pitchFamily="34" charset="-122"/>
                      <a:ea typeface="微软雅黑" panose="020B0503020204020204" pitchFamily="34" charset="-122"/>
                    </a:rPr>
                  </a:br>
                  <a:r>
                    <a:rPr lang="en-US" sz="1200" dirty="0">
                      <a:solidFill>
                        <a:schemeClr val="bg1">
                          <a:lumMod val="50000"/>
                        </a:schemeClr>
                      </a:solidFill>
                      <a:latin typeface="微软雅黑" panose="020B0503020204020204" pitchFamily="34" charset="-122"/>
                      <a:ea typeface="微软雅黑" panose="020B0503020204020204" pitchFamily="34" charset="-122"/>
                    </a:rPr>
                    <a:t>Architecture design</a:t>
                  </a:r>
                </a:p>
              </p:txBody>
            </p:sp>
            <p:sp>
              <p:nvSpPr>
                <p:cNvPr id="40" name="Inhaltsplatzhalter 4"/>
                <p:cNvSpPr txBox="1"/>
                <p:nvPr/>
              </p:nvSpPr>
              <p:spPr>
                <a:xfrm>
                  <a:off x="9011268" y="4960642"/>
                  <a:ext cx="1978842" cy="620201"/>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1600" b="1" dirty="0">
                      <a:solidFill>
                        <a:srgbClr val="EA3823"/>
                      </a:solidFill>
                      <a:latin typeface="+mj-lt"/>
                    </a:rPr>
                    <a:t>Enter</a:t>
                  </a:r>
                  <a:r>
                    <a:rPr lang="zh-CN" altLang="en-US" sz="1600" b="1" dirty="0">
                      <a:solidFill>
                        <a:srgbClr val="EA3823"/>
                      </a:solidFill>
                      <a:latin typeface="+mj-lt"/>
                    </a:rPr>
                    <a:t> </a:t>
                  </a:r>
                  <a:r>
                    <a:rPr lang="en-US" altLang="zh-CN" sz="1600" b="1" dirty="0">
                      <a:solidFill>
                        <a:srgbClr val="EA3823"/>
                      </a:solidFill>
                      <a:latin typeface="+mj-lt"/>
                    </a:rPr>
                    <a:t>Apache</a:t>
                  </a:r>
                  <a:r>
                    <a:rPr lang="zh-CN" altLang="en-US" sz="1600" b="1" dirty="0">
                      <a:solidFill>
                        <a:srgbClr val="EA3823"/>
                      </a:solidFill>
                      <a:latin typeface="+mj-lt"/>
                    </a:rPr>
                    <a:t> </a:t>
                  </a:r>
                  <a:r>
                    <a:rPr lang="en-US" altLang="zh-CN" sz="1600" b="1" dirty="0">
                      <a:solidFill>
                        <a:srgbClr val="EA3823"/>
                      </a:solidFill>
                      <a:latin typeface="+mj-lt"/>
                    </a:rPr>
                    <a:t>Incubator</a:t>
                  </a:r>
                  <a:endParaRPr lang="en-US" sz="1200" dirty="0">
                    <a:solidFill>
                      <a:srgbClr val="EA3823"/>
                    </a:solidFill>
                    <a:latin typeface="微软雅黑" panose="020B0503020204020204" pitchFamily="34" charset="-122"/>
                    <a:ea typeface="微软雅黑" panose="020B0503020204020204" pitchFamily="34" charset="-122"/>
                  </a:endParaRPr>
                </a:p>
              </p:txBody>
            </p:sp>
            <p:sp>
              <p:nvSpPr>
                <p:cNvPr id="41" name="Inhaltsplatzhalter 4"/>
                <p:cNvSpPr txBox="1"/>
                <p:nvPr/>
              </p:nvSpPr>
              <p:spPr>
                <a:xfrm>
                  <a:off x="7168975" y="2716686"/>
                  <a:ext cx="2481404" cy="85307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1600" b="1" dirty="0">
                      <a:solidFill>
                        <a:srgbClr val="4BACC6"/>
                      </a:solidFill>
                      <a:latin typeface="+mj-ea"/>
                      <a:ea typeface="+mj-ea"/>
                    </a:rPr>
                    <a:t>Release</a:t>
                  </a:r>
                  <a:r>
                    <a:rPr lang="zh-CN" altLang="en-US" sz="1600" b="1" dirty="0">
                      <a:solidFill>
                        <a:srgbClr val="4BACC6"/>
                      </a:solidFill>
                      <a:latin typeface="+mj-ea"/>
                      <a:ea typeface="+mj-ea"/>
                    </a:rPr>
                    <a:t> </a:t>
                  </a:r>
                  <a:r>
                    <a:rPr lang="en-US" altLang="zh-CN" sz="1600" b="1" dirty="0">
                      <a:solidFill>
                        <a:srgbClr val="4BACC6"/>
                      </a:solidFill>
                      <a:latin typeface="+mj-ea"/>
                      <a:ea typeface="+mj-ea"/>
                    </a:rPr>
                    <a:t>Versions</a:t>
                  </a:r>
                  <a:r>
                    <a:rPr lang="zh-CN" altLang="en-US" sz="1600" b="1" dirty="0">
                      <a:solidFill>
                        <a:srgbClr val="4BACC6"/>
                      </a:solidFill>
                      <a:latin typeface="+mj-ea"/>
                      <a:ea typeface="+mj-ea"/>
                    </a:rPr>
                    <a:t> </a:t>
                  </a:r>
                  <a:r>
                    <a:rPr lang="en-US" altLang="zh-CN" sz="1600" b="1" dirty="0">
                      <a:solidFill>
                        <a:srgbClr val="4BACC6"/>
                      </a:solidFill>
                      <a:latin typeface="+mj-ea"/>
                      <a:ea typeface="+mj-ea"/>
                    </a:rPr>
                    <a:t>1.0.1</a:t>
                  </a:r>
                  <a:r>
                    <a:rPr lang="zh-CN" altLang="en-US" sz="1600" b="1" dirty="0">
                      <a:solidFill>
                        <a:srgbClr val="4BACC6"/>
                      </a:solidFill>
                      <a:latin typeface="+mj-ea"/>
                      <a:ea typeface="+mj-ea"/>
                    </a:rPr>
                    <a:t>、</a:t>
                  </a:r>
                  <a:r>
                    <a:rPr lang="en-US" altLang="zh-CN" sz="1600" b="1" dirty="0">
                      <a:solidFill>
                        <a:srgbClr val="4BACC6"/>
                      </a:solidFill>
                      <a:latin typeface="+mj-ea"/>
                      <a:ea typeface="+mj-ea"/>
                    </a:rPr>
                    <a:t>1.0.2</a:t>
                  </a:r>
                  <a:r>
                    <a:rPr lang="zh-CN" altLang="en-US" sz="1600" b="1" dirty="0">
                      <a:solidFill>
                        <a:srgbClr val="4BACC6"/>
                      </a:solidFill>
                      <a:latin typeface="+mj-ea"/>
                      <a:ea typeface="+mj-ea"/>
                    </a:rPr>
                    <a:t>、</a:t>
                  </a:r>
                  <a:r>
                    <a:rPr lang="en-US" altLang="zh-CN" sz="1600" b="1" dirty="0">
                      <a:solidFill>
                        <a:srgbClr val="4BACC6"/>
                      </a:solidFill>
                      <a:latin typeface="+mj-ea"/>
                      <a:ea typeface="+mj-ea"/>
                    </a:rPr>
                    <a:t>1.0.3</a:t>
                  </a:r>
                  <a:br>
                    <a:rPr lang="en-US" sz="1400" b="1" dirty="0">
                      <a:solidFill>
                        <a:schemeClr val="bg1">
                          <a:lumMod val="50000"/>
                        </a:schemeClr>
                      </a:solidFill>
                      <a:latin typeface="+mj-ea"/>
                      <a:ea typeface="+mj-ea"/>
                    </a:rPr>
                  </a:br>
                  <a:endParaRPr lang="en-US" sz="1200" dirty="0">
                    <a:solidFill>
                      <a:schemeClr val="bg1">
                        <a:lumMod val="50000"/>
                      </a:schemeClr>
                    </a:solidFill>
                    <a:latin typeface="+mj-ea"/>
                    <a:ea typeface="+mj-ea"/>
                  </a:endParaRPr>
                </a:p>
              </p:txBody>
            </p:sp>
            <p:grpSp>
              <p:nvGrpSpPr>
                <p:cNvPr id="42" name="Group 49"/>
                <p:cNvGrpSpPr/>
                <p:nvPr/>
              </p:nvGrpSpPr>
              <p:grpSpPr>
                <a:xfrm>
                  <a:off x="5094115" y="5630589"/>
                  <a:ext cx="477837" cy="398463"/>
                  <a:chOff x="10987088" y="1993900"/>
                  <a:chExt cx="477837" cy="398463"/>
                </a:xfrm>
                <a:solidFill>
                  <a:schemeClr val="bg1"/>
                </a:solidFill>
              </p:grpSpPr>
              <p:sp>
                <p:nvSpPr>
                  <p:cNvPr id="65" name="Freeform 107"/>
                  <p:cNvSpPr/>
                  <p:nvPr/>
                </p:nvSpPr>
                <p:spPr bwMode="auto">
                  <a:xfrm>
                    <a:off x="10987088" y="1993900"/>
                    <a:ext cx="396875" cy="398463"/>
                  </a:xfrm>
                  <a:custGeom>
                    <a:avLst/>
                    <a:gdLst>
                      <a:gd name="T0" fmla="*/ 0 w 2745"/>
                      <a:gd name="T1" fmla="*/ 0 h 2770"/>
                      <a:gd name="T2" fmla="*/ 371 w 2745"/>
                      <a:gd name="T3" fmla="*/ 0 h 2770"/>
                      <a:gd name="T4" fmla="*/ 371 w 2745"/>
                      <a:gd name="T5" fmla="*/ 2398 h 2770"/>
                      <a:gd name="T6" fmla="*/ 2745 w 2745"/>
                      <a:gd name="T7" fmla="*/ 2398 h 2770"/>
                      <a:gd name="T8" fmla="*/ 2745 w 2745"/>
                      <a:gd name="T9" fmla="*/ 2770 h 2770"/>
                      <a:gd name="T10" fmla="*/ 0 w 2745"/>
                      <a:gd name="T11" fmla="*/ 2770 h 2770"/>
                      <a:gd name="T12" fmla="*/ 0 w 2745"/>
                      <a:gd name="T13" fmla="*/ 0 h 2770"/>
                    </a:gdLst>
                    <a:ahLst/>
                    <a:cxnLst>
                      <a:cxn ang="0">
                        <a:pos x="T0" y="T1"/>
                      </a:cxn>
                      <a:cxn ang="0">
                        <a:pos x="T2" y="T3"/>
                      </a:cxn>
                      <a:cxn ang="0">
                        <a:pos x="T4" y="T5"/>
                      </a:cxn>
                      <a:cxn ang="0">
                        <a:pos x="T6" y="T7"/>
                      </a:cxn>
                      <a:cxn ang="0">
                        <a:pos x="T8" y="T9"/>
                      </a:cxn>
                      <a:cxn ang="0">
                        <a:pos x="T10" y="T11"/>
                      </a:cxn>
                      <a:cxn ang="0">
                        <a:pos x="T12" y="T13"/>
                      </a:cxn>
                    </a:cxnLst>
                    <a:rect l="0" t="0" r="r" b="b"/>
                    <a:pathLst>
                      <a:path w="2745" h="2770">
                        <a:moveTo>
                          <a:pt x="0" y="0"/>
                        </a:moveTo>
                        <a:lnTo>
                          <a:pt x="371" y="0"/>
                        </a:lnTo>
                        <a:lnTo>
                          <a:pt x="371" y="2398"/>
                        </a:lnTo>
                        <a:lnTo>
                          <a:pt x="2745" y="2398"/>
                        </a:lnTo>
                        <a:lnTo>
                          <a:pt x="2745" y="2770"/>
                        </a:lnTo>
                        <a:lnTo>
                          <a:pt x="0" y="2770"/>
                        </a:lnTo>
                        <a:lnTo>
                          <a:pt x="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6" name="Freeform 108"/>
                  <p:cNvSpPr/>
                  <p:nvPr/>
                </p:nvSpPr>
                <p:spPr bwMode="auto">
                  <a:xfrm>
                    <a:off x="11066463" y="2047875"/>
                    <a:ext cx="398462" cy="249238"/>
                  </a:xfrm>
                  <a:custGeom>
                    <a:avLst/>
                    <a:gdLst>
                      <a:gd name="T0" fmla="*/ 2761 w 2761"/>
                      <a:gd name="T1" fmla="*/ 0 h 1725"/>
                      <a:gd name="T2" fmla="*/ 2559 w 2761"/>
                      <a:gd name="T3" fmla="*/ 1146 h 1725"/>
                      <a:gd name="T4" fmla="*/ 2274 w 2761"/>
                      <a:gd name="T5" fmla="*/ 861 h 1725"/>
                      <a:gd name="T6" fmla="*/ 1411 w 2761"/>
                      <a:gd name="T7" fmla="*/ 1725 h 1725"/>
                      <a:gd name="T8" fmla="*/ 864 w 2761"/>
                      <a:gd name="T9" fmla="*/ 1177 h 1725"/>
                      <a:gd name="T10" fmla="*/ 349 w 2761"/>
                      <a:gd name="T11" fmla="*/ 1693 h 1725"/>
                      <a:gd name="T12" fmla="*/ 0 w 2761"/>
                      <a:gd name="T13" fmla="*/ 1341 h 1725"/>
                      <a:gd name="T14" fmla="*/ 864 w 2761"/>
                      <a:gd name="T15" fmla="*/ 476 h 1725"/>
                      <a:gd name="T16" fmla="*/ 1411 w 2761"/>
                      <a:gd name="T17" fmla="*/ 1025 h 1725"/>
                      <a:gd name="T18" fmla="*/ 1924 w 2761"/>
                      <a:gd name="T19" fmla="*/ 509 h 1725"/>
                      <a:gd name="T20" fmla="*/ 1618 w 2761"/>
                      <a:gd name="T21" fmla="*/ 202 h 1725"/>
                      <a:gd name="T22" fmla="*/ 2761 w 2761"/>
                      <a:gd name="T23"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1" h="1725">
                        <a:moveTo>
                          <a:pt x="2761" y="0"/>
                        </a:moveTo>
                        <a:lnTo>
                          <a:pt x="2559" y="1146"/>
                        </a:lnTo>
                        <a:lnTo>
                          <a:pt x="2274" y="861"/>
                        </a:lnTo>
                        <a:lnTo>
                          <a:pt x="1411" y="1725"/>
                        </a:lnTo>
                        <a:lnTo>
                          <a:pt x="864" y="1177"/>
                        </a:lnTo>
                        <a:lnTo>
                          <a:pt x="349" y="1693"/>
                        </a:lnTo>
                        <a:lnTo>
                          <a:pt x="0" y="1341"/>
                        </a:lnTo>
                        <a:lnTo>
                          <a:pt x="864" y="476"/>
                        </a:lnTo>
                        <a:lnTo>
                          <a:pt x="1411" y="1025"/>
                        </a:lnTo>
                        <a:lnTo>
                          <a:pt x="1924" y="509"/>
                        </a:lnTo>
                        <a:lnTo>
                          <a:pt x="1618" y="202"/>
                        </a:lnTo>
                        <a:lnTo>
                          <a:pt x="2761" y="0"/>
                        </a:lnTo>
                        <a:close/>
                      </a:path>
                    </a:pathLst>
                  </a:custGeom>
                  <a:grpFill/>
                  <a:ln w="0">
                    <a:noFill/>
                    <a:prstDash val="solid"/>
                    <a:round/>
                  </a:ln>
                </p:spPr>
                <p:txBody>
                  <a:bodyPr vert="horz" wrap="square" lIns="91440" tIns="45720" rIns="91440" bIns="45720" numCol="1" anchor="t" anchorCtr="0" compatLnSpc="1"/>
                  <a:lstStyle/>
                  <a:p>
                    <a:endParaRPr lang="en-US" dirty="0"/>
                  </a:p>
                </p:txBody>
              </p:sp>
            </p:grpSp>
            <p:grpSp>
              <p:nvGrpSpPr>
                <p:cNvPr id="43" name="Group 52"/>
                <p:cNvGrpSpPr/>
                <p:nvPr/>
              </p:nvGrpSpPr>
              <p:grpSpPr>
                <a:xfrm>
                  <a:off x="3577625" y="2189348"/>
                  <a:ext cx="463550" cy="407988"/>
                  <a:chOff x="10059988" y="2759075"/>
                  <a:chExt cx="463550" cy="407988"/>
                </a:xfrm>
                <a:solidFill>
                  <a:schemeClr val="bg1"/>
                </a:solidFill>
              </p:grpSpPr>
              <p:sp>
                <p:nvSpPr>
                  <p:cNvPr id="61" name="Freeform 182"/>
                  <p:cNvSpPr/>
                  <p:nvPr/>
                </p:nvSpPr>
                <p:spPr bwMode="auto">
                  <a:xfrm>
                    <a:off x="10059988" y="2759075"/>
                    <a:ext cx="463550" cy="168275"/>
                  </a:xfrm>
                  <a:custGeom>
                    <a:avLst/>
                    <a:gdLst>
                      <a:gd name="T0" fmla="*/ 1606 w 3212"/>
                      <a:gd name="T1" fmla="*/ 0 h 1164"/>
                      <a:gd name="T2" fmla="*/ 1815 w 3212"/>
                      <a:gd name="T3" fmla="*/ 5 h 1164"/>
                      <a:gd name="T4" fmla="*/ 2016 w 3212"/>
                      <a:gd name="T5" fmla="*/ 19 h 1164"/>
                      <a:gd name="T6" fmla="*/ 2208 w 3212"/>
                      <a:gd name="T7" fmla="*/ 43 h 1164"/>
                      <a:gd name="T8" fmla="*/ 2388 w 3212"/>
                      <a:gd name="T9" fmla="*/ 74 h 1164"/>
                      <a:gd name="T10" fmla="*/ 2554 w 3212"/>
                      <a:gd name="T11" fmla="*/ 112 h 1164"/>
                      <a:gd name="T12" fmla="*/ 2706 w 3212"/>
                      <a:gd name="T13" fmla="*/ 158 h 1164"/>
                      <a:gd name="T14" fmla="*/ 2841 w 3212"/>
                      <a:gd name="T15" fmla="*/ 210 h 1164"/>
                      <a:gd name="T16" fmla="*/ 2958 w 3212"/>
                      <a:gd name="T17" fmla="*/ 268 h 1164"/>
                      <a:gd name="T18" fmla="*/ 3055 w 3212"/>
                      <a:gd name="T19" fmla="*/ 331 h 1164"/>
                      <a:gd name="T20" fmla="*/ 3130 w 3212"/>
                      <a:gd name="T21" fmla="*/ 398 h 1164"/>
                      <a:gd name="T22" fmla="*/ 3182 w 3212"/>
                      <a:gd name="T23" fmla="*/ 469 h 1164"/>
                      <a:gd name="T24" fmla="*/ 3209 w 3212"/>
                      <a:gd name="T25" fmla="*/ 544 h 1164"/>
                      <a:gd name="T26" fmla="*/ 3209 w 3212"/>
                      <a:gd name="T27" fmla="*/ 620 h 1164"/>
                      <a:gd name="T28" fmla="*/ 3182 w 3212"/>
                      <a:gd name="T29" fmla="*/ 695 h 1164"/>
                      <a:gd name="T30" fmla="*/ 3130 w 3212"/>
                      <a:gd name="T31" fmla="*/ 766 h 1164"/>
                      <a:gd name="T32" fmla="*/ 3055 w 3212"/>
                      <a:gd name="T33" fmla="*/ 833 h 1164"/>
                      <a:gd name="T34" fmla="*/ 2958 w 3212"/>
                      <a:gd name="T35" fmla="*/ 896 h 1164"/>
                      <a:gd name="T36" fmla="*/ 2841 w 3212"/>
                      <a:gd name="T37" fmla="*/ 954 h 1164"/>
                      <a:gd name="T38" fmla="*/ 2706 w 3212"/>
                      <a:gd name="T39" fmla="*/ 1006 h 1164"/>
                      <a:gd name="T40" fmla="*/ 2554 w 3212"/>
                      <a:gd name="T41" fmla="*/ 1052 h 1164"/>
                      <a:gd name="T42" fmla="*/ 2388 w 3212"/>
                      <a:gd name="T43" fmla="*/ 1090 h 1164"/>
                      <a:gd name="T44" fmla="*/ 2208 w 3212"/>
                      <a:gd name="T45" fmla="*/ 1122 h 1164"/>
                      <a:gd name="T46" fmla="*/ 2016 w 3212"/>
                      <a:gd name="T47" fmla="*/ 1145 h 1164"/>
                      <a:gd name="T48" fmla="*/ 1815 w 3212"/>
                      <a:gd name="T49" fmla="*/ 1159 h 1164"/>
                      <a:gd name="T50" fmla="*/ 1606 w 3212"/>
                      <a:gd name="T51" fmla="*/ 1164 h 1164"/>
                      <a:gd name="T52" fmla="*/ 1397 w 3212"/>
                      <a:gd name="T53" fmla="*/ 1159 h 1164"/>
                      <a:gd name="T54" fmla="*/ 1195 w 3212"/>
                      <a:gd name="T55" fmla="*/ 1145 h 1164"/>
                      <a:gd name="T56" fmla="*/ 1004 w 3212"/>
                      <a:gd name="T57" fmla="*/ 1122 h 1164"/>
                      <a:gd name="T58" fmla="*/ 824 w 3212"/>
                      <a:gd name="T59" fmla="*/ 1090 h 1164"/>
                      <a:gd name="T60" fmla="*/ 658 w 3212"/>
                      <a:gd name="T61" fmla="*/ 1052 h 1164"/>
                      <a:gd name="T62" fmla="*/ 506 w 3212"/>
                      <a:gd name="T63" fmla="*/ 1006 h 1164"/>
                      <a:gd name="T64" fmla="*/ 371 w 3212"/>
                      <a:gd name="T65" fmla="*/ 954 h 1164"/>
                      <a:gd name="T66" fmla="*/ 254 w 3212"/>
                      <a:gd name="T67" fmla="*/ 896 h 1164"/>
                      <a:gd name="T68" fmla="*/ 157 w 3212"/>
                      <a:gd name="T69" fmla="*/ 833 h 1164"/>
                      <a:gd name="T70" fmla="*/ 82 w 3212"/>
                      <a:gd name="T71" fmla="*/ 766 h 1164"/>
                      <a:gd name="T72" fmla="*/ 30 w 3212"/>
                      <a:gd name="T73" fmla="*/ 695 h 1164"/>
                      <a:gd name="T74" fmla="*/ 3 w 3212"/>
                      <a:gd name="T75" fmla="*/ 620 h 1164"/>
                      <a:gd name="T76" fmla="*/ 3 w 3212"/>
                      <a:gd name="T77" fmla="*/ 544 h 1164"/>
                      <a:gd name="T78" fmla="*/ 30 w 3212"/>
                      <a:gd name="T79" fmla="*/ 469 h 1164"/>
                      <a:gd name="T80" fmla="*/ 82 w 3212"/>
                      <a:gd name="T81" fmla="*/ 398 h 1164"/>
                      <a:gd name="T82" fmla="*/ 157 w 3212"/>
                      <a:gd name="T83" fmla="*/ 331 h 1164"/>
                      <a:gd name="T84" fmla="*/ 254 w 3212"/>
                      <a:gd name="T85" fmla="*/ 268 h 1164"/>
                      <a:gd name="T86" fmla="*/ 371 w 3212"/>
                      <a:gd name="T87" fmla="*/ 210 h 1164"/>
                      <a:gd name="T88" fmla="*/ 506 w 3212"/>
                      <a:gd name="T89" fmla="*/ 158 h 1164"/>
                      <a:gd name="T90" fmla="*/ 658 w 3212"/>
                      <a:gd name="T91" fmla="*/ 112 h 1164"/>
                      <a:gd name="T92" fmla="*/ 824 w 3212"/>
                      <a:gd name="T93" fmla="*/ 74 h 1164"/>
                      <a:gd name="T94" fmla="*/ 1004 w 3212"/>
                      <a:gd name="T95" fmla="*/ 43 h 1164"/>
                      <a:gd name="T96" fmla="*/ 1195 w 3212"/>
                      <a:gd name="T97" fmla="*/ 19 h 1164"/>
                      <a:gd name="T98" fmla="*/ 1397 w 3212"/>
                      <a:gd name="T99" fmla="*/ 5 h 1164"/>
                      <a:gd name="T100" fmla="*/ 1606 w 3212"/>
                      <a:gd name="T101"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12" h="1164">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2" name="Freeform 183"/>
                  <p:cNvSpPr/>
                  <p:nvPr/>
                </p:nvSpPr>
                <p:spPr bwMode="auto">
                  <a:xfrm>
                    <a:off x="10059988" y="2917825"/>
                    <a:ext cx="463550" cy="93663"/>
                  </a:xfrm>
                  <a:custGeom>
                    <a:avLst/>
                    <a:gdLst>
                      <a:gd name="T0" fmla="*/ 87 w 3212"/>
                      <a:gd name="T1" fmla="*/ 40 h 648"/>
                      <a:gd name="T2" fmla="*/ 256 w 3212"/>
                      <a:gd name="T3" fmla="*/ 114 h 648"/>
                      <a:gd name="T4" fmla="*/ 442 w 3212"/>
                      <a:gd name="T5" fmla="*/ 179 h 648"/>
                      <a:gd name="T6" fmla="*/ 647 w 3212"/>
                      <a:gd name="T7" fmla="*/ 233 h 648"/>
                      <a:gd name="T8" fmla="*/ 869 w 3212"/>
                      <a:gd name="T9" fmla="*/ 277 h 648"/>
                      <a:gd name="T10" fmla="*/ 1103 w 3212"/>
                      <a:gd name="T11" fmla="*/ 310 h 648"/>
                      <a:gd name="T12" fmla="*/ 1349 w 3212"/>
                      <a:gd name="T13" fmla="*/ 330 h 648"/>
                      <a:gd name="T14" fmla="*/ 1606 w 3212"/>
                      <a:gd name="T15" fmla="*/ 338 h 648"/>
                      <a:gd name="T16" fmla="*/ 1862 w 3212"/>
                      <a:gd name="T17" fmla="*/ 330 h 648"/>
                      <a:gd name="T18" fmla="*/ 2109 w 3212"/>
                      <a:gd name="T19" fmla="*/ 310 h 648"/>
                      <a:gd name="T20" fmla="*/ 2343 w 3212"/>
                      <a:gd name="T21" fmla="*/ 277 h 648"/>
                      <a:gd name="T22" fmla="*/ 2564 w 3212"/>
                      <a:gd name="T23" fmla="*/ 233 h 648"/>
                      <a:gd name="T24" fmla="*/ 2769 w 3212"/>
                      <a:gd name="T25" fmla="*/ 179 h 648"/>
                      <a:gd name="T26" fmla="*/ 2957 w 3212"/>
                      <a:gd name="T27" fmla="*/ 114 h 648"/>
                      <a:gd name="T28" fmla="*/ 3125 w 3212"/>
                      <a:gd name="T29" fmla="*/ 40 h 648"/>
                      <a:gd name="T30" fmla="*/ 3209 w 3212"/>
                      <a:gd name="T31" fmla="*/ 33 h 648"/>
                      <a:gd name="T32" fmla="*/ 3209 w 3212"/>
                      <a:gd name="T33" fmla="*/ 104 h 648"/>
                      <a:gd name="T34" fmla="*/ 3182 w 3212"/>
                      <a:gd name="T35" fmla="*/ 179 h 648"/>
                      <a:gd name="T36" fmla="*/ 3130 w 3212"/>
                      <a:gd name="T37" fmla="*/ 250 h 648"/>
                      <a:gd name="T38" fmla="*/ 3055 w 3212"/>
                      <a:gd name="T39" fmla="*/ 317 h 648"/>
                      <a:gd name="T40" fmla="*/ 2958 w 3212"/>
                      <a:gd name="T41" fmla="*/ 381 h 648"/>
                      <a:gd name="T42" fmla="*/ 2841 w 3212"/>
                      <a:gd name="T43" fmla="*/ 439 h 648"/>
                      <a:gd name="T44" fmla="*/ 2706 w 3212"/>
                      <a:gd name="T45" fmla="*/ 491 h 648"/>
                      <a:gd name="T46" fmla="*/ 2554 w 3212"/>
                      <a:gd name="T47" fmla="*/ 536 h 648"/>
                      <a:gd name="T48" fmla="*/ 2388 w 3212"/>
                      <a:gd name="T49" fmla="*/ 575 h 648"/>
                      <a:gd name="T50" fmla="*/ 2208 w 3212"/>
                      <a:gd name="T51" fmla="*/ 606 h 648"/>
                      <a:gd name="T52" fmla="*/ 2016 w 3212"/>
                      <a:gd name="T53" fmla="*/ 629 h 648"/>
                      <a:gd name="T54" fmla="*/ 1815 w 3212"/>
                      <a:gd name="T55" fmla="*/ 644 h 648"/>
                      <a:gd name="T56" fmla="*/ 1606 w 3212"/>
                      <a:gd name="T57" fmla="*/ 648 h 648"/>
                      <a:gd name="T58" fmla="*/ 1397 w 3212"/>
                      <a:gd name="T59" fmla="*/ 644 h 648"/>
                      <a:gd name="T60" fmla="*/ 1195 w 3212"/>
                      <a:gd name="T61" fmla="*/ 629 h 648"/>
                      <a:gd name="T62" fmla="*/ 1004 w 3212"/>
                      <a:gd name="T63" fmla="*/ 606 h 648"/>
                      <a:gd name="T64" fmla="*/ 824 w 3212"/>
                      <a:gd name="T65" fmla="*/ 575 h 648"/>
                      <a:gd name="T66" fmla="*/ 658 w 3212"/>
                      <a:gd name="T67" fmla="*/ 536 h 648"/>
                      <a:gd name="T68" fmla="*/ 506 w 3212"/>
                      <a:gd name="T69" fmla="*/ 491 h 648"/>
                      <a:gd name="T70" fmla="*/ 371 w 3212"/>
                      <a:gd name="T71" fmla="*/ 439 h 648"/>
                      <a:gd name="T72" fmla="*/ 254 w 3212"/>
                      <a:gd name="T73" fmla="*/ 381 h 648"/>
                      <a:gd name="T74" fmla="*/ 157 w 3212"/>
                      <a:gd name="T75" fmla="*/ 317 h 648"/>
                      <a:gd name="T76" fmla="*/ 82 w 3212"/>
                      <a:gd name="T77" fmla="*/ 250 h 648"/>
                      <a:gd name="T78" fmla="*/ 30 w 3212"/>
                      <a:gd name="T79" fmla="*/ 179 h 648"/>
                      <a:gd name="T80" fmla="*/ 3 w 3212"/>
                      <a:gd name="T81" fmla="*/ 104 h 648"/>
                      <a:gd name="T82" fmla="*/ 3 w 3212"/>
                      <a:gd name="T83" fmla="*/ 3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8">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3" name="Freeform 184"/>
                  <p:cNvSpPr/>
                  <p:nvPr/>
                </p:nvSpPr>
                <p:spPr bwMode="auto">
                  <a:xfrm>
                    <a:off x="10059988" y="2995613"/>
                    <a:ext cx="463550" cy="93663"/>
                  </a:xfrm>
                  <a:custGeom>
                    <a:avLst/>
                    <a:gdLst>
                      <a:gd name="T0" fmla="*/ 87 w 3212"/>
                      <a:gd name="T1" fmla="*/ 40 h 647"/>
                      <a:gd name="T2" fmla="*/ 256 w 3212"/>
                      <a:gd name="T3" fmla="*/ 114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4 h 647"/>
                      <a:gd name="T28" fmla="*/ 3125 w 3212"/>
                      <a:gd name="T29" fmla="*/ 40 h 647"/>
                      <a:gd name="T30" fmla="*/ 3209 w 3212"/>
                      <a:gd name="T31" fmla="*/ 33 h 647"/>
                      <a:gd name="T32" fmla="*/ 3209 w 3212"/>
                      <a:gd name="T33" fmla="*/ 104 h 647"/>
                      <a:gd name="T34" fmla="*/ 3182 w 3212"/>
                      <a:gd name="T35" fmla="*/ 178 h 647"/>
                      <a:gd name="T36" fmla="*/ 3130 w 3212"/>
                      <a:gd name="T37" fmla="*/ 250 h 647"/>
                      <a:gd name="T38" fmla="*/ 3055 w 3212"/>
                      <a:gd name="T39" fmla="*/ 317 h 647"/>
                      <a:gd name="T40" fmla="*/ 2958 w 3212"/>
                      <a:gd name="T41" fmla="*/ 380 h 647"/>
                      <a:gd name="T42" fmla="*/ 2841 w 3212"/>
                      <a:gd name="T43" fmla="*/ 438 h 647"/>
                      <a:gd name="T44" fmla="*/ 2706 w 3212"/>
                      <a:gd name="T45" fmla="*/ 490 h 647"/>
                      <a:gd name="T46" fmla="*/ 2554 w 3212"/>
                      <a:gd name="T47" fmla="*/ 535 h 647"/>
                      <a:gd name="T48" fmla="*/ 2388 w 3212"/>
                      <a:gd name="T49" fmla="*/ 574 h 647"/>
                      <a:gd name="T50" fmla="*/ 2208 w 3212"/>
                      <a:gd name="T51" fmla="*/ 605 h 647"/>
                      <a:gd name="T52" fmla="*/ 2016 w 3212"/>
                      <a:gd name="T53" fmla="*/ 628 h 647"/>
                      <a:gd name="T54" fmla="*/ 1815 w 3212"/>
                      <a:gd name="T55" fmla="*/ 643 h 647"/>
                      <a:gd name="T56" fmla="*/ 1606 w 3212"/>
                      <a:gd name="T57" fmla="*/ 647 h 647"/>
                      <a:gd name="T58" fmla="*/ 1397 w 3212"/>
                      <a:gd name="T59" fmla="*/ 643 h 647"/>
                      <a:gd name="T60" fmla="*/ 1195 w 3212"/>
                      <a:gd name="T61" fmla="*/ 628 h 647"/>
                      <a:gd name="T62" fmla="*/ 1004 w 3212"/>
                      <a:gd name="T63" fmla="*/ 605 h 647"/>
                      <a:gd name="T64" fmla="*/ 824 w 3212"/>
                      <a:gd name="T65" fmla="*/ 574 h 647"/>
                      <a:gd name="T66" fmla="*/ 658 w 3212"/>
                      <a:gd name="T67" fmla="*/ 535 h 647"/>
                      <a:gd name="T68" fmla="*/ 506 w 3212"/>
                      <a:gd name="T69" fmla="*/ 490 h 647"/>
                      <a:gd name="T70" fmla="*/ 371 w 3212"/>
                      <a:gd name="T71" fmla="*/ 438 h 647"/>
                      <a:gd name="T72" fmla="*/ 254 w 3212"/>
                      <a:gd name="T73" fmla="*/ 380 h 647"/>
                      <a:gd name="T74" fmla="*/ 157 w 3212"/>
                      <a:gd name="T75" fmla="*/ 317 h 647"/>
                      <a:gd name="T76" fmla="*/ 82 w 3212"/>
                      <a:gd name="T77" fmla="*/ 250 h 647"/>
                      <a:gd name="T78" fmla="*/ 30 w 3212"/>
                      <a:gd name="T79" fmla="*/ 178 h 647"/>
                      <a:gd name="T80" fmla="*/ 3 w 3212"/>
                      <a:gd name="T81" fmla="*/ 104 h 647"/>
                      <a:gd name="T82" fmla="*/ 3 w 3212"/>
                      <a:gd name="T83" fmla="*/ 3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4" name="Freeform 185"/>
                  <p:cNvSpPr/>
                  <p:nvPr/>
                </p:nvSpPr>
                <p:spPr bwMode="auto">
                  <a:xfrm>
                    <a:off x="10059988" y="3074988"/>
                    <a:ext cx="463550" cy="92075"/>
                  </a:xfrm>
                  <a:custGeom>
                    <a:avLst/>
                    <a:gdLst>
                      <a:gd name="T0" fmla="*/ 87 w 3212"/>
                      <a:gd name="T1" fmla="*/ 40 h 647"/>
                      <a:gd name="T2" fmla="*/ 256 w 3212"/>
                      <a:gd name="T3" fmla="*/ 113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3 h 647"/>
                      <a:gd name="T28" fmla="*/ 3125 w 3212"/>
                      <a:gd name="T29" fmla="*/ 40 h 647"/>
                      <a:gd name="T30" fmla="*/ 3209 w 3212"/>
                      <a:gd name="T31" fmla="*/ 32 h 647"/>
                      <a:gd name="T32" fmla="*/ 3209 w 3212"/>
                      <a:gd name="T33" fmla="*/ 103 h 647"/>
                      <a:gd name="T34" fmla="*/ 3182 w 3212"/>
                      <a:gd name="T35" fmla="*/ 178 h 647"/>
                      <a:gd name="T36" fmla="*/ 3130 w 3212"/>
                      <a:gd name="T37" fmla="*/ 249 h 647"/>
                      <a:gd name="T38" fmla="*/ 3055 w 3212"/>
                      <a:gd name="T39" fmla="*/ 316 h 647"/>
                      <a:gd name="T40" fmla="*/ 2958 w 3212"/>
                      <a:gd name="T41" fmla="*/ 379 h 647"/>
                      <a:gd name="T42" fmla="*/ 2841 w 3212"/>
                      <a:gd name="T43" fmla="*/ 437 h 647"/>
                      <a:gd name="T44" fmla="*/ 2706 w 3212"/>
                      <a:gd name="T45" fmla="*/ 489 h 647"/>
                      <a:gd name="T46" fmla="*/ 2554 w 3212"/>
                      <a:gd name="T47" fmla="*/ 535 h 647"/>
                      <a:gd name="T48" fmla="*/ 2388 w 3212"/>
                      <a:gd name="T49" fmla="*/ 574 h 647"/>
                      <a:gd name="T50" fmla="*/ 2208 w 3212"/>
                      <a:gd name="T51" fmla="*/ 605 h 647"/>
                      <a:gd name="T52" fmla="*/ 2016 w 3212"/>
                      <a:gd name="T53" fmla="*/ 628 h 647"/>
                      <a:gd name="T54" fmla="*/ 1815 w 3212"/>
                      <a:gd name="T55" fmla="*/ 642 h 647"/>
                      <a:gd name="T56" fmla="*/ 1606 w 3212"/>
                      <a:gd name="T57" fmla="*/ 647 h 647"/>
                      <a:gd name="T58" fmla="*/ 1397 w 3212"/>
                      <a:gd name="T59" fmla="*/ 642 h 647"/>
                      <a:gd name="T60" fmla="*/ 1195 w 3212"/>
                      <a:gd name="T61" fmla="*/ 628 h 647"/>
                      <a:gd name="T62" fmla="*/ 1004 w 3212"/>
                      <a:gd name="T63" fmla="*/ 605 h 647"/>
                      <a:gd name="T64" fmla="*/ 824 w 3212"/>
                      <a:gd name="T65" fmla="*/ 574 h 647"/>
                      <a:gd name="T66" fmla="*/ 658 w 3212"/>
                      <a:gd name="T67" fmla="*/ 535 h 647"/>
                      <a:gd name="T68" fmla="*/ 506 w 3212"/>
                      <a:gd name="T69" fmla="*/ 489 h 647"/>
                      <a:gd name="T70" fmla="*/ 371 w 3212"/>
                      <a:gd name="T71" fmla="*/ 437 h 647"/>
                      <a:gd name="T72" fmla="*/ 254 w 3212"/>
                      <a:gd name="T73" fmla="*/ 379 h 647"/>
                      <a:gd name="T74" fmla="*/ 157 w 3212"/>
                      <a:gd name="T75" fmla="*/ 316 h 647"/>
                      <a:gd name="T76" fmla="*/ 82 w 3212"/>
                      <a:gd name="T77" fmla="*/ 249 h 647"/>
                      <a:gd name="T78" fmla="*/ 30 w 3212"/>
                      <a:gd name="T79" fmla="*/ 178 h 647"/>
                      <a:gd name="T80" fmla="*/ 3 w 3212"/>
                      <a:gd name="T81" fmla="*/ 103 h 647"/>
                      <a:gd name="T82" fmla="*/ 3 w 3212"/>
                      <a:gd name="T83" fmla="*/ 3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nvGrpSpPr>
                <p:cNvPr id="44" name="Group 57"/>
                <p:cNvGrpSpPr/>
                <p:nvPr/>
              </p:nvGrpSpPr>
              <p:grpSpPr>
                <a:xfrm>
                  <a:off x="6632004" y="2173473"/>
                  <a:ext cx="444500" cy="439738"/>
                  <a:chOff x="2587625" y="4291013"/>
                  <a:chExt cx="444500" cy="439738"/>
                </a:xfrm>
                <a:solidFill>
                  <a:schemeClr val="bg1"/>
                </a:solidFill>
              </p:grpSpPr>
              <p:sp>
                <p:nvSpPr>
                  <p:cNvPr id="55" name="Freeform 290"/>
                  <p:cNvSpPr>
                    <a:spLocks noEditPoints="1"/>
                  </p:cNvSpPr>
                  <p:nvPr/>
                </p:nvSpPr>
                <p:spPr bwMode="auto">
                  <a:xfrm>
                    <a:off x="2790825" y="4491038"/>
                    <a:ext cx="241300" cy="239713"/>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6" name="Freeform 291"/>
                  <p:cNvSpPr/>
                  <p:nvPr/>
                </p:nvSpPr>
                <p:spPr bwMode="auto">
                  <a:xfrm>
                    <a:off x="2811463" y="4335463"/>
                    <a:ext cx="217488" cy="274638"/>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7" name="Freeform 292"/>
                  <p:cNvSpPr/>
                  <p:nvPr/>
                </p:nvSpPr>
                <p:spPr bwMode="auto">
                  <a:xfrm>
                    <a:off x="2786063" y="4497388"/>
                    <a:ext cx="30163" cy="26988"/>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8" name="Freeform 293"/>
                  <p:cNvSpPr/>
                  <p:nvPr/>
                </p:nvSpPr>
                <p:spPr bwMode="auto">
                  <a:xfrm>
                    <a:off x="2860675" y="4702175"/>
                    <a:ext cx="52388" cy="20638"/>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9" name="Freeform 294"/>
                  <p:cNvSpPr/>
                  <p:nvPr/>
                </p:nvSpPr>
                <p:spPr bwMode="auto">
                  <a:xfrm>
                    <a:off x="2587625" y="4395788"/>
                    <a:ext cx="249238" cy="333375"/>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60" name="Freeform 295"/>
                  <p:cNvSpPr>
                    <a:spLocks noEditPoints="1"/>
                  </p:cNvSpPr>
                  <p:nvPr/>
                </p:nvSpPr>
                <p:spPr bwMode="auto">
                  <a:xfrm>
                    <a:off x="2638425" y="4291013"/>
                    <a:ext cx="263525" cy="79375"/>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nvGrpSpPr>
                <p:cNvPr id="45" name="Group 64"/>
                <p:cNvGrpSpPr/>
                <p:nvPr/>
              </p:nvGrpSpPr>
              <p:grpSpPr>
                <a:xfrm>
                  <a:off x="2107198" y="5565388"/>
                  <a:ext cx="359552" cy="528864"/>
                  <a:chOff x="9209088" y="5059363"/>
                  <a:chExt cx="300038" cy="441324"/>
                </a:xfrm>
                <a:solidFill>
                  <a:schemeClr val="bg1"/>
                </a:solidFill>
              </p:grpSpPr>
              <p:sp>
                <p:nvSpPr>
                  <p:cNvPr id="49" name="Freeform 412"/>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0" name="Freeform 413"/>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1" name="Freeform 414"/>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2" name="Freeform 415"/>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3" name="Freeform 416"/>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54" name="Freeform 417"/>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nvGrpSpPr>
                <p:cNvPr id="46" name="Group 71"/>
                <p:cNvGrpSpPr/>
                <p:nvPr/>
              </p:nvGrpSpPr>
              <p:grpSpPr>
                <a:xfrm>
                  <a:off x="8114364" y="5510644"/>
                  <a:ext cx="549450" cy="638352"/>
                  <a:chOff x="2593975" y="4225925"/>
                  <a:chExt cx="490538" cy="569912"/>
                </a:xfrm>
                <a:solidFill>
                  <a:schemeClr val="bg1"/>
                </a:solidFill>
              </p:grpSpPr>
              <p:sp>
                <p:nvSpPr>
                  <p:cNvPr id="47" name="Freeform 18"/>
                  <p:cNvSpPr/>
                  <p:nvPr/>
                </p:nvSpPr>
                <p:spPr bwMode="auto">
                  <a:xfrm>
                    <a:off x="2773363" y="4384675"/>
                    <a:ext cx="131763" cy="252412"/>
                  </a:xfrm>
                  <a:custGeom>
                    <a:avLst/>
                    <a:gdLst>
                      <a:gd name="T0" fmla="*/ 445 w 827"/>
                      <a:gd name="T1" fmla="*/ 0 h 1593"/>
                      <a:gd name="T2" fmla="*/ 498 w 827"/>
                      <a:gd name="T3" fmla="*/ 8 h 1593"/>
                      <a:gd name="T4" fmla="*/ 515 w 827"/>
                      <a:gd name="T5" fmla="*/ 47 h 1593"/>
                      <a:gd name="T6" fmla="*/ 516 w 827"/>
                      <a:gd name="T7" fmla="*/ 123 h 1593"/>
                      <a:gd name="T8" fmla="*/ 525 w 827"/>
                      <a:gd name="T9" fmla="*/ 163 h 1593"/>
                      <a:gd name="T10" fmla="*/ 563 w 827"/>
                      <a:gd name="T11" fmla="*/ 178 h 1593"/>
                      <a:gd name="T12" fmla="*/ 691 w 827"/>
                      <a:gd name="T13" fmla="*/ 207 h 1593"/>
                      <a:gd name="T14" fmla="*/ 767 w 827"/>
                      <a:gd name="T15" fmla="*/ 246 h 1593"/>
                      <a:gd name="T16" fmla="*/ 771 w 827"/>
                      <a:gd name="T17" fmla="*/ 287 h 1593"/>
                      <a:gd name="T18" fmla="*/ 726 w 827"/>
                      <a:gd name="T19" fmla="*/ 434 h 1593"/>
                      <a:gd name="T20" fmla="*/ 700 w 827"/>
                      <a:gd name="T21" fmla="*/ 455 h 1593"/>
                      <a:gd name="T22" fmla="*/ 621 w 827"/>
                      <a:gd name="T23" fmla="*/ 425 h 1593"/>
                      <a:gd name="T24" fmla="*/ 473 w 827"/>
                      <a:gd name="T25" fmla="*/ 396 h 1593"/>
                      <a:gd name="T26" fmla="*/ 377 w 827"/>
                      <a:gd name="T27" fmla="*/ 402 h 1593"/>
                      <a:gd name="T28" fmla="*/ 315 w 827"/>
                      <a:gd name="T29" fmla="*/ 437 h 1593"/>
                      <a:gd name="T30" fmla="*/ 291 w 827"/>
                      <a:gd name="T31" fmla="*/ 496 h 1593"/>
                      <a:gd name="T32" fmla="*/ 314 w 827"/>
                      <a:gd name="T33" fmla="*/ 557 h 1593"/>
                      <a:gd name="T34" fmla="*/ 402 w 827"/>
                      <a:gd name="T35" fmla="*/ 618 h 1593"/>
                      <a:gd name="T36" fmla="*/ 572 w 827"/>
                      <a:gd name="T37" fmla="*/ 691 h 1593"/>
                      <a:gd name="T38" fmla="*/ 712 w 827"/>
                      <a:gd name="T39" fmla="*/ 778 h 1593"/>
                      <a:gd name="T40" fmla="*/ 791 w 827"/>
                      <a:gd name="T41" fmla="*/ 886 h 1593"/>
                      <a:gd name="T42" fmla="*/ 826 w 827"/>
                      <a:gd name="T43" fmla="*/ 1009 h 1593"/>
                      <a:gd name="T44" fmla="*/ 812 w 827"/>
                      <a:gd name="T45" fmla="*/ 1137 h 1593"/>
                      <a:gd name="T46" fmla="*/ 747 w 827"/>
                      <a:gd name="T47" fmla="*/ 1256 h 1593"/>
                      <a:gd name="T48" fmla="*/ 640 w 827"/>
                      <a:gd name="T49" fmla="*/ 1345 h 1593"/>
                      <a:gd name="T50" fmla="*/ 535 w 827"/>
                      <a:gd name="T51" fmla="*/ 1387 h 1593"/>
                      <a:gd name="T52" fmla="*/ 506 w 827"/>
                      <a:gd name="T53" fmla="*/ 1423 h 1593"/>
                      <a:gd name="T54" fmla="*/ 505 w 827"/>
                      <a:gd name="T55" fmla="*/ 1545 h 1593"/>
                      <a:gd name="T56" fmla="*/ 489 w 827"/>
                      <a:gd name="T57" fmla="*/ 1585 h 1593"/>
                      <a:gd name="T58" fmla="*/ 404 w 827"/>
                      <a:gd name="T59" fmla="*/ 1593 h 1593"/>
                      <a:gd name="T60" fmla="*/ 318 w 827"/>
                      <a:gd name="T61" fmla="*/ 1584 h 1593"/>
                      <a:gd name="T62" fmla="*/ 300 w 827"/>
                      <a:gd name="T63" fmla="*/ 1542 h 1593"/>
                      <a:gd name="T64" fmla="*/ 299 w 827"/>
                      <a:gd name="T65" fmla="*/ 1446 h 1593"/>
                      <a:gd name="T66" fmla="*/ 288 w 827"/>
                      <a:gd name="T67" fmla="*/ 1413 h 1593"/>
                      <a:gd name="T68" fmla="*/ 244 w 827"/>
                      <a:gd name="T69" fmla="*/ 1401 h 1593"/>
                      <a:gd name="T70" fmla="*/ 94 w 827"/>
                      <a:gd name="T71" fmla="*/ 1365 h 1593"/>
                      <a:gd name="T72" fmla="*/ 14 w 827"/>
                      <a:gd name="T73" fmla="*/ 1325 h 1593"/>
                      <a:gd name="T74" fmla="*/ 0 w 827"/>
                      <a:gd name="T75" fmla="*/ 1293 h 1593"/>
                      <a:gd name="T76" fmla="*/ 23 w 827"/>
                      <a:gd name="T77" fmla="*/ 1198 h 1593"/>
                      <a:gd name="T78" fmla="*/ 51 w 827"/>
                      <a:gd name="T79" fmla="*/ 1113 h 1593"/>
                      <a:gd name="T80" fmla="*/ 78 w 827"/>
                      <a:gd name="T81" fmla="*/ 1102 h 1593"/>
                      <a:gd name="T82" fmla="*/ 159 w 827"/>
                      <a:gd name="T83" fmla="*/ 1137 h 1593"/>
                      <a:gd name="T84" fmla="*/ 325 w 827"/>
                      <a:gd name="T85" fmla="*/ 1180 h 1593"/>
                      <a:gd name="T86" fmla="*/ 435 w 827"/>
                      <a:gd name="T87" fmla="*/ 1173 h 1593"/>
                      <a:gd name="T88" fmla="*/ 512 w 827"/>
                      <a:gd name="T89" fmla="*/ 1132 h 1593"/>
                      <a:gd name="T90" fmla="*/ 542 w 827"/>
                      <a:gd name="T91" fmla="*/ 1070 h 1593"/>
                      <a:gd name="T92" fmla="*/ 529 w 827"/>
                      <a:gd name="T93" fmla="*/ 1004 h 1593"/>
                      <a:gd name="T94" fmla="*/ 471 w 827"/>
                      <a:gd name="T95" fmla="*/ 946 h 1593"/>
                      <a:gd name="T96" fmla="*/ 369 w 827"/>
                      <a:gd name="T97" fmla="*/ 898 h 1593"/>
                      <a:gd name="T98" fmla="*/ 233 w 827"/>
                      <a:gd name="T99" fmla="*/ 840 h 1593"/>
                      <a:gd name="T100" fmla="*/ 126 w 827"/>
                      <a:gd name="T101" fmla="*/ 772 h 1593"/>
                      <a:gd name="T102" fmla="*/ 54 w 827"/>
                      <a:gd name="T103" fmla="*/ 691 h 1593"/>
                      <a:gd name="T104" fmla="*/ 15 w 827"/>
                      <a:gd name="T105" fmla="*/ 591 h 1593"/>
                      <a:gd name="T106" fmla="*/ 15 w 827"/>
                      <a:gd name="T107" fmla="*/ 467 h 1593"/>
                      <a:gd name="T108" fmla="*/ 58 w 827"/>
                      <a:gd name="T109" fmla="*/ 351 h 1593"/>
                      <a:gd name="T110" fmla="*/ 139 w 827"/>
                      <a:gd name="T111" fmla="*/ 263 h 1593"/>
                      <a:gd name="T112" fmla="*/ 254 w 827"/>
                      <a:gd name="T113" fmla="*/ 203 h 1593"/>
                      <a:gd name="T114" fmla="*/ 300 w 827"/>
                      <a:gd name="T115" fmla="*/ 183 h 1593"/>
                      <a:gd name="T116" fmla="*/ 314 w 827"/>
                      <a:gd name="T117" fmla="*/ 156 h 1593"/>
                      <a:gd name="T118" fmla="*/ 315 w 827"/>
                      <a:gd name="T119" fmla="*/ 87 h 1593"/>
                      <a:gd name="T120" fmla="*/ 320 w 827"/>
                      <a:gd name="T121" fmla="*/ 21 h 1593"/>
                      <a:gd name="T122" fmla="*/ 352 w 827"/>
                      <a:gd name="T123" fmla="*/ 1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7" h="1593">
                        <a:moveTo>
                          <a:pt x="371" y="0"/>
                        </a:moveTo>
                        <a:lnTo>
                          <a:pt x="415" y="0"/>
                        </a:lnTo>
                        <a:lnTo>
                          <a:pt x="445" y="0"/>
                        </a:lnTo>
                        <a:lnTo>
                          <a:pt x="468" y="1"/>
                        </a:lnTo>
                        <a:lnTo>
                          <a:pt x="485" y="3"/>
                        </a:lnTo>
                        <a:lnTo>
                          <a:pt x="498" y="8"/>
                        </a:lnTo>
                        <a:lnTo>
                          <a:pt x="506" y="17"/>
                        </a:lnTo>
                        <a:lnTo>
                          <a:pt x="512" y="29"/>
                        </a:lnTo>
                        <a:lnTo>
                          <a:pt x="515" y="47"/>
                        </a:lnTo>
                        <a:lnTo>
                          <a:pt x="516" y="70"/>
                        </a:lnTo>
                        <a:lnTo>
                          <a:pt x="516" y="99"/>
                        </a:lnTo>
                        <a:lnTo>
                          <a:pt x="516" y="123"/>
                        </a:lnTo>
                        <a:lnTo>
                          <a:pt x="517" y="141"/>
                        </a:lnTo>
                        <a:lnTo>
                          <a:pt x="519" y="154"/>
                        </a:lnTo>
                        <a:lnTo>
                          <a:pt x="525" y="163"/>
                        </a:lnTo>
                        <a:lnTo>
                          <a:pt x="533" y="169"/>
                        </a:lnTo>
                        <a:lnTo>
                          <a:pt x="545" y="173"/>
                        </a:lnTo>
                        <a:lnTo>
                          <a:pt x="563" y="178"/>
                        </a:lnTo>
                        <a:lnTo>
                          <a:pt x="586" y="181"/>
                        </a:lnTo>
                        <a:lnTo>
                          <a:pt x="640" y="192"/>
                        </a:lnTo>
                        <a:lnTo>
                          <a:pt x="691" y="207"/>
                        </a:lnTo>
                        <a:lnTo>
                          <a:pt x="742" y="228"/>
                        </a:lnTo>
                        <a:lnTo>
                          <a:pt x="756" y="236"/>
                        </a:lnTo>
                        <a:lnTo>
                          <a:pt x="767" y="246"/>
                        </a:lnTo>
                        <a:lnTo>
                          <a:pt x="772" y="258"/>
                        </a:lnTo>
                        <a:lnTo>
                          <a:pt x="775" y="271"/>
                        </a:lnTo>
                        <a:lnTo>
                          <a:pt x="771" y="287"/>
                        </a:lnTo>
                        <a:lnTo>
                          <a:pt x="753" y="352"/>
                        </a:lnTo>
                        <a:lnTo>
                          <a:pt x="733" y="416"/>
                        </a:lnTo>
                        <a:lnTo>
                          <a:pt x="726" y="434"/>
                        </a:lnTo>
                        <a:lnTo>
                          <a:pt x="720" y="446"/>
                        </a:lnTo>
                        <a:lnTo>
                          <a:pt x="711" y="452"/>
                        </a:lnTo>
                        <a:lnTo>
                          <a:pt x="700" y="455"/>
                        </a:lnTo>
                        <a:lnTo>
                          <a:pt x="686" y="451"/>
                        </a:lnTo>
                        <a:lnTo>
                          <a:pt x="668" y="445"/>
                        </a:lnTo>
                        <a:lnTo>
                          <a:pt x="621" y="425"/>
                        </a:lnTo>
                        <a:lnTo>
                          <a:pt x="573" y="410"/>
                        </a:lnTo>
                        <a:lnTo>
                          <a:pt x="524" y="400"/>
                        </a:lnTo>
                        <a:lnTo>
                          <a:pt x="473" y="396"/>
                        </a:lnTo>
                        <a:lnTo>
                          <a:pt x="422" y="396"/>
                        </a:lnTo>
                        <a:lnTo>
                          <a:pt x="399" y="398"/>
                        </a:lnTo>
                        <a:lnTo>
                          <a:pt x="377" y="402"/>
                        </a:lnTo>
                        <a:lnTo>
                          <a:pt x="356" y="409"/>
                        </a:lnTo>
                        <a:lnTo>
                          <a:pt x="333" y="422"/>
                        </a:lnTo>
                        <a:lnTo>
                          <a:pt x="315" y="437"/>
                        </a:lnTo>
                        <a:lnTo>
                          <a:pt x="302" y="456"/>
                        </a:lnTo>
                        <a:lnTo>
                          <a:pt x="295" y="475"/>
                        </a:lnTo>
                        <a:lnTo>
                          <a:pt x="291" y="496"/>
                        </a:lnTo>
                        <a:lnTo>
                          <a:pt x="293" y="517"/>
                        </a:lnTo>
                        <a:lnTo>
                          <a:pt x="301" y="538"/>
                        </a:lnTo>
                        <a:lnTo>
                          <a:pt x="314" y="557"/>
                        </a:lnTo>
                        <a:lnTo>
                          <a:pt x="333" y="575"/>
                        </a:lnTo>
                        <a:lnTo>
                          <a:pt x="366" y="598"/>
                        </a:lnTo>
                        <a:lnTo>
                          <a:pt x="402" y="618"/>
                        </a:lnTo>
                        <a:lnTo>
                          <a:pt x="440" y="635"/>
                        </a:lnTo>
                        <a:lnTo>
                          <a:pt x="506" y="662"/>
                        </a:lnTo>
                        <a:lnTo>
                          <a:pt x="572" y="691"/>
                        </a:lnTo>
                        <a:lnTo>
                          <a:pt x="635" y="724"/>
                        </a:lnTo>
                        <a:lnTo>
                          <a:pt x="676" y="749"/>
                        </a:lnTo>
                        <a:lnTo>
                          <a:pt x="712" y="778"/>
                        </a:lnTo>
                        <a:lnTo>
                          <a:pt x="743" y="811"/>
                        </a:lnTo>
                        <a:lnTo>
                          <a:pt x="770" y="847"/>
                        </a:lnTo>
                        <a:lnTo>
                          <a:pt x="791" y="886"/>
                        </a:lnTo>
                        <a:lnTo>
                          <a:pt x="808" y="925"/>
                        </a:lnTo>
                        <a:lnTo>
                          <a:pt x="819" y="967"/>
                        </a:lnTo>
                        <a:lnTo>
                          <a:pt x="826" y="1009"/>
                        </a:lnTo>
                        <a:lnTo>
                          <a:pt x="827" y="1052"/>
                        </a:lnTo>
                        <a:lnTo>
                          <a:pt x="822" y="1095"/>
                        </a:lnTo>
                        <a:lnTo>
                          <a:pt x="812" y="1137"/>
                        </a:lnTo>
                        <a:lnTo>
                          <a:pt x="796" y="1179"/>
                        </a:lnTo>
                        <a:lnTo>
                          <a:pt x="775" y="1218"/>
                        </a:lnTo>
                        <a:lnTo>
                          <a:pt x="747" y="1256"/>
                        </a:lnTo>
                        <a:lnTo>
                          <a:pt x="715" y="1290"/>
                        </a:lnTo>
                        <a:lnTo>
                          <a:pt x="679" y="1320"/>
                        </a:lnTo>
                        <a:lnTo>
                          <a:pt x="640" y="1345"/>
                        </a:lnTo>
                        <a:lnTo>
                          <a:pt x="598" y="1366"/>
                        </a:lnTo>
                        <a:lnTo>
                          <a:pt x="553" y="1380"/>
                        </a:lnTo>
                        <a:lnTo>
                          <a:pt x="535" y="1387"/>
                        </a:lnTo>
                        <a:lnTo>
                          <a:pt x="521" y="1396"/>
                        </a:lnTo>
                        <a:lnTo>
                          <a:pt x="512" y="1407"/>
                        </a:lnTo>
                        <a:lnTo>
                          <a:pt x="506" y="1423"/>
                        </a:lnTo>
                        <a:lnTo>
                          <a:pt x="505" y="1442"/>
                        </a:lnTo>
                        <a:lnTo>
                          <a:pt x="506" y="1493"/>
                        </a:lnTo>
                        <a:lnTo>
                          <a:pt x="505" y="1545"/>
                        </a:lnTo>
                        <a:lnTo>
                          <a:pt x="504" y="1562"/>
                        </a:lnTo>
                        <a:lnTo>
                          <a:pt x="497" y="1575"/>
                        </a:lnTo>
                        <a:lnTo>
                          <a:pt x="489" y="1585"/>
                        </a:lnTo>
                        <a:lnTo>
                          <a:pt x="475" y="1590"/>
                        </a:lnTo>
                        <a:lnTo>
                          <a:pt x="459" y="1593"/>
                        </a:lnTo>
                        <a:lnTo>
                          <a:pt x="404" y="1593"/>
                        </a:lnTo>
                        <a:lnTo>
                          <a:pt x="348" y="1593"/>
                        </a:lnTo>
                        <a:lnTo>
                          <a:pt x="331" y="1590"/>
                        </a:lnTo>
                        <a:lnTo>
                          <a:pt x="318" y="1584"/>
                        </a:lnTo>
                        <a:lnTo>
                          <a:pt x="308" y="1574"/>
                        </a:lnTo>
                        <a:lnTo>
                          <a:pt x="302" y="1559"/>
                        </a:lnTo>
                        <a:lnTo>
                          <a:pt x="300" y="1542"/>
                        </a:lnTo>
                        <a:lnTo>
                          <a:pt x="300" y="1505"/>
                        </a:lnTo>
                        <a:lnTo>
                          <a:pt x="299" y="1466"/>
                        </a:lnTo>
                        <a:lnTo>
                          <a:pt x="299" y="1446"/>
                        </a:lnTo>
                        <a:lnTo>
                          <a:pt x="298" y="1431"/>
                        </a:lnTo>
                        <a:lnTo>
                          <a:pt x="293" y="1421"/>
                        </a:lnTo>
                        <a:lnTo>
                          <a:pt x="288" y="1413"/>
                        </a:lnTo>
                        <a:lnTo>
                          <a:pt x="278" y="1407"/>
                        </a:lnTo>
                        <a:lnTo>
                          <a:pt x="264" y="1404"/>
                        </a:lnTo>
                        <a:lnTo>
                          <a:pt x="244" y="1401"/>
                        </a:lnTo>
                        <a:lnTo>
                          <a:pt x="193" y="1392"/>
                        </a:lnTo>
                        <a:lnTo>
                          <a:pt x="142" y="1380"/>
                        </a:lnTo>
                        <a:lnTo>
                          <a:pt x="94" y="1365"/>
                        </a:lnTo>
                        <a:lnTo>
                          <a:pt x="46" y="1345"/>
                        </a:lnTo>
                        <a:lnTo>
                          <a:pt x="28" y="1335"/>
                        </a:lnTo>
                        <a:lnTo>
                          <a:pt x="14" y="1325"/>
                        </a:lnTo>
                        <a:lnTo>
                          <a:pt x="5" y="1317"/>
                        </a:lnTo>
                        <a:lnTo>
                          <a:pt x="1" y="1306"/>
                        </a:lnTo>
                        <a:lnTo>
                          <a:pt x="0" y="1293"/>
                        </a:lnTo>
                        <a:lnTo>
                          <a:pt x="2" y="1277"/>
                        </a:lnTo>
                        <a:lnTo>
                          <a:pt x="6" y="1256"/>
                        </a:lnTo>
                        <a:lnTo>
                          <a:pt x="23" y="1198"/>
                        </a:lnTo>
                        <a:lnTo>
                          <a:pt x="39" y="1142"/>
                        </a:lnTo>
                        <a:lnTo>
                          <a:pt x="45" y="1125"/>
                        </a:lnTo>
                        <a:lnTo>
                          <a:pt x="51" y="1113"/>
                        </a:lnTo>
                        <a:lnTo>
                          <a:pt x="58" y="1105"/>
                        </a:lnTo>
                        <a:lnTo>
                          <a:pt x="67" y="1102"/>
                        </a:lnTo>
                        <a:lnTo>
                          <a:pt x="78" y="1102"/>
                        </a:lnTo>
                        <a:lnTo>
                          <a:pt x="90" y="1107"/>
                        </a:lnTo>
                        <a:lnTo>
                          <a:pt x="106" y="1113"/>
                        </a:lnTo>
                        <a:lnTo>
                          <a:pt x="159" y="1137"/>
                        </a:lnTo>
                        <a:lnTo>
                          <a:pt x="212" y="1157"/>
                        </a:lnTo>
                        <a:lnTo>
                          <a:pt x="268" y="1170"/>
                        </a:lnTo>
                        <a:lnTo>
                          <a:pt x="325" y="1180"/>
                        </a:lnTo>
                        <a:lnTo>
                          <a:pt x="363" y="1182"/>
                        </a:lnTo>
                        <a:lnTo>
                          <a:pt x="399" y="1180"/>
                        </a:lnTo>
                        <a:lnTo>
                          <a:pt x="435" y="1173"/>
                        </a:lnTo>
                        <a:lnTo>
                          <a:pt x="469" y="1161"/>
                        </a:lnTo>
                        <a:lnTo>
                          <a:pt x="493" y="1148"/>
                        </a:lnTo>
                        <a:lnTo>
                          <a:pt x="512" y="1132"/>
                        </a:lnTo>
                        <a:lnTo>
                          <a:pt x="527" y="1113"/>
                        </a:lnTo>
                        <a:lnTo>
                          <a:pt x="537" y="1092"/>
                        </a:lnTo>
                        <a:lnTo>
                          <a:pt x="542" y="1070"/>
                        </a:lnTo>
                        <a:lnTo>
                          <a:pt x="542" y="1049"/>
                        </a:lnTo>
                        <a:lnTo>
                          <a:pt x="539" y="1026"/>
                        </a:lnTo>
                        <a:lnTo>
                          <a:pt x="529" y="1004"/>
                        </a:lnTo>
                        <a:lnTo>
                          <a:pt x="516" y="983"/>
                        </a:lnTo>
                        <a:lnTo>
                          <a:pt x="496" y="964"/>
                        </a:lnTo>
                        <a:lnTo>
                          <a:pt x="471" y="946"/>
                        </a:lnTo>
                        <a:lnTo>
                          <a:pt x="444" y="929"/>
                        </a:lnTo>
                        <a:lnTo>
                          <a:pt x="414" y="916"/>
                        </a:lnTo>
                        <a:lnTo>
                          <a:pt x="369" y="898"/>
                        </a:lnTo>
                        <a:lnTo>
                          <a:pt x="323" y="879"/>
                        </a:lnTo>
                        <a:lnTo>
                          <a:pt x="278" y="860"/>
                        </a:lnTo>
                        <a:lnTo>
                          <a:pt x="233" y="840"/>
                        </a:lnTo>
                        <a:lnTo>
                          <a:pt x="189" y="816"/>
                        </a:lnTo>
                        <a:lnTo>
                          <a:pt x="157" y="795"/>
                        </a:lnTo>
                        <a:lnTo>
                          <a:pt x="126" y="772"/>
                        </a:lnTo>
                        <a:lnTo>
                          <a:pt x="98" y="747"/>
                        </a:lnTo>
                        <a:lnTo>
                          <a:pt x="74" y="720"/>
                        </a:lnTo>
                        <a:lnTo>
                          <a:pt x="54" y="691"/>
                        </a:lnTo>
                        <a:lnTo>
                          <a:pt x="37" y="660"/>
                        </a:lnTo>
                        <a:lnTo>
                          <a:pt x="24" y="627"/>
                        </a:lnTo>
                        <a:lnTo>
                          <a:pt x="15" y="591"/>
                        </a:lnTo>
                        <a:lnTo>
                          <a:pt x="10" y="553"/>
                        </a:lnTo>
                        <a:lnTo>
                          <a:pt x="10" y="513"/>
                        </a:lnTo>
                        <a:lnTo>
                          <a:pt x="15" y="467"/>
                        </a:lnTo>
                        <a:lnTo>
                          <a:pt x="25" y="425"/>
                        </a:lnTo>
                        <a:lnTo>
                          <a:pt x="39" y="386"/>
                        </a:lnTo>
                        <a:lnTo>
                          <a:pt x="58" y="351"/>
                        </a:lnTo>
                        <a:lnTo>
                          <a:pt x="81" y="318"/>
                        </a:lnTo>
                        <a:lnTo>
                          <a:pt x="108" y="289"/>
                        </a:lnTo>
                        <a:lnTo>
                          <a:pt x="139" y="263"/>
                        </a:lnTo>
                        <a:lnTo>
                          <a:pt x="174" y="240"/>
                        </a:lnTo>
                        <a:lnTo>
                          <a:pt x="212" y="220"/>
                        </a:lnTo>
                        <a:lnTo>
                          <a:pt x="254" y="203"/>
                        </a:lnTo>
                        <a:lnTo>
                          <a:pt x="274" y="195"/>
                        </a:lnTo>
                        <a:lnTo>
                          <a:pt x="289" y="190"/>
                        </a:lnTo>
                        <a:lnTo>
                          <a:pt x="300" y="183"/>
                        </a:lnTo>
                        <a:lnTo>
                          <a:pt x="308" y="177"/>
                        </a:lnTo>
                        <a:lnTo>
                          <a:pt x="312" y="168"/>
                        </a:lnTo>
                        <a:lnTo>
                          <a:pt x="314" y="156"/>
                        </a:lnTo>
                        <a:lnTo>
                          <a:pt x="315" y="141"/>
                        </a:lnTo>
                        <a:lnTo>
                          <a:pt x="315" y="120"/>
                        </a:lnTo>
                        <a:lnTo>
                          <a:pt x="315" y="87"/>
                        </a:lnTo>
                        <a:lnTo>
                          <a:pt x="315" y="56"/>
                        </a:lnTo>
                        <a:lnTo>
                          <a:pt x="316" y="36"/>
                        </a:lnTo>
                        <a:lnTo>
                          <a:pt x="320" y="21"/>
                        </a:lnTo>
                        <a:lnTo>
                          <a:pt x="326" y="10"/>
                        </a:lnTo>
                        <a:lnTo>
                          <a:pt x="336" y="5"/>
                        </a:lnTo>
                        <a:lnTo>
                          <a:pt x="352" y="1"/>
                        </a:lnTo>
                        <a:lnTo>
                          <a:pt x="371"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48" name="Freeform 19"/>
                  <p:cNvSpPr>
                    <a:spLocks noEditPoints="1"/>
                  </p:cNvSpPr>
                  <p:nvPr/>
                </p:nvSpPr>
                <p:spPr bwMode="auto">
                  <a:xfrm>
                    <a:off x="2593975" y="4225925"/>
                    <a:ext cx="490538" cy="569912"/>
                  </a:xfrm>
                  <a:custGeom>
                    <a:avLst/>
                    <a:gdLst>
                      <a:gd name="T0" fmla="*/ 1277 w 3088"/>
                      <a:gd name="T1" fmla="*/ 663 h 3592"/>
                      <a:gd name="T2" fmla="*/ 955 w 3088"/>
                      <a:gd name="T3" fmla="*/ 791 h 3592"/>
                      <a:gd name="T4" fmla="*/ 689 w 3088"/>
                      <a:gd name="T5" fmla="*/ 1004 h 3592"/>
                      <a:gd name="T6" fmla="*/ 496 w 3088"/>
                      <a:gd name="T7" fmla="*/ 1284 h 3592"/>
                      <a:gd name="T8" fmla="*/ 391 w 3088"/>
                      <a:gd name="T9" fmla="*/ 1617 h 3592"/>
                      <a:gd name="T10" fmla="*/ 391 w 3088"/>
                      <a:gd name="T11" fmla="*/ 1976 h 3592"/>
                      <a:gd name="T12" fmla="*/ 496 w 3088"/>
                      <a:gd name="T13" fmla="*/ 2308 h 3592"/>
                      <a:gd name="T14" fmla="*/ 689 w 3088"/>
                      <a:gd name="T15" fmla="*/ 2589 h 3592"/>
                      <a:gd name="T16" fmla="*/ 955 w 3088"/>
                      <a:gd name="T17" fmla="*/ 2801 h 3592"/>
                      <a:gd name="T18" fmla="*/ 1277 w 3088"/>
                      <a:gd name="T19" fmla="*/ 2929 h 3592"/>
                      <a:gd name="T20" fmla="*/ 1630 w 3088"/>
                      <a:gd name="T21" fmla="*/ 2958 h 3592"/>
                      <a:gd name="T22" fmla="*/ 1959 w 3088"/>
                      <a:gd name="T23" fmla="*/ 2884 h 3592"/>
                      <a:gd name="T24" fmla="*/ 2246 w 3088"/>
                      <a:gd name="T25" fmla="*/ 2726 h 3592"/>
                      <a:gd name="T26" fmla="*/ 2475 w 3088"/>
                      <a:gd name="T27" fmla="*/ 2497 h 3592"/>
                      <a:gd name="T28" fmla="*/ 2634 w 3088"/>
                      <a:gd name="T29" fmla="*/ 2211 h 3592"/>
                      <a:gd name="T30" fmla="*/ 2706 w 3088"/>
                      <a:gd name="T31" fmla="*/ 1883 h 3592"/>
                      <a:gd name="T32" fmla="*/ 2679 w 3088"/>
                      <a:gd name="T33" fmla="*/ 1529 h 3592"/>
                      <a:gd name="T34" fmla="*/ 2551 w 3088"/>
                      <a:gd name="T35" fmla="*/ 1208 h 3592"/>
                      <a:gd name="T36" fmla="*/ 2337 w 3088"/>
                      <a:gd name="T37" fmla="*/ 944 h 3592"/>
                      <a:gd name="T38" fmla="*/ 2057 w 3088"/>
                      <a:gd name="T39" fmla="*/ 750 h 3592"/>
                      <a:gd name="T40" fmla="*/ 1725 w 3088"/>
                      <a:gd name="T41" fmla="*/ 646 h 3592"/>
                      <a:gd name="T42" fmla="*/ 1557 w 3088"/>
                      <a:gd name="T43" fmla="*/ 1 h 3592"/>
                      <a:gd name="T44" fmla="*/ 1621 w 3088"/>
                      <a:gd name="T45" fmla="*/ 39 h 3592"/>
                      <a:gd name="T46" fmla="*/ 2010 w 3088"/>
                      <a:gd name="T47" fmla="*/ 278 h 3592"/>
                      <a:gd name="T48" fmla="*/ 2427 w 3088"/>
                      <a:gd name="T49" fmla="*/ 456 h 3592"/>
                      <a:gd name="T50" fmla="*/ 2828 w 3088"/>
                      <a:gd name="T51" fmla="*/ 546 h 3592"/>
                      <a:gd name="T52" fmla="*/ 3051 w 3088"/>
                      <a:gd name="T53" fmla="*/ 577 h 3592"/>
                      <a:gd name="T54" fmla="*/ 3087 w 3088"/>
                      <a:gd name="T55" fmla="*/ 630 h 3592"/>
                      <a:gd name="T56" fmla="*/ 3086 w 3088"/>
                      <a:gd name="T57" fmla="*/ 1810 h 3592"/>
                      <a:gd name="T58" fmla="*/ 3046 w 3088"/>
                      <a:gd name="T59" fmla="*/ 2262 h 3592"/>
                      <a:gd name="T60" fmla="*/ 2938 w 3088"/>
                      <a:gd name="T61" fmla="*/ 2537 h 3592"/>
                      <a:gd name="T62" fmla="*/ 2757 w 3088"/>
                      <a:gd name="T63" fmla="*/ 2805 h 3592"/>
                      <a:gd name="T64" fmla="*/ 2484 w 3088"/>
                      <a:gd name="T65" fmla="*/ 3078 h 3592"/>
                      <a:gd name="T66" fmla="*/ 2171 w 3088"/>
                      <a:gd name="T67" fmla="*/ 3300 h 3592"/>
                      <a:gd name="T68" fmla="*/ 1796 w 3088"/>
                      <a:gd name="T69" fmla="*/ 3494 h 3592"/>
                      <a:gd name="T70" fmla="*/ 1549 w 3088"/>
                      <a:gd name="T71" fmla="*/ 3592 h 3592"/>
                      <a:gd name="T72" fmla="*/ 1296 w 3088"/>
                      <a:gd name="T73" fmla="*/ 3499 h 3592"/>
                      <a:gd name="T74" fmla="*/ 891 w 3088"/>
                      <a:gd name="T75" fmla="*/ 3284 h 3592"/>
                      <a:gd name="T76" fmla="*/ 525 w 3088"/>
                      <a:gd name="T77" fmla="*/ 3005 h 3592"/>
                      <a:gd name="T78" fmla="*/ 282 w 3088"/>
                      <a:gd name="T79" fmla="*/ 2741 h 3592"/>
                      <a:gd name="T80" fmla="*/ 118 w 3088"/>
                      <a:gd name="T81" fmla="*/ 2469 h 3592"/>
                      <a:gd name="T82" fmla="*/ 25 w 3088"/>
                      <a:gd name="T83" fmla="*/ 2161 h 3592"/>
                      <a:gd name="T84" fmla="*/ 0 w 3088"/>
                      <a:gd name="T85" fmla="*/ 1506 h 3592"/>
                      <a:gd name="T86" fmla="*/ 3 w 3088"/>
                      <a:gd name="T87" fmla="*/ 621 h 3592"/>
                      <a:gd name="T88" fmla="*/ 44 w 3088"/>
                      <a:gd name="T89" fmla="*/ 575 h 3592"/>
                      <a:gd name="T90" fmla="*/ 324 w 3088"/>
                      <a:gd name="T91" fmla="*/ 541 h 3592"/>
                      <a:gd name="T92" fmla="*/ 764 w 3088"/>
                      <a:gd name="T93" fmla="*/ 420 h 3592"/>
                      <a:gd name="T94" fmla="*/ 1176 w 3088"/>
                      <a:gd name="T95" fmla="*/ 224 h 3592"/>
                      <a:gd name="T96" fmla="*/ 1489 w 3088"/>
                      <a:gd name="T97" fmla="*/ 24 h 3592"/>
                      <a:gd name="T98" fmla="*/ 1545 w 3088"/>
                      <a:gd name="T99" fmla="*/ 0 h 3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88" h="3592">
                        <a:moveTo>
                          <a:pt x="1544" y="632"/>
                        </a:moveTo>
                        <a:lnTo>
                          <a:pt x="1453" y="635"/>
                        </a:lnTo>
                        <a:lnTo>
                          <a:pt x="1363" y="646"/>
                        </a:lnTo>
                        <a:lnTo>
                          <a:pt x="1277" y="663"/>
                        </a:lnTo>
                        <a:lnTo>
                          <a:pt x="1192" y="686"/>
                        </a:lnTo>
                        <a:lnTo>
                          <a:pt x="1110" y="715"/>
                        </a:lnTo>
                        <a:lnTo>
                          <a:pt x="1031" y="750"/>
                        </a:lnTo>
                        <a:lnTo>
                          <a:pt x="955" y="791"/>
                        </a:lnTo>
                        <a:lnTo>
                          <a:pt x="883" y="837"/>
                        </a:lnTo>
                        <a:lnTo>
                          <a:pt x="814" y="888"/>
                        </a:lnTo>
                        <a:lnTo>
                          <a:pt x="749" y="944"/>
                        </a:lnTo>
                        <a:lnTo>
                          <a:pt x="689" y="1004"/>
                        </a:lnTo>
                        <a:lnTo>
                          <a:pt x="634" y="1068"/>
                        </a:lnTo>
                        <a:lnTo>
                          <a:pt x="583" y="1136"/>
                        </a:lnTo>
                        <a:lnTo>
                          <a:pt x="537" y="1208"/>
                        </a:lnTo>
                        <a:lnTo>
                          <a:pt x="496" y="1284"/>
                        </a:lnTo>
                        <a:lnTo>
                          <a:pt x="461" y="1363"/>
                        </a:lnTo>
                        <a:lnTo>
                          <a:pt x="432" y="1445"/>
                        </a:lnTo>
                        <a:lnTo>
                          <a:pt x="409" y="1529"/>
                        </a:lnTo>
                        <a:lnTo>
                          <a:pt x="391" y="1617"/>
                        </a:lnTo>
                        <a:lnTo>
                          <a:pt x="381" y="1705"/>
                        </a:lnTo>
                        <a:lnTo>
                          <a:pt x="378" y="1796"/>
                        </a:lnTo>
                        <a:lnTo>
                          <a:pt x="381" y="1887"/>
                        </a:lnTo>
                        <a:lnTo>
                          <a:pt x="391" y="1976"/>
                        </a:lnTo>
                        <a:lnTo>
                          <a:pt x="409" y="2063"/>
                        </a:lnTo>
                        <a:lnTo>
                          <a:pt x="432" y="2148"/>
                        </a:lnTo>
                        <a:lnTo>
                          <a:pt x="461" y="2229"/>
                        </a:lnTo>
                        <a:lnTo>
                          <a:pt x="496" y="2308"/>
                        </a:lnTo>
                        <a:lnTo>
                          <a:pt x="537" y="2383"/>
                        </a:lnTo>
                        <a:lnTo>
                          <a:pt x="583" y="2456"/>
                        </a:lnTo>
                        <a:lnTo>
                          <a:pt x="634" y="2524"/>
                        </a:lnTo>
                        <a:lnTo>
                          <a:pt x="689" y="2589"/>
                        </a:lnTo>
                        <a:lnTo>
                          <a:pt x="749" y="2649"/>
                        </a:lnTo>
                        <a:lnTo>
                          <a:pt x="814" y="2705"/>
                        </a:lnTo>
                        <a:lnTo>
                          <a:pt x="883" y="2755"/>
                        </a:lnTo>
                        <a:lnTo>
                          <a:pt x="955" y="2801"/>
                        </a:lnTo>
                        <a:lnTo>
                          <a:pt x="1031" y="2842"/>
                        </a:lnTo>
                        <a:lnTo>
                          <a:pt x="1110" y="2877"/>
                        </a:lnTo>
                        <a:lnTo>
                          <a:pt x="1192" y="2906"/>
                        </a:lnTo>
                        <a:lnTo>
                          <a:pt x="1277" y="2929"/>
                        </a:lnTo>
                        <a:lnTo>
                          <a:pt x="1363" y="2947"/>
                        </a:lnTo>
                        <a:lnTo>
                          <a:pt x="1453" y="2957"/>
                        </a:lnTo>
                        <a:lnTo>
                          <a:pt x="1544" y="2961"/>
                        </a:lnTo>
                        <a:lnTo>
                          <a:pt x="1630" y="2958"/>
                        </a:lnTo>
                        <a:lnTo>
                          <a:pt x="1716" y="2948"/>
                        </a:lnTo>
                        <a:lnTo>
                          <a:pt x="1799" y="2933"/>
                        </a:lnTo>
                        <a:lnTo>
                          <a:pt x="1881" y="2911"/>
                        </a:lnTo>
                        <a:lnTo>
                          <a:pt x="1959" y="2884"/>
                        </a:lnTo>
                        <a:lnTo>
                          <a:pt x="2036" y="2853"/>
                        </a:lnTo>
                        <a:lnTo>
                          <a:pt x="2109" y="2815"/>
                        </a:lnTo>
                        <a:lnTo>
                          <a:pt x="2179" y="2773"/>
                        </a:lnTo>
                        <a:lnTo>
                          <a:pt x="2246" y="2726"/>
                        </a:lnTo>
                        <a:lnTo>
                          <a:pt x="2309" y="2674"/>
                        </a:lnTo>
                        <a:lnTo>
                          <a:pt x="2369" y="2620"/>
                        </a:lnTo>
                        <a:lnTo>
                          <a:pt x="2424" y="2559"/>
                        </a:lnTo>
                        <a:lnTo>
                          <a:pt x="2475" y="2497"/>
                        </a:lnTo>
                        <a:lnTo>
                          <a:pt x="2522" y="2430"/>
                        </a:lnTo>
                        <a:lnTo>
                          <a:pt x="2564" y="2360"/>
                        </a:lnTo>
                        <a:lnTo>
                          <a:pt x="2601" y="2287"/>
                        </a:lnTo>
                        <a:lnTo>
                          <a:pt x="2634" y="2211"/>
                        </a:lnTo>
                        <a:lnTo>
                          <a:pt x="2660" y="2133"/>
                        </a:lnTo>
                        <a:lnTo>
                          <a:pt x="2682" y="2052"/>
                        </a:lnTo>
                        <a:lnTo>
                          <a:pt x="2698" y="1969"/>
                        </a:lnTo>
                        <a:lnTo>
                          <a:pt x="2706" y="1883"/>
                        </a:lnTo>
                        <a:lnTo>
                          <a:pt x="2710" y="1796"/>
                        </a:lnTo>
                        <a:lnTo>
                          <a:pt x="2706" y="1705"/>
                        </a:lnTo>
                        <a:lnTo>
                          <a:pt x="2697" y="1617"/>
                        </a:lnTo>
                        <a:lnTo>
                          <a:pt x="2679" y="1529"/>
                        </a:lnTo>
                        <a:lnTo>
                          <a:pt x="2656" y="1445"/>
                        </a:lnTo>
                        <a:lnTo>
                          <a:pt x="2627" y="1363"/>
                        </a:lnTo>
                        <a:lnTo>
                          <a:pt x="2591" y="1284"/>
                        </a:lnTo>
                        <a:lnTo>
                          <a:pt x="2551" y="1208"/>
                        </a:lnTo>
                        <a:lnTo>
                          <a:pt x="2505" y="1136"/>
                        </a:lnTo>
                        <a:lnTo>
                          <a:pt x="2453" y="1068"/>
                        </a:lnTo>
                        <a:lnTo>
                          <a:pt x="2397" y="1004"/>
                        </a:lnTo>
                        <a:lnTo>
                          <a:pt x="2337" y="944"/>
                        </a:lnTo>
                        <a:lnTo>
                          <a:pt x="2274" y="888"/>
                        </a:lnTo>
                        <a:lnTo>
                          <a:pt x="2205" y="837"/>
                        </a:lnTo>
                        <a:lnTo>
                          <a:pt x="2132" y="791"/>
                        </a:lnTo>
                        <a:lnTo>
                          <a:pt x="2057" y="750"/>
                        </a:lnTo>
                        <a:lnTo>
                          <a:pt x="1978" y="715"/>
                        </a:lnTo>
                        <a:lnTo>
                          <a:pt x="1896" y="686"/>
                        </a:lnTo>
                        <a:lnTo>
                          <a:pt x="1811" y="663"/>
                        </a:lnTo>
                        <a:lnTo>
                          <a:pt x="1725" y="646"/>
                        </a:lnTo>
                        <a:lnTo>
                          <a:pt x="1635" y="635"/>
                        </a:lnTo>
                        <a:lnTo>
                          <a:pt x="1544" y="632"/>
                        </a:lnTo>
                        <a:close/>
                        <a:moveTo>
                          <a:pt x="1545" y="0"/>
                        </a:moveTo>
                        <a:lnTo>
                          <a:pt x="1557" y="1"/>
                        </a:lnTo>
                        <a:lnTo>
                          <a:pt x="1569" y="6"/>
                        </a:lnTo>
                        <a:lnTo>
                          <a:pt x="1583" y="14"/>
                        </a:lnTo>
                        <a:lnTo>
                          <a:pt x="1600" y="25"/>
                        </a:lnTo>
                        <a:lnTo>
                          <a:pt x="1621" y="39"/>
                        </a:lnTo>
                        <a:lnTo>
                          <a:pt x="1716" y="104"/>
                        </a:lnTo>
                        <a:lnTo>
                          <a:pt x="1812" y="165"/>
                        </a:lnTo>
                        <a:lnTo>
                          <a:pt x="1910" y="223"/>
                        </a:lnTo>
                        <a:lnTo>
                          <a:pt x="2010" y="278"/>
                        </a:lnTo>
                        <a:lnTo>
                          <a:pt x="2112" y="329"/>
                        </a:lnTo>
                        <a:lnTo>
                          <a:pt x="2215" y="375"/>
                        </a:lnTo>
                        <a:lnTo>
                          <a:pt x="2320" y="418"/>
                        </a:lnTo>
                        <a:lnTo>
                          <a:pt x="2427" y="456"/>
                        </a:lnTo>
                        <a:lnTo>
                          <a:pt x="2537" y="489"/>
                        </a:lnTo>
                        <a:lnTo>
                          <a:pt x="2648" y="516"/>
                        </a:lnTo>
                        <a:lnTo>
                          <a:pt x="2738" y="532"/>
                        </a:lnTo>
                        <a:lnTo>
                          <a:pt x="2828" y="546"/>
                        </a:lnTo>
                        <a:lnTo>
                          <a:pt x="2919" y="556"/>
                        </a:lnTo>
                        <a:lnTo>
                          <a:pt x="3010" y="567"/>
                        </a:lnTo>
                        <a:lnTo>
                          <a:pt x="3032" y="572"/>
                        </a:lnTo>
                        <a:lnTo>
                          <a:pt x="3051" y="577"/>
                        </a:lnTo>
                        <a:lnTo>
                          <a:pt x="3065" y="586"/>
                        </a:lnTo>
                        <a:lnTo>
                          <a:pt x="3075" y="597"/>
                        </a:lnTo>
                        <a:lnTo>
                          <a:pt x="3082" y="611"/>
                        </a:lnTo>
                        <a:lnTo>
                          <a:pt x="3087" y="630"/>
                        </a:lnTo>
                        <a:lnTo>
                          <a:pt x="3088" y="653"/>
                        </a:lnTo>
                        <a:lnTo>
                          <a:pt x="3088" y="1352"/>
                        </a:lnTo>
                        <a:lnTo>
                          <a:pt x="3088" y="1580"/>
                        </a:lnTo>
                        <a:lnTo>
                          <a:pt x="3086" y="1810"/>
                        </a:lnTo>
                        <a:lnTo>
                          <a:pt x="3080" y="2039"/>
                        </a:lnTo>
                        <a:lnTo>
                          <a:pt x="3074" y="2115"/>
                        </a:lnTo>
                        <a:lnTo>
                          <a:pt x="3063" y="2190"/>
                        </a:lnTo>
                        <a:lnTo>
                          <a:pt x="3046" y="2262"/>
                        </a:lnTo>
                        <a:lnTo>
                          <a:pt x="3025" y="2333"/>
                        </a:lnTo>
                        <a:lnTo>
                          <a:pt x="3000" y="2402"/>
                        </a:lnTo>
                        <a:lnTo>
                          <a:pt x="2972" y="2470"/>
                        </a:lnTo>
                        <a:lnTo>
                          <a:pt x="2938" y="2537"/>
                        </a:lnTo>
                        <a:lnTo>
                          <a:pt x="2900" y="2601"/>
                        </a:lnTo>
                        <a:lnTo>
                          <a:pt x="2860" y="2664"/>
                        </a:lnTo>
                        <a:lnTo>
                          <a:pt x="2817" y="2727"/>
                        </a:lnTo>
                        <a:lnTo>
                          <a:pt x="2757" y="2805"/>
                        </a:lnTo>
                        <a:lnTo>
                          <a:pt x="2693" y="2878"/>
                        </a:lnTo>
                        <a:lnTo>
                          <a:pt x="2627" y="2948"/>
                        </a:lnTo>
                        <a:lnTo>
                          <a:pt x="2556" y="3015"/>
                        </a:lnTo>
                        <a:lnTo>
                          <a:pt x="2484" y="3078"/>
                        </a:lnTo>
                        <a:lnTo>
                          <a:pt x="2410" y="3138"/>
                        </a:lnTo>
                        <a:lnTo>
                          <a:pt x="2332" y="3195"/>
                        </a:lnTo>
                        <a:lnTo>
                          <a:pt x="2252" y="3249"/>
                        </a:lnTo>
                        <a:lnTo>
                          <a:pt x="2171" y="3300"/>
                        </a:lnTo>
                        <a:lnTo>
                          <a:pt x="2086" y="3349"/>
                        </a:lnTo>
                        <a:lnTo>
                          <a:pt x="2001" y="3396"/>
                        </a:lnTo>
                        <a:lnTo>
                          <a:pt x="1900" y="3447"/>
                        </a:lnTo>
                        <a:lnTo>
                          <a:pt x="1796" y="3494"/>
                        </a:lnTo>
                        <a:lnTo>
                          <a:pt x="1692" y="3540"/>
                        </a:lnTo>
                        <a:lnTo>
                          <a:pt x="1588" y="3583"/>
                        </a:lnTo>
                        <a:lnTo>
                          <a:pt x="1570" y="3590"/>
                        </a:lnTo>
                        <a:lnTo>
                          <a:pt x="1549" y="3592"/>
                        </a:lnTo>
                        <a:lnTo>
                          <a:pt x="1530" y="3592"/>
                        </a:lnTo>
                        <a:lnTo>
                          <a:pt x="1511" y="3588"/>
                        </a:lnTo>
                        <a:lnTo>
                          <a:pt x="1404" y="3545"/>
                        </a:lnTo>
                        <a:lnTo>
                          <a:pt x="1296" y="3499"/>
                        </a:lnTo>
                        <a:lnTo>
                          <a:pt x="1192" y="3451"/>
                        </a:lnTo>
                        <a:lnTo>
                          <a:pt x="1089" y="3399"/>
                        </a:lnTo>
                        <a:lnTo>
                          <a:pt x="989" y="3343"/>
                        </a:lnTo>
                        <a:lnTo>
                          <a:pt x="891" y="3284"/>
                        </a:lnTo>
                        <a:lnTo>
                          <a:pt x="796" y="3220"/>
                        </a:lnTo>
                        <a:lnTo>
                          <a:pt x="702" y="3152"/>
                        </a:lnTo>
                        <a:lnTo>
                          <a:pt x="613" y="3081"/>
                        </a:lnTo>
                        <a:lnTo>
                          <a:pt x="525" y="3005"/>
                        </a:lnTo>
                        <a:lnTo>
                          <a:pt x="440" y="2924"/>
                        </a:lnTo>
                        <a:lnTo>
                          <a:pt x="385" y="2865"/>
                        </a:lnTo>
                        <a:lnTo>
                          <a:pt x="331" y="2803"/>
                        </a:lnTo>
                        <a:lnTo>
                          <a:pt x="282" y="2741"/>
                        </a:lnTo>
                        <a:lnTo>
                          <a:pt x="234" y="2677"/>
                        </a:lnTo>
                        <a:lnTo>
                          <a:pt x="192" y="2610"/>
                        </a:lnTo>
                        <a:lnTo>
                          <a:pt x="153" y="2540"/>
                        </a:lnTo>
                        <a:lnTo>
                          <a:pt x="118" y="2469"/>
                        </a:lnTo>
                        <a:lnTo>
                          <a:pt x="88" y="2394"/>
                        </a:lnTo>
                        <a:lnTo>
                          <a:pt x="62" y="2318"/>
                        </a:lnTo>
                        <a:lnTo>
                          <a:pt x="42" y="2239"/>
                        </a:lnTo>
                        <a:lnTo>
                          <a:pt x="25" y="2161"/>
                        </a:lnTo>
                        <a:lnTo>
                          <a:pt x="13" y="2084"/>
                        </a:lnTo>
                        <a:lnTo>
                          <a:pt x="5" y="2004"/>
                        </a:lnTo>
                        <a:lnTo>
                          <a:pt x="3" y="1925"/>
                        </a:lnTo>
                        <a:lnTo>
                          <a:pt x="0" y="1506"/>
                        </a:lnTo>
                        <a:lnTo>
                          <a:pt x="0" y="1087"/>
                        </a:lnTo>
                        <a:lnTo>
                          <a:pt x="1" y="668"/>
                        </a:lnTo>
                        <a:lnTo>
                          <a:pt x="1" y="642"/>
                        </a:lnTo>
                        <a:lnTo>
                          <a:pt x="3" y="621"/>
                        </a:lnTo>
                        <a:lnTo>
                          <a:pt x="9" y="604"/>
                        </a:lnTo>
                        <a:lnTo>
                          <a:pt x="16" y="591"/>
                        </a:lnTo>
                        <a:lnTo>
                          <a:pt x="28" y="582"/>
                        </a:lnTo>
                        <a:lnTo>
                          <a:pt x="44" y="575"/>
                        </a:lnTo>
                        <a:lnTo>
                          <a:pt x="65" y="571"/>
                        </a:lnTo>
                        <a:lnTo>
                          <a:pt x="91" y="569"/>
                        </a:lnTo>
                        <a:lnTo>
                          <a:pt x="209" y="558"/>
                        </a:lnTo>
                        <a:lnTo>
                          <a:pt x="324" y="541"/>
                        </a:lnTo>
                        <a:lnTo>
                          <a:pt x="437" y="518"/>
                        </a:lnTo>
                        <a:lnTo>
                          <a:pt x="548" y="491"/>
                        </a:lnTo>
                        <a:lnTo>
                          <a:pt x="657" y="458"/>
                        </a:lnTo>
                        <a:lnTo>
                          <a:pt x="764" y="420"/>
                        </a:lnTo>
                        <a:lnTo>
                          <a:pt x="869" y="377"/>
                        </a:lnTo>
                        <a:lnTo>
                          <a:pt x="973" y="330"/>
                        </a:lnTo>
                        <a:lnTo>
                          <a:pt x="1075" y="279"/>
                        </a:lnTo>
                        <a:lnTo>
                          <a:pt x="1176" y="224"/>
                        </a:lnTo>
                        <a:lnTo>
                          <a:pt x="1274" y="165"/>
                        </a:lnTo>
                        <a:lnTo>
                          <a:pt x="1372" y="102"/>
                        </a:lnTo>
                        <a:lnTo>
                          <a:pt x="1468" y="38"/>
                        </a:lnTo>
                        <a:lnTo>
                          <a:pt x="1489" y="24"/>
                        </a:lnTo>
                        <a:lnTo>
                          <a:pt x="1507" y="13"/>
                        </a:lnTo>
                        <a:lnTo>
                          <a:pt x="1521" y="5"/>
                        </a:lnTo>
                        <a:lnTo>
                          <a:pt x="1534" y="1"/>
                        </a:lnTo>
                        <a:lnTo>
                          <a:pt x="1545" y="0"/>
                        </a:lnTo>
                        <a:close/>
                      </a:path>
                    </a:pathLst>
                  </a:custGeom>
                  <a:grpFill/>
                  <a:ln w="0">
                    <a:noFill/>
                    <a:prstDash val="solid"/>
                    <a:round/>
                  </a:ln>
                </p:spPr>
                <p:txBody>
                  <a:bodyPr vert="horz" wrap="square" lIns="91440" tIns="45720" rIns="91440" bIns="45720" numCol="1" anchor="t" anchorCtr="0" compatLnSpc="1"/>
                  <a:lstStyle/>
                  <a:p>
                    <a:endParaRPr lang="en-US"/>
                  </a:p>
                </p:txBody>
              </p:sp>
            </p:grpSp>
          </p:grpSp>
          <p:sp>
            <p:nvSpPr>
              <p:cNvPr id="6" name="Rectangle 30"/>
              <p:cNvSpPr/>
              <p:nvPr/>
            </p:nvSpPr>
            <p:spPr>
              <a:xfrm>
                <a:off x="10554247" y="3977872"/>
                <a:ext cx="1562911" cy="3424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 name="Oval 28"/>
              <p:cNvSpPr/>
              <p:nvPr/>
            </p:nvSpPr>
            <p:spPr>
              <a:xfrm>
                <a:off x="11258871" y="4077072"/>
                <a:ext cx="165721" cy="168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cxnSp>
            <p:nvCxnSpPr>
              <p:cNvPr id="8" name="Straight Connector 33"/>
              <p:cNvCxnSpPr/>
              <p:nvPr/>
            </p:nvCxnSpPr>
            <p:spPr>
              <a:xfrm flipH="1">
                <a:off x="11347261" y="4320287"/>
                <a:ext cx="1" cy="109915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Oval 21"/>
              <p:cNvSpPr/>
              <p:nvPr/>
            </p:nvSpPr>
            <p:spPr>
              <a:xfrm>
                <a:off x="10782426" y="5420130"/>
                <a:ext cx="1158711" cy="117790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highlight>
                    <a:srgbClr val="0000FF"/>
                  </a:highlight>
                </a:endParaRPr>
              </a:p>
            </p:txBody>
          </p:sp>
          <p:sp>
            <p:nvSpPr>
              <p:cNvPr id="10" name="Inhaltsplatzhalter 4"/>
              <p:cNvSpPr txBox="1"/>
              <p:nvPr/>
            </p:nvSpPr>
            <p:spPr>
              <a:xfrm>
                <a:off x="9890346" y="2629493"/>
                <a:ext cx="3506478" cy="923389"/>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1600" b="1" dirty="0">
                    <a:solidFill>
                      <a:srgbClr val="FFC000"/>
                    </a:solidFill>
                    <a:latin typeface="+mj-lt"/>
                  </a:rPr>
                  <a:t>First</a:t>
                </a:r>
                <a:r>
                  <a:rPr lang="zh-CN" altLang="en-US" sz="1600" b="1" dirty="0">
                    <a:solidFill>
                      <a:srgbClr val="FFC000"/>
                    </a:solidFill>
                    <a:latin typeface="+mj-lt"/>
                  </a:rPr>
                  <a:t> </a:t>
                </a:r>
                <a:r>
                  <a:rPr lang="en-US" altLang="zh-CN" sz="1600" b="1" dirty="0">
                    <a:solidFill>
                      <a:srgbClr val="FFC000"/>
                    </a:solidFill>
                    <a:latin typeface="+mj-lt"/>
                  </a:rPr>
                  <a:t>Apache</a:t>
                </a:r>
                <a:r>
                  <a:rPr lang="zh-CN" altLang="en-US" sz="1600" b="1" dirty="0">
                    <a:solidFill>
                      <a:srgbClr val="FFC000"/>
                    </a:solidFill>
                    <a:latin typeface="+mj-lt"/>
                  </a:rPr>
                  <a:t> </a:t>
                </a:r>
                <a:r>
                  <a:rPr lang="en-US" altLang="zh-CN" sz="1600" b="1" dirty="0">
                    <a:solidFill>
                      <a:srgbClr val="FFC000"/>
                    </a:solidFill>
                    <a:latin typeface="+mj-lt"/>
                  </a:rPr>
                  <a:t>Version</a:t>
                </a:r>
                <a:r>
                  <a:rPr lang="zh-CN" altLang="en-US" sz="1600" b="1" dirty="0">
                    <a:solidFill>
                      <a:srgbClr val="FFC000"/>
                    </a:solidFill>
                    <a:latin typeface="+mj-lt"/>
                  </a:rPr>
                  <a:t> </a:t>
                </a:r>
                <a:r>
                  <a:rPr lang="en-US" altLang="zh-CN" sz="1600" b="1" dirty="0">
                    <a:solidFill>
                      <a:srgbClr val="FFC000"/>
                    </a:solidFill>
                    <a:latin typeface="+mj-lt"/>
                  </a:rPr>
                  <a:t>1.2.0</a:t>
                </a:r>
                <a:br>
                  <a:rPr lang="en-US" sz="1400" b="1" dirty="0">
                    <a:solidFill>
                      <a:srgbClr val="FFC000"/>
                    </a:solidFill>
                    <a:latin typeface="+mj-lt"/>
                  </a:rPr>
                </a:br>
                <a:endParaRPr lang="en-US" sz="1200" dirty="0">
                  <a:solidFill>
                    <a:srgbClr val="FFC000"/>
                  </a:solidFill>
                  <a:latin typeface="微软雅黑" panose="020B0503020204020204" pitchFamily="34" charset="-122"/>
                  <a:ea typeface="微软雅黑" panose="020B0503020204020204" pitchFamily="34" charset="-122"/>
                </a:endParaRPr>
              </a:p>
            </p:txBody>
          </p:sp>
          <p:sp>
            <p:nvSpPr>
              <p:cNvPr id="11" name="Inhaltsplatzhalter 4"/>
              <p:cNvSpPr txBox="1"/>
              <p:nvPr/>
            </p:nvSpPr>
            <p:spPr>
              <a:xfrm>
                <a:off x="10543876" y="3518423"/>
                <a:ext cx="1536800" cy="419723"/>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000" b="1" dirty="0">
                    <a:solidFill>
                      <a:srgbClr val="FFC000"/>
                    </a:solidFill>
                    <a:latin typeface="+mj-lt"/>
                  </a:rPr>
                  <a:t>201</a:t>
                </a:r>
                <a:r>
                  <a:rPr lang="en-US" altLang="zh-CN" sz="2000" b="1" dirty="0">
                    <a:solidFill>
                      <a:srgbClr val="FFC000"/>
                    </a:solidFill>
                    <a:latin typeface="+mj-lt"/>
                  </a:rPr>
                  <a:t>9.12</a:t>
                </a:r>
                <a:endParaRPr lang="en-US" sz="1600" dirty="0">
                  <a:solidFill>
                    <a:srgbClr val="FFC000"/>
                  </a:solidFill>
                  <a:latin typeface="+mn-lt"/>
                </a:endParaRPr>
              </a:p>
            </p:txBody>
          </p:sp>
        </p:grpSp>
        <p:sp>
          <p:nvSpPr>
            <p:cNvPr id="79" name="Freeform 101"/>
            <p:cNvSpPr/>
            <p:nvPr/>
          </p:nvSpPr>
          <p:spPr bwMode="auto">
            <a:xfrm>
              <a:off x="9293193" y="4683173"/>
              <a:ext cx="524545" cy="402183"/>
            </a:xfrm>
            <a:custGeom>
              <a:avLst/>
              <a:gdLst>
                <a:gd name="T0" fmla="*/ 2510 w 3538"/>
                <a:gd name="T1" fmla="*/ 12 h 2700"/>
                <a:gd name="T2" fmla="*/ 2653 w 3538"/>
                <a:gd name="T3" fmla="*/ 96 h 2700"/>
                <a:gd name="T4" fmla="*/ 2738 w 3538"/>
                <a:gd name="T5" fmla="*/ 241 h 2700"/>
                <a:gd name="T6" fmla="*/ 2746 w 3538"/>
                <a:gd name="T7" fmla="*/ 866 h 2700"/>
                <a:gd name="T8" fmla="*/ 2681 w 3538"/>
                <a:gd name="T9" fmla="*/ 1022 h 2700"/>
                <a:gd name="T10" fmla="*/ 2550 w 3538"/>
                <a:gd name="T11" fmla="*/ 1124 h 2700"/>
                <a:gd name="T12" fmla="*/ 1851 w 3538"/>
                <a:gd name="T13" fmla="*/ 1150 h 2700"/>
                <a:gd name="T14" fmla="*/ 2829 w 3538"/>
                <a:gd name="T15" fmla="*/ 1596 h 2700"/>
                <a:gd name="T16" fmla="*/ 2987 w 3538"/>
                <a:gd name="T17" fmla="*/ 1680 h 2700"/>
                <a:gd name="T18" fmla="*/ 3090 w 3538"/>
                <a:gd name="T19" fmla="*/ 1827 h 2700"/>
                <a:gd name="T20" fmla="*/ 3115 w 3538"/>
                <a:gd name="T21" fmla="*/ 2072 h 2700"/>
                <a:gd name="T22" fmla="*/ 3446 w 3538"/>
                <a:gd name="T23" fmla="*/ 2097 h 2700"/>
                <a:gd name="T24" fmla="*/ 3526 w 3538"/>
                <a:gd name="T25" fmla="*/ 2194 h 2700"/>
                <a:gd name="T26" fmla="*/ 3536 w 3538"/>
                <a:gd name="T27" fmla="*/ 2545 h 2700"/>
                <a:gd name="T28" fmla="*/ 3471 w 3538"/>
                <a:gd name="T29" fmla="*/ 2655 h 2700"/>
                <a:gd name="T30" fmla="*/ 3351 w 3538"/>
                <a:gd name="T31" fmla="*/ 2700 h 2700"/>
                <a:gd name="T32" fmla="*/ 2622 w 3538"/>
                <a:gd name="T33" fmla="*/ 2674 h 2700"/>
                <a:gd name="T34" fmla="*/ 2540 w 3538"/>
                <a:gd name="T35" fmla="*/ 2578 h 2700"/>
                <a:gd name="T36" fmla="*/ 2531 w 3538"/>
                <a:gd name="T37" fmla="*/ 2226 h 2700"/>
                <a:gd name="T38" fmla="*/ 2595 w 3538"/>
                <a:gd name="T39" fmla="*/ 2116 h 2700"/>
                <a:gd name="T40" fmla="*/ 2716 w 3538"/>
                <a:gd name="T41" fmla="*/ 2072 h 2700"/>
                <a:gd name="T42" fmla="*/ 2941 w 3538"/>
                <a:gd name="T43" fmla="*/ 1896 h 2700"/>
                <a:gd name="T44" fmla="*/ 2864 w 3538"/>
                <a:gd name="T45" fmla="*/ 1789 h 2700"/>
                <a:gd name="T46" fmla="*/ 2736 w 3538"/>
                <a:gd name="T47" fmla="*/ 1748 h 2700"/>
                <a:gd name="T48" fmla="*/ 2120 w 3538"/>
                <a:gd name="T49" fmla="*/ 2074 h 2700"/>
                <a:gd name="T50" fmla="*/ 2230 w 3538"/>
                <a:gd name="T51" fmla="*/ 2139 h 2700"/>
                <a:gd name="T52" fmla="*/ 2274 w 3538"/>
                <a:gd name="T53" fmla="*/ 2259 h 2700"/>
                <a:gd name="T54" fmla="*/ 2248 w 3538"/>
                <a:gd name="T55" fmla="*/ 2607 h 2700"/>
                <a:gd name="T56" fmla="*/ 2153 w 3538"/>
                <a:gd name="T57" fmla="*/ 2688 h 2700"/>
                <a:gd name="T58" fmla="*/ 1418 w 3538"/>
                <a:gd name="T59" fmla="*/ 2696 h 2700"/>
                <a:gd name="T60" fmla="*/ 1308 w 3538"/>
                <a:gd name="T61" fmla="*/ 2633 h 2700"/>
                <a:gd name="T62" fmla="*/ 1264 w 3538"/>
                <a:gd name="T63" fmla="*/ 2512 h 2700"/>
                <a:gd name="T64" fmla="*/ 1290 w 3538"/>
                <a:gd name="T65" fmla="*/ 2165 h 2700"/>
                <a:gd name="T66" fmla="*/ 1387 w 3538"/>
                <a:gd name="T67" fmla="*/ 2083 h 2700"/>
                <a:gd name="T68" fmla="*/ 1688 w 3538"/>
                <a:gd name="T69" fmla="*/ 1748 h 2700"/>
                <a:gd name="T70" fmla="*/ 704 w 3538"/>
                <a:gd name="T71" fmla="*/ 1772 h 2700"/>
                <a:gd name="T72" fmla="*/ 611 w 3538"/>
                <a:gd name="T73" fmla="*/ 1865 h 2700"/>
                <a:gd name="T74" fmla="*/ 586 w 3538"/>
                <a:gd name="T75" fmla="*/ 2072 h 2700"/>
                <a:gd name="T76" fmla="*/ 918 w 3538"/>
                <a:gd name="T77" fmla="*/ 2097 h 2700"/>
                <a:gd name="T78" fmla="*/ 998 w 3538"/>
                <a:gd name="T79" fmla="*/ 2194 h 2700"/>
                <a:gd name="T80" fmla="*/ 1007 w 3538"/>
                <a:gd name="T81" fmla="*/ 2545 h 2700"/>
                <a:gd name="T82" fmla="*/ 943 w 3538"/>
                <a:gd name="T83" fmla="*/ 2655 h 2700"/>
                <a:gd name="T84" fmla="*/ 823 w 3538"/>
                <a:gd name="T85" fmla="*/ 2700 h 2700"/>
                <a:gd name="T86" fmla="*/ 93 w 3538"/>
                <a:gd name="T87" fmla="*/ 2674 h 2700"/>
                <a:gd name="T88" fmla="*/ 12 w 3538"/>
                <a:gd name="T89" fmla="*/ 2578 h 2700"/>
                <a:gd name="T90" fmla="*/ 3 w 3538"/>
                <a:gd name="T91" fmla="*/ 2226 h 2700"/>
                <a:gd name="T92" fmla="*/ 67 w 3538"/>
                <a:gd name="T93" fmla="*/ 2116 h 2700"/>
                <a:gd name="T94" fmla="*/ 187 w 3538"/>
                <a:gd name="T95" fmla="*/ 2072 h 2700"/>
                <a:gd name="T96" fmla="*/ 436 w 3538"/>
                <a:gd name="T97" fmla="*/ 1870 h 2700"/>
                <a:gd name="T98" fmla="*/ 520 w 3538"/>
                <a:gd name="T99" fmla="*/ 1712 h 2700"/>
                <a:gd name="T100" fmla="*/ 666 w 3538"/>
                <a:gd name="T101" fmla="*/ 1610 h 2700"/>
                <a:gd name="T102" fmla="*/ 1688 w 3538"/>
                <a:gd name="T103" fmla="*/ 1584 h 2700"/>
                <a:gd name="T104" fmla="*/ 1030 w 3538"/>
                <a:gd name="T105" fmla="*/ 1138 h 2700"/>
                <a:gd name="T106" fmla="*/ 885 w 3538"/>
                <a:gd name="T107" fmla="*/ 1054 h 2700"/>
                <a:gd name="T108" fmla="*/ 801 w 3538"/>
                <a:gd name="T109" fmla="*/ 909 h 2700"/>
                <a:gd name="T110" fmla="*/ 793 w 3538"/>
                <a:gd name="T111" fmla="*/ 283 h 2700"/>
                <a:gd name="T112" fmla="*/ 857 w 3538"/>
                <a:gd name="T113" fmla="*/ 127 h 2700"/>
                <a:gd name="T114" fmla="*/ 989 w 3538"/>
                <a:gd name="T115" fmla="*/ 26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38" h="2700">
                  <a:moveTo>
                    <a:pt x="1116" y="0"/>
                  </a:moveTo>
                  <a:lnTo>
                    <a:pt x="2423" y="0"/>
                  </a:lnTo>
                  <a:lnTo>
                    <a:pt x="2467" y="3"/>
                  </a:lnTo>
                  <a:lnTo>
                    <a:pt x="2510" y="12"/>
                  </a:lnTo>
                  <a:lnTo>
                    <a:pt x="2550" y="26"/>
                  </a:lnTo>
                  <a:lnTo>
                    <a:pt x="2587" y="45"/>
                  </a:lnTo>
                  <a:lnTo>
                    <a:pt x="2622" y="68"/>
                  </a:lnTo>
                  <a:lnTo>
                    <a:pt x="2653" y="96"/>
                  </a:lnTo>
                  <a:lnTo>
                    <a:pt x="2681" y="127"/>
                  </a:lnTo>
                  <a:lnTo>
                    <a:pt x="2704" y="163"/>
                  </a:lnTo>
                  <a:lnTo>
                    <a:pt x="2724" y="201"/>
                  </a:lnTo>
                  <a:lnTo>
                    <a:pt x="2738" y="241"/>
                  </a:lnTo>
                  <a:lnTo>
                    <a:pt x="2746" y="283"/>
                  </a:lnTo>
                  <a:lnTo>
                    <a:pt x="2749" y="328"/>
                  </a:lnTo>
                  <a:lnTo>
                    <a:pt x="2749" y="822"/>
                  </a:lnTo>
                  <a:lnTo>
                    <a:pt x="2746" y="866"/>
                  </a:lnTo>
                  <a:lnTo>
                    <a:pt x="2738" y="909"/>
                  </a:lnTo>
                  <a:lnTo>
                    <a:pt x="2724" y="949"/>
                  </a:lnTo>
                  <a:lnTo>
                    <a:pt x="2704" y="987"/>
                  </a:lnTo>
                  <a:lnTo>
                    <a:pt x="2681" y="1022"/>
                  </a:lnTo>
                  <a:lnTo>
                    <a:pt x="2653" y="1054"/>
                  </a:lnTo>
                  <a:lnTo>
                    <a:pt x="2622" y="1081"/>
                  </a:lnTo>
                  <a:lnTo>
                    <a:pt x="2587" y="1104"/>
                  </a:lnTo>
                  <a:lnTo>
                    <a:pt x="2550" y="1124"/>
                  </a:lnTo>
                  <a:lnTo>
                    <a:pt x="2510" y="1138"/>
                  </a:lnTo>
                  <a:lnTo>
                    <a:pt x="2467" y="1146"/>
                  </a:lnTo>
                  <a:lnTo>
                    <a:pt x="2423" y="1150"/>
                  </a:lnTo>
                  <a:lnTo>
                    <a:pt x="1851" y="1150"/>
                  </a:lnTo>
                  <a:lnTo>
                    <a:pt x="1851" y="1584"/>
                  </a:lnTo>
                  <a:lnTo>
                    <a:pt x="2737" y="1584"/>
                  </a:lnTo>
                  <a:lnTo>
                    <a:pt x="2784" y="1588"/>
                  </a:lnTo>
                  <a:lnTo>
                    <a:pt x="2829" y="1596"/>
                  </a:lnTo>
                  <a:lnTo>
                    <a:pt x="2873" y="1610"/>
                  </a:lnTo>
                  <a:lnTo>
                    <a:pt x="2914" y="1629"/>
                  </a:lnTo>
                  <a:lnTo>
                    <a:pt x="2953" y="1652"/>
                  </a:lnTo>
                  <a:lnTo>
                    <a:pt x="2987" y="1680"/>
                  </a:lnTo>
                  <a:lnTo>
                    <a:pt x="3020" y="1712"/>
                  </a:lnTo>
                  <a:lnTo>
                    <a:pt x="3047" y="1747"/>
                  </a:lnTo>
                  <a:lnTo>
                    <a:pt x="3070" y="1786"/>
                  </a:lnTo>
                  <a:lnTo>
                    <a:pt x="3090" y="1827"/>
                  </a:lnTo>
                  <a:lnTo>
                    <a:pt x="3104" y="1870"/>
                  </a:lnTo>
                  <a:lnTo>
                    <a:pt x="3112" y="1917"/>
                  </a:lnTo>
                  <a:lnTo>
                    <a:pt x="3115" y="1964"/>
                  </a:lnTo>
                  <a:lnTo>
                    <a:pt x="3115" y="2072"/>
                  </a:lnTo>
                  <a:lnTo>
                    <a:pt x="3351" y="2072"/>
                  </a:lnTo>
                  <a:lnTo>
                    <a:pt x="3384" y="2074"/>
                  </a:lnTo>
                  <a:lnTo>
                    <a:pt x="3417" y="2084"/>
                  </a:lnTo>
                  <a:lnTo>
                    <a:pt x="3446" y="2097"/>
                  </a:lnTo>
                  <a:lnTo>
                    <a:pt x="3471" y="2116"/>
                  </a:lnTo>
                  <a:lnTo>
                    <a:pt x="3494" y="2139"/>
                  </a:lnTo>
                  <a:lnTo>
                    <a:pt x="3513" y="2165"/>
                  </a:lnTo>
                  <a:lnTo>
                    <a:pt x="3526" y="2194"/>
                  </a:lnTo>
                  <a:lnTo>
                    <a:pt x="3536" y="2226"/>
                  </a:lnTo>
                  <a:lnTo>
                    <a:pt x="3538" y="2259"/>
                  </a:lnTo>
                  <a:lnTo>
                    <a:pt x="3538" y="2512"/>
                  </a:lnTo>
                  <a:lnTo>
                    <a:pt x="3536" y="2545"/>
                  </a:lnTo>
                  <a:lnTo>
                    <a:pt x="3526" y="2578"/>
                  </a:lnTo>
                  <a:lnTo>
                    <a:pt x="3512" y="2607"/>
                  </a:lnTo>
                  <a:lnTo>
                    <a:pt x="3494" y="2633"/>
                  </a:lnTo>
                  <a:lnTo>
                    <a:pt x="3471" y="2655"/>
                  </a:lnTo>
                  <a:lnTo>
                    <a:pt x="3446" y="2674"/>
                  </a:lnTo>
                  <a:lnTo>
                    <a:pt x="3417" y="2688"/>
                  </a:lnTo>
                  <a:lnTo>
                    <a:pt x="3384" y="2696"/>
                  </a:lnTo>
                  <a:lnTo>
                    <a:pt x="3351" y="2700"/>
                  </a:lnTo>
                  <a:lnTo>
                    <a:pt x="2716" y="2700"/>
                  </a:lnTo>
                  <a:lnTo>
                    <a:pt x="2682" y="2696"/>
                  </a:lnTo>
                  <a:lnTo>
                    <a:pt x="2651" y="2688"/>
                  </a:lnTo>
                  <a:lnTo>
                    <a:pt x="2622" y="2674"/>
                  </a:lnTo>
                  <a:lnTo>
                    <a:pt x="2595" y="2655"/>
                  </a:lnTo>
                  <a:lnTo>
                    <a:pt x="2572" y="2633"/>
                  </a:lnTo>
                  <a:lnTo>
                    <a:pt x="2554" y="2607"/>
                  </a:lnTo>
                  <a:lnTo>
                    <a:pt x="2540" y="2578"/>
                  </a:lnTo>
                  <a:lnTo>
                    <a:pt x="2531" y="2545"/>
                  </a:lnTo>
                  <a:lnTo>
                    <a:pt x="2528" y="2512"/>
                  </a:lnTo>
                  <a:lnTo>
                    <a:pt x="2528" y="2259"/>
                  </a:lnTo>
                  <a:lnTo>
                    <a:pt x="2531" y="2226"/>
                  </a:lnTo>
                  <a:lnTo>
                    <a:pt x="2540" y="2194"/>
                  </a:lnTo>
                  <a:lnTo>
                    <a:pt x="2554" y="2165"/>
                  </a:lnTo>
                  <a:lnTo>
                    <a:pt x="2572" y="2139"/>
                  </a:lnTo>
                  <a:lnTo>
                    <a:pt x="2595" y="2116"/>
                  </a:lnTo>
                  <a:lnTo>
                    <a:pt x="2622" y="2097"/>
                  </a:lnTo>
                  <a:lnTo>
                    <a:pt x="2651" y="2084"/>
                  </a:lnTo>
                  <a:lnTo>
                    <a:pt x="2682" y="2074"/>
                  </a:lnTo>
                  <a:lnTo>
                    <a:pt x="2716" y="2072"/>
                  </a:lnTo>
                  <a:lnTo>
                    <a:pt x="2952" y="2072"/>
                  </a:lnTo>
                  <a:lnTo>
                    <a:pt x="2952" y="1964"/>
                  </a:lnTo>
                  <a:lnTo>
                    <a:pt x="2949" y="1929"/>
                  </a:lnTo>
                  <a:lnTo>
                    <a:pt x="2941" y="1896"/>
                  </a:lnTo>
                  <a:lnTo>
                    <a:pt x="2928" y="1865"/>
                  </a:lnTo>
                  <a:lnTo>
                    <a:pt x="2910" y="1837"/>
                  </a:lnTo>
                  <a:lnTo>
                    <a:pt x="2888" y="1811"/>
                  </a:lnTo>
                  <a:lnTo>
                    <a:pt x="2864" y="1789"/>
                  </a:lnTo>
                  <a:lnTo>
                    <a:pt x="2836" y="1772"/>
                  </a:lnTo>
                  <a:lnTo>
                    <a:pt x="2805" y="1759"/>
                  </a:lnTo>
                  <a:lnTo>
                    <a:pt x="2771" y="1750"/>
                  </a:lnTo>
                  <a:lnTo>
                    <a:pt x="2736" y="1748"/>
                  </a:lnTo>
                  <a:lnTo>
                    <a:pt x="1851" y="1748"/>
                  </a:lnTo>
                  <a:lnTo>
                    <a:pt x="1851" y="2072"/>
                  </a:lnTo>
                  <a:lnTo>
                    <a:pt x="2087" y="2072"/>
                  </a:lnTo>
                  <a:lnTo>
                    <a:pt x="2120" y="2074"/>
                  </a:lnTo>
                  <a:lnTo>
                    <a:pt x="2153" y="2083"/>
                  </a:lnTo>
                  <a:lnTo>
                    <a:pt x="2182" y="2097"/>
                  </a:lnTo>
                  <a:lnTo>
                    <a:pt x="2207" y="2116"/>
                  </a:lnTo>
                  <a:lnTo>
                    <a:pt x="2230" y="2139"/>
                  </a:lnTo>
                  <a:lnTo>
                    <a:pt x="2248" y="2165"/>
                  </a:lnTo>
                  <a:lnTo>
                    <a:pt x="2262" y="2194"/>
                  </a:lnTo>
                  <a:lnTo>
                    <a:pt x="2271" y="2226"/>
                  </a:lnTo>
                  <a:lnTo>
                    <a:pt x="2274" y="2259"/>
                  </a:lnTo>
                  <a:lnTo>
                    <a:pt x="2274" y="2512"/>
                  </a:lnTo>
                  <a:lnTo>
                    <a:pt x="2271" y="2545"/>
                  </a:lnTo>
                  <a:lnTo>
                    <a:pt x="2262" y="2578"/>
                  </a:lnTo>
                  <a:lnTo>
                    <a:pt x="2248" y="2607"/>
                  </a:lnTo>
                  <a:lnTo>
                    <a:pt x="2230" y="2633"/>
                  </a:lnTo>
                  <a:lnTo>
                    <a:pt x="2207" y="2655"/>
                  </a:lnTo>
                  <a:lnTo>
                    <a:pt x="2182" y="2674"/>
                  </a:lnTo>
                  <a:lnTo>
                    <a:pt x="2153" y="2688"/>
                  </a:lnTo>
                  <a:lnTo>
                    <a:pt x="2120" y="2696"/>
                  </a:lnTo>
                  <a:lnTo>
                    <a:pt x="2087" y="2700"/>
                  </a:lnTo>
                  <a:lnTo>
                    <a:pt x="1452" y="2700"/>
                  </a:lnTo>
                  <a:lnTo>
                    <a:pt x="1418" y="2696"/>
                  </a:lnTo>
                  <a:lnTo>
                    <a:pt x="1387" y="2688"/>
                  </a:lnTo>
                  <a:lnTo>
                    <a:pt x="1358" y="2674"/>
                  </a:lnTo>
                  <a:lnTo>
                    <a:pt x="1331" y="2655"/>
                  </a:lnTo>
                  <a:lnTo>
                    <a:pt x="1308" y="2633"/>
                  </a:lnTo>
                  <a:lnTo>
                    <a:pt x="1290" y="2607"/>
                  </a:lnTo>
                  <a:lnTo>
                    <a:pt x="1276" y="2578"/>
                  </a:lnTo>
                  <a:lnTo>
                    <a:pt x="1267" y="2545"/>
                  </a:lnTo>
                  <a:lnTo>
                    <a:pt x="1264" y="2512"/>
                  </a:lnTo>
                  <a:lnTo>
                    <a:pt x="1264" y="2259"/>
                  </a:lnTo>
                  <a:lnTo>
                    <a:pt x="1267" y="2226"/>
                  </a:lnTo>
                  <a:lnTo>
                    <a:pt x="1276" y="2194"/>
                  </a:lnTo>
                  <a:lnTo>
                    <a:pt x="1290" y="2165"/>
                  </a:lnTo>
                  <a:lnTo>
                    <a:pt x="1308" y="2139"/>
                  </a:lnTo>
                  <a:lnTo>
                    <a:pt x="1331" y="2116"/>
                  </a:lnTo>
                  <a:lnTo>
                    <a:pt x="1358" y="2097"/>
                  </a:lnTo>
                  <a:lnTo>
                    <a:pt x="1387" y="2083"/>
                  </a:lnTo>
                  <a:lnTo>
                    <a:pt x="1418" y="2074"/>
                  </a:lnTo>
                  <a:lnTo>
                    <a:pt x="1452" y="2072"/>
                  </a:lnTo>
                  <a:lnTo>
                    <a:pt x="1688" y="2072"/>
                  </a:lnTo>
                  <a:lnTo>
                    <a:pt x="1688" y="1748"/>
                  </a:lnTo>
                  <a:lnTo>
                    <a:pt x="803" y="1748"/>
                  </a:lnTo>
                  <a:lnTo>
                    <a:pt x="767" y="1750"/>
                  </a:lnTo>
                  <a:lnTo>
                    <a:pt x="735" y="1759"/>
                  </a:lnTo>
                  <a:lnTo>
                    <a:pt x="704" y="1772"/>
                  </a:lnTo>
                  <a:lnTo>
                    <a:pt x="676" y="1789"/>
                  </a:lnTo>
                  <a:lnTo>
                    <a:pt x="650" y="1811"/>
                  </a:lnTo>
                  <a:lnTo>
                    <a:pt x="628" y="1837"/>
                  </a:lnTo>
                  <a:lnTo>
                    <a:pt x="611" y="1865"/>
                  </a:lnTo>
                  <a:lnTo>
                    <a:pt x="598" y="1896"/>
                  </a:lnTo>
                  <a:lnTo>
                    <a:pt x="590" y="1929"/>
                  </a:lnTo>
                  <a:lnTo>
                    <a:pt x="586" y="1964"/>
                  </a:lnTo>
                  <a:lnTo>
                    <a:pt x="586" y="2072"/>
                  </a:lnTo>
                  <a:lnTo>
                    <a:pt x="823" y="2072"/>
                  </a:lnTo>
                  <a:lnTo>
                    <a:pt x="856" y="2074"/>
                  </a:lnTo>
                  <a:lnTo>
                    <a:pt x="889" y="2084"/>
                  </a:lnTo>
                  <a:lnTo>
                    <a:pt x="918" y="2097"/>
                  </a:lnTo>
                  <a:lnTo>
                    <a:pt x="943" y="2116"/>
                  </a:lnTo>
                  <a:lnTo>
                    <a:pt x="966" y="2139"/>
                  </a:lnTo>
                  <a:lnTo>
                    <a:pt x="984" y="2165"/>
                  </a:lnTo>
                  <a:lnTo>
                    <a:pt x="998" y="2194"/>
                  </a:lnTo>
                  <a:lnTo>
                    <a:pt x="1007" y="2226"/>
                  </a:lnTo>
                  <a:lnTo>
                    <a:pt x="1010" y="2259"/>
                  </a:lnTo>
                  <a:lnTo>
                    <a:pt x="1010" y="2512"/>
                  </a:lnTo>
                  <a:lnTo>
                    <a:pt x="1007" y="2545"/>
                  </a:lnTo>
                  <a:lnTo>
                    <a:pt x="998" y="2578"/>
                  </a:lnTo>
                  <a:lnTo>
                    <a:pt x="984" y="2607"/>
                  </a:lnTo>
                  <a:lnTo>
                    <a:pt x="966" y="2633"/>
                  </a:lnTo>
                  <a:lnTo>
                    <a:pt x="943" y="2655"/>
                  </a:lnTo>
                  <a:lnTo>
                    <a:pt x="918" y="2674"/>
                  </a:lnTo>
                  <a:lnTo>
                    <a:pt x="889" y="2688"/>
                  </a:lnTo>
                  <a:lnTo>
                    <a:pt x="856" y="2696"/>
                  </a:lnTo>
                  <a:lnTo>
                    <a:pt x="823" y="2700"/>
                  </a:lnTo>
                  <a:lnTo>
                    <a:pt x="187" y="2700"/>
                  </a:lnTo>
                  <a:lnTo>
                    <a:pt x="154" y="2696"/>
                  </a:lnTo>
                  <a:lnTo>
                    <a:pt x="123" y="2688"/>
                  </a:lnTo>
                  <a:lnTo>
                    <a:pt x="93" y="2674"/>
                  </a:lnTo>
                  <a:lnTo>
                    <a:pt x="67" y="2655"/>
                  </a:lnTo>
                  <a:lnTo>
                    <a:pt x="44" y="2633"/>
                  </a:lnTo>
                  <a:lnTo>
                    <a:pt x="26" y="2607"/>
                  </a:lnTo>
                  <a:lnTo>
                    <a:pt x="12" y="2578"/>
                  </a:lnTo>
                  <a:lnTo>
                    <a:pt x="3" y="2545"/>
                  </a:lnTo>
                  <a:lnTo>
                    <a:pt x="0" y="2512"/>
                  </a:lnTo>
                  <a:lnTo>
                    <a:pt x="0" y="2259"/>
                  </a:lnTo>
                  <a:lnTo>
                    <a:pt x="3" y="2226"/>
                  </a:lnTo>
                  <a:lnTo>
                    <a:pt x="12" y="2194"/>
                  </a:lnTo>
                  <a:lnTo>
                    <a:pt x="26" y="2165"/>
                  </a:lnTo>
                  <a:lnTo>
                    <a:pt x="44" y="2139"/>
                  </a:lnTo>
                  <a:lnTo>
                    <a:pt x="67" y="2116"/>
                  </a:lnTo>
                  <a:lnTo>
                    <a:pt x="93" y="2097"/>
                  </a:lnTo>
                  <a:lnTo>
                    <a:pt x="123" y="2084"/>
                  </a:lnTo>
                  <a:lnTo>
                    <a:pt x="154" y="2074"/>
                  </a:lnTo>
                  <a:lnTo>
                    <a:pt x="187" y="2072"/>
                  </a:lnTo>
                  <a:lnTo>
                    <a:pt x="424" y="2072"/>
                  </a:lnTo>
                  <a:lnTo>
                    <a:pt x="424" y="1964"/>
                  </a:lnTo>
                  <a:lnTo>
                    <a:pt x="427" y="1917"/>
                  </a:lnTo>
                  <a:lnTo>
                    <a:pt x="436" y="1870"/>
                  </a:lnTo>
                  <a:lnTo>
                    <a:pt x="449" y="1827"/>
                  </a:lnTo>
                  <a:lnTo>
                    <a:pt x="468" y="1786"/>
                  </a:lnTo>
                  <a:lnTo>
                    <a:pt x="492" y="1747"/>
                  </a:lnTo>
                  <a:lnTo>
                    <a:pt x="520" y="1712"/>
                  </a:lnTo>
                  <a:lnTo>
                    <a:pt x="551" y="1680"/>
                  </a:lnTo>
                  <a:lnTo>
                    <a:pt x="586" y="1652"/>
                  </a:lnTo>
                  <a:lnTo>
                    <a:pt x="624" y="1629"/>
                  </a:lnTo>
                  <a:lnTo>
                    <a:pt x="666" y="1610"/>
                  </a:lnTo>
                  <a:lnTo>
                    <a:pt x="709" y="1596"/>
                  </a:lnTo>
                  <a:lnTo>
                    <a:pt x="755" y="1588"/>
                  </a:lnTo>
                  <a:lnTo>
                    <a:pt x="803" y="1584"/>
                  </a:lnTo>
                  <a:lnTo>
                    <a:pt x="1688" y="1584"/>
                  </a:lnTo>
                  <a:lnTo>
                    <a:pt x="1688" y="1150"/>
                  </a:lnTo>
                  <a:lnTo>
                    <a:pt x="1116" y="1150"/>
                  </a:lnTo>
                  <a:lnTo>
                    <a:pt x="1071" y="1146"/>
                  </a:lnTo>
                  <a:lnTo>
                    <a:pt x="1030" y="1138"/>
                  </a:lnTo>
                  <a:lnTo>
                    <a:pt x="989" y="1124"/>
                  </a:lnTo>
                  <a:lnTo>
                    <a:pt x="951" y="1104"/>
                  </a:lnTo>
                  <a:lnTo>
                    <a:pt x="917" y="1081"/>
                  </a:lnTo>
                  <a:lnTo>
                    <a:pt x="885" y="1054"/>
                  </a:lnTo>
                  <a:lnTo>
                    <a:pt x="857" y="1022"/>
                  </a:lnTo>
                  <a:lnTo>
                    <a:pt x="834" y="987"/>
                  </a:lnTo>
                  <a:lnTo>
                    <a:pt x="815" y="949"/>
                  </a:lnTo>
                  <a:lnTo>
                    <a:pt x="801" y="909"/>
                  </a:lnTo>
                  <a:lnTo>
                    <a:pt x="793" y="866"/>
                  </a:lnTo>
                  <a:lnTo>
                    <a:pt x="790" y="822"/>
                  </a:lnTo>
                  <a:lnTo>
                    <a:pt x="790" y="328"/>
                  </a:lnTo>
                  <a:lnTo>
                    <a:pt x="793" y="283"/>
                  </a:lnTo>
                  <a:lnTo>
                    <a:pt x="801" y="241"/>
                  </a:lnTo>
                  <a:lnTo>
                    <a:pt x="815" y="201"/>
                  </a:lnTo>
                  <a:lnTo>
                    <a:pt x="834" y="163"/>
                  </a:lnTo>
                  <a:lnTo>
                    <a:pt x="857" y="127"/>
                  </a:lnTo>
                  <a:lnTo>
                    <a:pt x="885" y="96"/>
                  </a:lnTo>
                  <a:lnTo>
                    <a:pt x="917" y="68"/>
                  </a:lnTo>
                  <a:lnTo>
                    <a:pt x="951" y="45"/>
                  </a:lnTo>
                  <a:lnTo>
                    <a:pt x="989" y="26"/>
                  </a:lnTo>
                  <a:lnTo>
                    <a:pt x="1030" y="12"/>
                  </a:lnTo>
                  <a:lnTo>
                    <a:pt x="1071" y="3"/>
                  </a:lnTo>
                  <a:lnTo>
                    <a:pt x="1116" y="0"/>
                  </a:lnTo>
                  <a:close/>
                </a:path>
              </a:pathLst>
            </a:custGeom>
            <a:solidFill>
              <a:schemeClr val="bg1"/>
            </a:solidFill>
            <a:ln w="0">
              <a:noFill/>
              <a:prstDash val="solid"/>
              <a:round/>
            </a:ln>
          </p:spPr>
          <p:txBody>
            <a:bodyPr vert="horz" wrap="square" lIns="91440" tIns="45720" rIns="91440" bIns="45720" numCol="1" anchor="t" anchorCtr="0" compatLnSpc="1"/>
            <a:lstStyle/>
            <a:p>
              <a:pPr algn="ctr"/>
              <a:endParaRPr lang="en-US" sz="1400"/>
            </a:p>
          </p:txBody>
        </p:sp>
        <p:sp>
          <p:nvSpPr>
            <p:cNvPr id="3" name="文本框 2"/>
            <p:cNvSpPr txBox="1"/>
            <p:nvPr/>
          </p:nvSpPr>
          <p:spPr>
            <a:xfrm>
              <a:off x="10295335" y="3360662"/>
              <a:ext cx="415498" cy="369332"/>
            </a:xfrm>
            <a:prstGeom prst="rect">
              <a:avLst/>
            </a:prstGeom>
            <a:noFill/>
          </p:spPr>
          <p:txBody>
            <a:bodyPr wrap="none" rtlCol="0">
              <a:spAutoFit/>
            </a:bodyPr>
            <a:lstStyle/>
            <a:p>
              <a:r>
                <a:rPr kumimoji="1" lang="en-US" altLang="zh-CN" dirty="0"/>
                <a:t>…</a:t>
              </a:r>
              <a:endParaRPr kumimoji="1" lang="zh-CN" altLang="en-US" dirty="0"/>
            </a:p>
          </p:txBody>
        </p:sp>
        <p:sp>
          <p:nvSpPr>
            <p:cNvPr id="83" name="Rectangle 20"/>
            <p:cNvSpPr/>
            <p:nvPr/>
          </p:nvSpPr>
          <p:spPr>
            <a:xfrm>
              <a:off x="10801002" y="3419784"/>
              <a:ext cx="1223650" cy="251088"/>
            </a:xfrm>
            <a:prstGeom prst="rect">
              <a:avLst/>
            </a:prstGeom>
            <a:solidFill>
              <a:srgbClr val="EA37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4000">
                <a:solidFill>
                  <a:srgbClr val="45D8FF"/>
                </a:solidFill>
              </a:endParaRPr>
            </a:p>
          </p:txBody>
        </p:sp>
        <p:sp>
          <p:nvSpPr>
            <p:cNvPr id="84" name="Oval 28"/>
            <p:cNvSpPr/>
            <p:nvPr/>
          </p:nvSpPr>
          <p:spPr>
            <a:xfrm>
              <a:off x="11361707" y="3485433"/>
              <a:ext cx="129748" cy="123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cxnSp>
          <p:nvCxnSpPr>
            <p:cNvPr id="85" name="Straight Connector 29"/>
            <p:cNvCxnSpPr/>
            <p:nvPr/>
          </p:nvCxnSpPr>
          <p:spPr>
            <a:xfrm>
              <a:off x="11383407" y="2545880"/>
              <a:ext cx="10665" cy="860749"/>
            </a:xfrm>
            <a:prstGeom prst="line">
              <a:avLst/>
            </a:prstGeom>
            <a:ln w="38100">
              <a:solidFill>
                <a:srgbClr val="EA3823"/>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11412827" y="2625464"/>
              <a:ext cx="683200" cy="338554"/>
            </a:xfrm>
            <a:prstGeom prst="rect">
              <a:avLst/>
            </a:prstGeom>
            <a:noFill/>
          </p:spPr>
          <p:txBody>
            <a:bodyPr wrap="none" rtlCol="0">
              <a:spAutoFit/>
            </a:bodyPr>
            <a:lstStyle/>
            <a:p>
              <a:r>
                <a:rPr kumimoji="1" lang="en-US" altLang="zh-CN" sz="1600" b="1" dirty="0">
                  <a:solidFill>
                    <a:srgbClr val="FF0000"/>
                  </a:solidFill>
                  <a:latin typeface="+mj-ea"/>
                  <a:ea typeface="+mj-ea"/>
                </a:rPr>
                <a:t>1.3.5</a:t>
              </a:r>
              <a:endParaRPr kumimoji="1" lang="zh-CN" altLang="en-US" sz="1600" b="1" dirty="0">
                <a:solidFill>
                  <a:srgbClr val="FF0000"/>
                </a:solidFill>
                <a:latin typeface="+mj-ea"/>
                <a:ea typeface="+mj-ea"/>
              </a:endParaRPr>
            </a:p>
          </p:txBody>
        </p:sp>
        <p:sp>
          <p:nvSpPr>
            <p:cNvPr id="86" name="Oval 17"/>
            <p:cNvSpPr/>
            <p:nvPr/>
          </p:nvSpPr>
          <p:spPr>
            <a:xfrm>
              <a:off x="7800433" y="1735908"/>
              <a:ext cx="907189" cy="879015"/>
            </a:xfrm>
            <a:prstGeom prst="ellipse">
              <a:avLst/>
            </a:prstGeom>
            <a:solidFill>
              <a:srgbClr val="FF9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pic>
          <p:nvPicPr>
            <p:cNvPr id="93" name="图形 9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72584" y="1821936"/>
              <a:ext cx="3200271" cy="805994"/>
            </a:xfrm>
            <a:prstGeom prst="rect">
              <a:avLst/>
            </a:prstGeom>
          </p:spPr>
        </p:pic>
        <p:sp>
          <p:nvSpPr>
            <p:cNvPr id="87" name="Oval 17"/>
            <p:cNvSpPr/>
            <p:nvPr/>
          </p:nvSpPr>
          <p:spPr>
            <a:xfrm>
              <a:off x="10929968" y="1718510"/>
              <a:ext cx="907188" cy="879015"/>
            </a:xfrm>
            <a:prstGeom prst="ellipse">
              <a:avLst/>
            </a:prstGeom>
            <a:solidFill>
              <a:srgbClr val="EA36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1" name="AutoShape 59"/>
            <p:cNvSpPr/>
            <p:nvPr/>
          </p:nvSpPr>
          <p:spPr bwMode="auto">
            <a:xfrm>
              <a:off x="11165612" y="1954922"/>
              <a:ext cx="406278" cy="37498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cs typeface="+mn-ea"/>
                <a:sym typeface="+mn-lt"/>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latin typeface="+mj-ea"/>
              </a:rPr>
              <a:t>DolphinScheduler</a:t>
            </a:r>
            <a:r>
              <a:rPr kumimoji="1" lang="zh-CN" altLang="en-US" dirty="0">
                <a:latin typeface="+mj-ea"/>
              </a:rPr>
              <a:t> </a:t>
            </a:r>
            <a:r>
              <a:rPr kumimoji="1" lang="en-US" altLang="zh-CN" dirty="0">
                <a:latin typeface="+mj-ea"/>
              </a:rPr>
              <a:t>Slogan</a:t>
            </a:r>
            <a:endParaRPr lang="zh-CN" altLang="en-US" dirty="0"/>
          </a:p>
        </p:txBody>
      </p:sp>
      <p:pic>
        <p:nvPicPr>
          <p:cNvPr id="108" name="图片 107"/>
          <p:cNvPicPr>
            <a:picLocks noChangeAspect="1"/>
          </p:cNvPicPr>
          <p:nvPr/>
        </p:nvPicPr>
        <p:blipFill>
          <a:blip r:embed="rId2"/>
          <a:stretch>
            <a:fillRect/>
          </a:stretch>
        </p:blipFill>
        <p:spPr>
          <a:xfrm>
            <a:off x="8526198" y="1797632"/>
            <a:ext cx="774650" cy="730384"/>
          </a:xfrm>
          <a:prstGeom prst="rect">
            <a:avLst/>
          </a:prstGeom>
        </p:spPr>
      </p:pic>
      <p:sp>
        <p:nvSpPr>
          <p:cNvPr id="113" name="Freeform 4"/>
          <p:cNvSpPr/>
          <p:nvPr/>
        </p:nvSpPr>
        <p:spPr bwMode="auto">
          <a:xfrm rot="2686389">
            <a:off x="5047169" y="2410630"/>
            <a:ext cx="2115616" cy="829158"/>
          </a:xfrm>
          <a:custGeom>
            <a:avLst/>
            <a:gdLst>
              <a:gd name="T0" fmla="*/ 17 w 234"/>
              <a:gd name="T1" fmla="*/ 44 h 83"/>
              <a:gd name="T2" fmla="*/ 234 w 234"/>
              <a:gd name="T3" fmla="*/ 54 h 83"/>
              <a:gd name="T4" fmla="*/ 209 w 234"/>
              <a:gd name="T5" fmla="*/ 78 h 83"/>
              <a:gd name="T6" fmla="*/ 41 w 234"/>
              <a:gd name="T7" fmla="*/ 69 h 83"/>
              <a:gd name="T8" fmla="*/ 55 w 234"/>
              <a:gd name="T9" fmla="*/ 83 h 83"/>
              <a:gd name="T10" fmla="*/ 0 w 234"/>
              <a:gd name="T11" fmla="*/ 82 h 83"/>
              <a:gd name="T12" fmla="*/ 0 w 234"/>
              <a:gd name="T13" fmla="*/ 27 h 83"/>
              <a:gd name="T14" fmla="*/ 17 w 234"/>
              <a:gd name="T15" fmla="*/ 44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83">
                <a:moveTo>
                  <a:pt x="17" y="44"/>
                </a:moveTo>
                <a:cubicBezTo>
                  <a:pt x="83" y="0"/>
                  <a:pt x="171" y="3"/>
                  <a:pt x="234" y="54"/>
                </a:cubicBezTo>
                <a:cubicBezTo>
                  <a:pt x="209" y="78"/>
                  <a:pt x="209" y="78"/>
                  <a:pt x="209" y="78"/>
                </a:cubicBezTo>
                <a:cubicBezTo>
                  <a:pt x="161" y="40"/>
                  <a:pt x="93" y="37"/>
                  <a:pt x="41" y="69"/>
                </a:cubicBezTo>
                <a:cubicBezTo>
                  <a:pt x="55" y="83"/>
                  <a:pt x="55" y="83"/>
                  <a:pt x="55" y="83"/>
                </a:cubicBezTo>
                <a:cubicBezTo>
                  <a:pt x="0" y="82"/>
                  <a:pt x="0" y="82"/>
                  <a:pt x="0" y="82"/>
                </a:cubicBezTo>
                <a:cubicBezTo>
                  <a:pt x="0" y="27"/>
                  <a:pt x="0" y="27"/>
                  <a:pt x="0" y="27"/>
                </a:cubicBezTo>
                <a:cubicBezTo>
                  <a:pt x="17" y="44"/>
                  <a:pt x="17" y="44"/>
                  <a:pt x="17" y="44"/>
                </a:cubicBezTo>
                <a:close/>
              </a:path>
            </a:pathLst>
          </a:custGeom>
          <a:solidFill>
            <a:srgbClr val="95BFFE"/>
          </a:solidFill>
          <a:ln>
            <a:noFill/>
          </a:ln>
        </p:spPr>
        <p:txBody>
          <a:bodyPr vert="horz" wrap="square" lIns="91440" tIns="45720" rIns="91440" bIns="45720" numCol="1" anchor="t" anchorCtr="0" compatLnSpc="1"/>
          <a:lstStyle/>
          <a:p>
            <a:endParaRPr 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18" name="Freeform 5"/>
          <p:cNvSpPr/>
          <p:nvPr/>
        </p:nvSpPr>
        <p:spPr bwMode="auto">
          <a:xfrm rot="2686389">
            <a:off x="5771542" y="3806071"/>
            <a:ext cx="720454" cy="1989394"/>
          </a:xfrm>
          <a:custGeom>
            <a:avLst/>
            <a:gdLst>
              <a:gd name="T0" fmla="*/ 0 w 80"/>
              <a:gd name="T1" fmla="*/ 56 h 228"/>
              <a:gd name="T2" fmla="*/ 14 w 80"/>
              <a:gd name="T3" fmla="*/ 42 h 228"/>
              <a:gd name="T4" fmla="*/ 3 w 80"/>
              <a:gd name="T5" fmla="*/ 204 h 228"/>
              <a:gd name="T6" fmla="*/ 28 w 80"/>
              <a:gd name="T7" fmla="*/ 228 h 228"/>
              <a:gd name="T8" fmla="*/ 39 w 80"/>
              <a:gd name="T9" fmla="*/ 17 h 228"/>
              <a:gd name="T10" fmla="*/ 56 w 80"/>
              <a:gd name="T11" fmla="*/ 0 h 228"/>
              <a:gd name="T12" fmla="*/ 0 w 80"/>
              <a:gd name="T13" fmla="*/ 0 h 228"/>
              <a:gd name="T14" fmla="*/ 0 w 80"/>
              <a:gd name="T15" fmla="*/ 56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28">
                <a:moveTo>
                  <a:pt x="0" y="56"/>
                </a:moveTo>
                <a:cubicBezTo>
                  <a:pt x="14" y="42"/>
                  <a:pt x="14" y="42"/>
                  <a:pt x="14" y="42"/>
                </a:cubicBezTo>
                <a:cubicBezTo>
                  <a:pt x="43" y="93"/>
                  <a:pt x="39" y="157"/>
                  <a:pt x="3" y="204"/>
                </a:cubicBezTo>
                <a:cubicBezTo>
                  <a:pt x="28" y="228"/>
                  <a:pt x="28" y="228"/>
                  <a:pt x="28" y="228"/>
                </a:cubicBezTo>
                <a:cubicBezTo>
                  <a:pt x="76" y="167"/>
                  <a:pt x="80" y="82"/>
                  <a:pt x="39" y="17"/>
                </a:cubicBezTo>
                <a:cubicBezTo>
                  <a:pt x="56" y="0"/>
                  <a:pt x="56" y="0"/>
                  <a:pt x="56" y="0"/>
                </a:cubicBezTo>
                <a:cubicBezTo>
                  <a:pt x="0" y="0"/>
                  <a:pt x="0" y="0"/>
                  <a:pt x="0" y="0"/>
                </a:cubicBezTo>
                <a:cubicBezTo>
                  <a:pt x="0" y="56"/>
                  <a:pt x="0" y="56"/>
                  <a:pt x="0" y="56"/>
                </a:cubicBezTo>
                <a:close/>
              </a:path>
            </a:pathLst>
          </a:custGeom>
          <a:solidFill>
            <a:srgbClr val="7DDAD9"/>
          </a:solidFill>
          <a:ln>
            <a:noFill/>
          </a:ln>
        </p:spPr>
        <p:txBody>
          <a:bodyPr vert="horz" wrap="square" lIns="91440" tIns="45720" rIns="91440" bIns="45720" numCol="1" anchor="t" anchorCtr="0" compatLnSpc="1"/>
          <a:lstStyle/>
          <a:p>
            <a:endParaRPr 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3" name="Freeform 6"/>
          <p:cNvSpPr/>
          <p:nvPr/>
        </p:nvSpPr>
        <p:spPr bwMode="auto">
          <a:xfrm rot="2686389">
            <a:off x="3169166" y="4440424"/>
            <a:ext cx="2066062" cy="697389"/>
          </a:xfrm>
          <a:custGeom>
            <a:avLst/>
            <a:gdLst>
              <a:gd name="T0" fmla="*/ 229 w 229"/>
              <a:gd name="T1" fmla="*/ 56 h 80"/>
              <a:gd name="T2" fmla="*/ 211 w 229"/>
              <a:gd name="T3" fmla="*/ 38 h 80"/>
              <a:gd name="T4" fmla="*/ 0 w 229"/>
              <a:gd name="T5" fmla="*/ 29 h 80"/>
              <a:gd name="T6" fmla="*/ 24 w 229"/>
              <a:gd name="T7" fmla="*/ 4 h 80"/>
              <a:gd name="T8" fmla="*/ 187 w 229"/>
              <a:gd name="T9" fmla="*/ 13 h 80"/>
              <a:gd name="T10" fmla="*/ 174 w 229"/>
              <a:gd name="T11" fmla="*/ 0 h 80"/>
              <a:gd name="T12" fmla="*/ 229 w 229"/>
              <a:gd name="T13" fmla="*/ 0 h 80"/>
              <a:gd name="T14" fmla="*/ 229 w 229"/>
              <a:gd name="T15" fmla="*/ 56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80">
                <a:moveTo>
                  <a:pt x="229" y="56"/>
                </a:moveTo>
                <a:cubicBezTo>
                  <a:pt x="211" y="38"/>
                  <a:pt x="211" y="38"/>
                  <a:pt x="211" y="38"/>
                </a:cubicBezTo>
                <a:cubicBezTo>
                  <a:pt x="147" y="80"/>
                  <a:pt x="62" y="77"/>
                  <a:pt x="0" y="29"/>
                </a:cubicBezTo>
                <a:cubicBezTo>
                  <a:pt x="24" y="4"/>
                  <a:pt x="24" y="4"/>
                  <a:pt x="24" y="4"/>
                </a:cubicBezTo>
                <a:cubicBezTo>
                  <a:pt x="72" y="40"/>
                  <a:pt x="136" y="43"/>
                  <a:pt x="187" y="13"/>
                </a:cubicBezTo>
                <a:cubicBezTo>
                  <a:pt x="174" y="0"/>
                  <a:pt x="174" y="0"/>
                  <a:pt x="174" y="0"/>
                </a:cubicBezTo>
                <a:cubicBezTo>
                  <a:pt x="229" y="0"/>
                  <a:pt x="229" y="0"/>
                  <a:pt x="229" y="0"/>
                </a:cubicBezTo>
                <a:cubicBezTo>
                  <a:pt x="229" y="56"/>
                  <a:pt x="229" y="56"/>
                  <a:pt x="229" y="56"/>
                </a:cubicBezTo>
                <a:close/>
              </a:path>
            </a:pathLst>
          </a:custGeom>
          <a:solidFill>
            <a:srgbClr val="9BBB59"/>
          </a:solidFill>
          <a:ln>
            <a:noFill/>
          </a:ln>
        </p:spPr>
        <p:txBody>
          <a:bodyPr vert="horz" wrap="square" lIns="91440" tIns="45720" rIns="91440" bIns="45720" numCol="1" anchor="t" anchorCtr="0" compatLnSpc="1"/>
          <a:lstStyle/>
          <a:p>
            <a:endParaRPr 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Freeform 7"/>
          <p:cNvSpPr/>
          <p:nvPr/>
        </p:nvSpPr>
        <p:spPr bwMode="auto">
          <a:xfrm rot="2686389">
            <a:off x="3764352" y="1851483"/>
            <a:ext cx="731889" cy="2015088"/>
          </a:xfrm>
          <a:custGeom>
            <a:avLst/>
            <a:gdLst>
              <a:gd name="T0" fmla="*/ 26 w 81"/>
              <a:gd name="T1" fmla="*/ 231 h 231"/>
              <a:gd name="T2" fmla="*/ 43 w 81"/>
              <a:gd name="T3" fmla="*/ 213 h 231"/>
              <a:gd name="T4" fmla="*/ 52 w 81"/>
              <a:gd name="T5" fmla="*/ 0 h 231"/>
              <a:gd name="T6" fmla="*/ 77 w 81"/>
              <a:gd name="T7" fmla="*/ 24 h 231"/>
              <a:gd name="T8" fmla="*/ 68 w 81"/>
              <a:gd name="T9" fmla="*/ 189 h 231"/>
              <a:gd name="T10" fmla="*/ 81 w 81"/>
              <a:gd name="T11" fmla="*/ 175 h 231"/>
              <a:gd name="T12" fmla="*/ 81 w 81"/>
              <a:gd name="T13" fmla="*/ 231 h 231"/>
              <a:gd name="T14" fmla="*/ 26 w 81"/>
              <a:gd name="T15" fmla="*/ 231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1">
                <a:moveTo>
                  <a:pt x="26" y="231"/>
                </a:moveTo>
                <a:cubicBezTo>
                  <a:pt x="43" y="213"/>
                  <a:pt x="43" y="213"/>
                  <a:pt x="43" y="213"/>
                </a:cubicBezTo>
                <a:cubicBezTo>
                  <a:pt x="0" y="148"/>
                  <a:pt x="3" y="62"/>
                  <a:pt x="52" y="0"/>
                </a:cubicBezTo>
                <a:cubicBezTo>
                  <a:pt x="77" y="24"/>
                  <a:pt x="77" y="24"/>
                  <a:pt x="77" y="24"/>
                </a:cubicBezTo>
                <a:cubicBezTo>
                  <a:pt x="40" y="72"/>
                  <a:pt x="37" y="138"/>
                  <a:pt x="68" y="189"/>
                </a:cubicBezTo>
                <a:cubicBezTo>
                  <a:pt x="81" y="175"/>
                  <a:pt x="81" y="175"/>
                  <a:pt x="81" y="175"/>
                </a:cubicBezTo>
                <a:cubicBezTo>
                  <a:pt x="81" y="231"/>
                  <a:pt x="81" y="231"/>
                  <a:pt x="81" y="231"/>
                </a:cubicBezTo>
                <a:lnTo>
                  <a:pt x="26" y="231"/>
                </a:lnTo>
                <a:close/>
              </a:path>
            </a:pathLst>
          </a:custGeom>
          <a:solidFill>
            <a:srgbClr val="C0504D"/>
          </a:solidFill>
          <a:ln>
            <a:noFill/>
          </a:ln>
        </p:spPr>
        <p:txBody>
          <a:bodyPr vert="horz" wrap="square" lIns="91440" tIns="45720" rIns="91440" bIns="45720" numCol="1" anchor="t" anchorCtr="0" compatLnSpc="1"/>
          <a:lstStyle/>
          <a:p>
            <a:endParaRPr lang="en-US"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40" name="TextBox 34"/>
          <p:cNvSpPr txBox="1"/>
          <p:nvPr/>
        </p:nvSpPr>
        <p:spPr>
          <a:xfrm>
            <a:off x="4411540" y="4173062"/>
            <a:ext cx="1448473" cy="430887"/>
          </a:xfrm>
          <a:prstGeom prst="rect">
            <a:avLst/>
          </a:prstGeom>
          <a:noFill/>
        </p:spPr>
        <p:txBody>
          <a:bodyPr wrap="none" rtlCol="0">
            <a:spAutoFit/>
          </a:bodyPr>
          <a:lstStyle/>
          <a:p>
            <a:pPr algn="ctr"/>
            <a:r>
              <a:rPr lang="en-US" sz="2200" b="1" dirty="0">
                <a:solidFill>
                  <a:schemeClr val="bg2"/>
                </a:solidFill>
                <a:latin typeface="微软雅黑" panose="020B0503020204020204" pitchFamily="34" charset="-122"/>
                <a:ea typeface="微软雅黑" panose="020B0503020204020204" pitchFamily="34" charset="-122"/>
                <a:cs typeface="Arial" panose="020B0604020202020204" pitchFamily="34" charset="0"/>
              </a:rPr>
              <a:t>SUCCESS</a:t>
            </a:r>
            <a:endParaRPr lang="en-GB" sz="2200" b="1" dirty="0">
              <a:solidFill>
                <a:schemeClr val="bg2"/>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41" name="组合 140"/>
          <p:cNvGrpSpPr/>
          <p:nvPr/>
        </p:nvGrpSpPr>
        <p:grpSpPr>
          <a:xfrm>
            <a:off x="6006100" y="4254100"/>
            <a:ext cx="3294748" cy="1020309"/>
            <a:chOff x="5372116" y="3473812"/>
            <a:chExt cx="3294748" cy="1020309"/>
          </a:xfrm>
        </p:grpSpPr>
        <p:grpSp>
          <p:nvGrpSpPr>
            <p:cNvPr id="142" name="Group 18"/>
            <p:cNvGrpSpPr/>
            <p:nvPr/>
          </p:nvGrpSpPr>
          <p:grpSpPr>
            <a:xfrm>
              <a:off x="5372116" y="4029233"/>
              <a:ext cx="2701595" cy="464888"/>
              <a:chOff x="7202658" y="1907795"/>
              <a:chExt cx="2785403" cy="497781"/>
            </a:xfrm>
            <a:solidFill>
              <a:schemeClr val="accent4"/>
            </a:solidFill>
          </p:grpSpPr>
          <p:cxnSp>
            <p:nvCxnSpPr>
              <p:cNvPr id="144" name="Straight Connector 20"/>
              <p:cNvCxnSpPr/>
              <p:nvPr/>
            </p:nvCxnSpPr>
            <p:spPr>
              <a:xfrm>
                <a:off x="7202658" y="2405575"/>
                <a:ext cx="2236764" cy="0"/>
              </a:xfrm>
              <a:prstGeom prst="line">
                <a:avLst/>
              </a:prstGeom>
              <a:grpFill/>
              <a:ln w="25400">
                <a:solidFill>
                  <a:srgbClr val="7DDAD9"/>
                </a:solidFill>
              </a:ln>
            </p:spPr>
            <p:style>
              <a:lnRef idx="1">
                <a:schemeClr val="accent1"/>
              </a:lnRef>
              <a:fillRef idx="0">
                <a:schemeClr val="accent1"/>
              </a:fillRef>
              <a:effectRef idx="0">
                <a:schemeClr val="accent1"/>
              </a:effectRef>
              <a:fontRef idx="minor">
                <a:schemeClr val="tx1"/>
              </a:fontRef>
            </p:style>
          </p:cxnSp>
          <p:cxnSp>
            <p:nvCxnSpPr>
              <p:cNvPr id="145" name="Straight Connector 21"/>
              <p:cNvCxnSpPr/>
              <p:nvPr/>
            </p:nvCxnSpPr>
            <p:spPr>
              <a:xfrm flipV="1">
                <a:off x="9425354" y="1907795"/>
                <a:ext cx="562707" cy="497781"/>
              </a:xfrm>
              <a:prstGeom prst="line">
                <a:avLst/>
              </a:prstGeom>
              <a:grpFill/>
              <a:ln w="25400">
                <a:solidFill>
                  <a:srgbClr val="7DDAD9"/>
                </a:solidFill>
              </a:ln>
            </p:spPr>
            <p:style>
              <a:lnRef idx="1">
                <a:schemeClr val="accent1"/>
              </a:lnRef>
              <a:fillRef idx="0">
                <a:schemeClr val="accent1"/>
              </a:fillRef>
              <a:effectRef idx="0">
                <a:schemeClr val="accent1"/>
              </a:effectRef>
              <a:fontRef idx="minor">
                <a:schemeClr val="tx1"/>
              </a:fontRef>
            </p:style>
          </p:cxnSp>
        </p:grpSp>
        <p:sp>
          <p:nvSpPr>
            <p:cNvPr id="143" name="Oval 19"/>
            <p:cNvSpPr/>
            <p:nvPr/>
          </p:nvSpPr>
          <p:spPr>
            <a:xfrm>
              <a:off x="7933899" y="3473812"/>
              <a:ext cx="732965" cy="705766"/>
            </a:xfrm>
            <a:prstGeom prst="ellipse">
              <a:avLst/>
            </a:prstGeom>
            <a:solidFill>
              <a:srgbClr val="7DD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46" name="组合 145"/>
          <p:cNvGrpSpPr/>
          <p:nvPr/>
        </p:nvGrpSpPr>
        <p:grpSpPr>
          <a:xfrm>
            <a:off x="925286" y="4254100"/>
            <a:ext cx="3294748" cy="1020309"/>
            <a:chOff x="291302" y="3473812"/>
            <a:chExt cx="3294748" cy="1020309"/>
          </a:xfrm>
        </p:grpSpPr>
        <p:grpSp>
          <p:nvGrpSpPr>
            <p:cNvPr id="147" name="Group 28"/>
            <p:cNvGrpSpPr/>
            <p:nvPr/>
          </p:nvGrpSpPr>
          <p:grpSpPr>
            <a:xfrm flipH="1">
              <a:off x="291302" y="3473812"/>
              <a:ext cx="3294748" cy="1020309"/>
              <a:chOff x="6991643" y="1620367"/>
              <a:chExt cx="3396957" cy="1092501"/>
            </a:xfrm>
          </p:grpSpPr>
          <p:grpSp>
            <p:nvGrpSpPr>
              <p:cNvPr id="149" name="Group 29"/>
              <p:cNvGrpSpPr/>
              <p:nvPr/>
            </p:nvGrpSpPr>
            <p:grpSpPr>
              <a:xfrm>
                <a:off x="6991643" y="2215087"/>
                <a:ext cx="2785403" cy="497781"/>
                <a:chOff x="7202658" y="1907795"/>
                <a:chExt cx="2785403" cy="497781"/>
              </a:xfrm>
            </p:grpSpPr>
            <p:cxnSp>
              <p:nvCxnSpPr>
                <p:cNvPr id="151" name="Straight Connector 31"/>
                <p:cNvCxnSpPr/>
                <p:nvPr/>
              </p:nvCxnSpPr>
              <p:spPr>
                <a:xfrm>
                  <a:off x="7202658" y="2405575"/>
                  <a:ext cx="2236764" cy="0"/>
                </a:xfrm>
                <a:prstGeom prst="line">
                  <a:avLst/>
                </a:prstGeom>
                <a:ln w="25400">
                  <a:solidFill>
                    <a:srgbClr val="9BBB59"/>
                  </a:solidFill>
                </a:ln>
              </p:spPr>
              <p:style>
                <a:lnRef idx="1">
                  <a:schemeClr val="accent1"/>
                </a:lnRef>
                <a:fillRef idx="0">
                  <a:schemeClr val="accent1"/>
                </a:fillRef>
                <a:effectRef idx="0">
                  <a:schemeClr val="accent1"/>
                </a:effectRef>
                <a:fontRef idx="minor">
                  <a:schemeClr val="tx1"/>
                </a:fontRef>
              </p:style>
            </p:cxnSp>
            <p:cxnSp>
              <p:nvCxnSpPr>
                <p:cNvPr id="152" name="Straight Connector 32"/>
                <p:cNvCxnSpPr/>
                <p:nvPr/>
              </p:nvCxnSpPr>
              <p:spPr>
                <a:xfrm flipV="1">
                  <a:off x="9425354" y="1907795"/>
                  <a:ext cx="562707" cy="497781"/>
                </a:xfrm>
                <a:prstGeom prst="line">
                  <a:avLst/>
                </a:prstGeom>
                <a:ln w="25400">
                  <a:solidFill>
                    <a:srgbClr val="9BBB59"/>
                  </a:solidFill>
                </a:ln>
              </p:spPr>
              <p:style>
                <a:lnRef idx="1">
                  <a:schemeClr val="accent1"/>
                </a:lnRef>
                <a:fillRef idx="0">
                  <a:schemeClr val="accent1"/>
                </a:fillRef>
                <a:effectRef idx="0">
                  <a:schemeClr val="accent1"/>
                </a:effectRef>
                <a:fontRef idx="minor">
                  <a:schemeClr val="tx1"/>
                </a:fontRef>
              </p:style>
            </p:cxnSp>
          </p:grpSp>
          <p:sp>
            <p:nvSpPr>
              <p:cNvPr id="150" name="Oval 30"/>
              <p:cNvSpPr/>
              <p:nvPr/>
            </p:nvSpPr>
            <p:spPr>
              <a:xfrm>
                <a:off x="9632897" y="1620367"/>
                <a:ext cx="755703" cy="755703"/>
              </a:xfrm>
              <a:prstGeom prst="ellipse">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8" name="Freeform 36"/>
            <p:cNvSpPr>
              <a:spLocks noEditPoints="1"/>
            </p:cNvSpPr>
            <p:nvPr/>
          </p:nvSpPr>
          <p:spPr bwMode="auto">
            <a:xfrm>
              <a:off x="493982" y="3678082"/>
              <a:ext cx="327605" cy="308321"/>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lumMod val="9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3" name="组合 152"/>
          <p:cNvGrpSpPr/>
          <p:nvPr/>
        </p:nvGrpSpPr>
        <p:grpSpPr>
          <a:xfrm>
            <a:off x="6530280" y="2364911"/>
            <a:ext cx="2067743" cy="391554"/>
            <a:chOff x="5896296" y="1584623"/>
            <a:chExt cx="2067743" cy="391554"/>
          </a:xfrm>
        </p:grpSpPr>
        <p:cxnSp>
          <p:nvCxnSpPr>
            <p:cNvPr id="154" name="Straight Connector 9"/>
            <p:cNvCxnSpPr/>
            <p:nvPr/>
          </p:nvCxnSpPr>
          <p:spPr>
            <a:xfrm>
              <a:off x="5896296" y="1976175"/>
              <a:ext cx="1645283" cy="0"/>
            </a:xfrm>
            <a:prstGeom prst="line">
              <a:avLst/>
            </a:prstGeom>
            <a:ln w="25400">
              <a:solidFill>
                <a:srgbClr val="95BFFE"/>
              </a:solidFill>
            </a:ln>
          </p:spPr>
          <p:style>
            <a:lnRef idx="1">
              <a:schemeClr val="accent1"/>
            </a:lnRef>
            <a:fillRef idx="0">
              <a:schemeClr val="accent1"/>
            </a:fillRef>
            <a:effectRef idx="0">
              <a:schemeClr val="accent1"/>
            </a:effectRef>
            <a:fontRef idx="minor">
              <a:schemeClr val="tx1"/>
            </a:fontRef>
          </p:style>
        </p:cxnSp>
        <p:cxnSp>
          <p:nvCxnSpPr>
            <p:cNvPr id="155" name="Straight Connector 11"/>
            <p:cNvCxnSpPr/>
            <p:nvPr/>
          </p:nvCxnSpPr>
          <p:spPr>
            <a:xfrm flipV="1">
              <a:off x="7527935" y="1584623"/>
              <a:ext cx="436104" cy="391554"/>
            </a:xfrm>
            <a:prstGeom prst="line">
              <a:avLst/>
            </a:prstGeom>
            <a:ln w="25400">
              <a:solidFill>
                <a:srgbClr val="95BFFE"/>
              </a:solidFill>
            </a:ln>
          </p:spPr>
          <p:style>
            <a:lnRef idx="1">
              <a:schemeClr val="accent1"/>
            </a:lnRef>
            <a:fillRef idx="0">
              <a:schemeClr val="accent1"/>
            </a:fillRef>
            <a:effectRef idx="0">
              <a:schemeClr val="accent1"/>
            </a:effectRef>
            <a:fontRef idx="minor">
              <a:schemeClr val="tx1"/>
            </a:fontRef>
          </p:style>
        </p:cxnSp>
      </p:grpSp>
      <p:grpSp>
        <p:nvGrpSpPr>
          <p:cNvPr id="156" name="组合 155"/>
          <p:cNvGrpSpPr/>
          <p:nvPr/>
        </p:nvGrpSpPr>
        <p:grpSpPr>
          <a:xfrm>
            <a:off x="925286" y="1736154"/>
            <a:ext cx="2770568" cy="1020309"/>
            <a:chOff x="291302" y="955866"/>
            <a:chExt cx="2770568" cy="1020309"/>
          </a:xfrm>
        </p:grpSpPr>
        <p:grpSp>
          <p:nvGrpSpPr>
            <p:cNvPr id="157" name="Group 23"/>
            <p:cNvGrpSpPr/>
            <p:nvPr/>
          </p:nvGrpSpPr>
          <p:grpSpPr>
            <a:xfrm flipH="1">
              <a:off x="291302" y="955866"/>
              <a:ext cx="2770568" cy="1020309"/>
              <a:chOff x="7532084" y="1620367"/>
              <a:chExt cx="2856516" cy="1092501"/>
            </a:xfrm>
          </p:grpSpPr>
          <p:grpSp>
            <p:nvGrpSpPr>
              <p:cNvPr id="159" name="Group 24"/>
              <p:cNvGrpSpPr/>
              <p:nvPr/>
            </p:nvGrpSpPr>
            <p:grpSpPr>
              <a:xfrm>
                <a:off x="7532084" y="2215087"/>
                <a:ext cx="2244962" cy="497781"/>
                <a:chOff x="7743099" y="1907795"/>
                <a:chExt cx="2244962" cy="497781"/>
              </a:xfrm>
            </p:grpSpPr>
            <p:cxnSp>
              <p:nvCxnSpPr>
                <p:cNvPr id="161" name="Straight Connector 26"/>
                <p:cNvCxnSpPr/>
                <p:nvPr/>
              </p:nvCxnSpPr>
              <p:spPr>
                <a:xfrm>
                  <a:off x="7743099" y="2405575"/>
                  <a:ext cx="1696323" cy="0"/>
                </a:xfrm>
                <a:prstGeom prst="line">
                  <a:avLst/>
                </a:prstGeom>
                <a:ln w="25400">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162" name="Straight Connector 27"/>
                <p:cNvCxnSpPr/>
                <p:nvPr/>
              </p:nvCxnSpPr>
              <p:spPr>
                <a:xfrm flipV="1">
                  <a:off x="9425354" y="1907795"/>
                  <a:ext cx="562707" cy="497781"/>
                </a:xfrm>
                <a:prstGeom prst="line">
                  <a:avLst/>
                </a:prstGeom>
                <a:ln w="25400">
                  <a:solidFill>
                    <a:srgbClr val="C0504D"/>
                  </a:solidFill>
                </a:ln>
              </p:spPr>
              <p:style>
                <a:lnRef idx="1">
                  <a:schemeClr val="accent1"/>
                </a:lnRef>
                <a:fillRef idx="0">
                  <a:schemeClr val="accent1"/>
                </a:fillRef>
                <a:effectRef idx="0">
                  <a:schemeClr val="accent1"/>
                </a:effectRef>
                <a:fontRef idx="minor">
                  <a:schemeClr val="tx1"/>
                </a:fontRef>
              </p:style>
            </p:cxnSp>
          </p:grpSp>
          <p:sp>
            <p:nvSpPr>
              <p:cNvPr id="160" name="Oval 25"/>
              <p:cNvSpPr/>
              <p:nvPr/>
            </p:nvSpPr>
            <p:spPr>
              <a:xfrm>
                <a:off x="9632897" y="1620367"/>
                <a:ext cx="755703" cy="755703"/>
              </a:xfrm>
              <a:prstGeom prst="ellipse">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8" name="Freeform 38"/>
            <p:cNvSpPr>
              <a:spLocks noEditPoints="1"/>
            </p:cNvSpPr>
            <p:nvPr/>
          </p:nvSpPr>
          <p:spPr bwMode="auto">
            <a:xfrm>
              <a:off x="523596" y="1104687"/>
              <a:ext cx="268376" cy="408123"/>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lumMod val="8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3" name="TextBox 18"/>
          <p:cNvSpPr txBox="1"/>
          <p:nvPr/>
        </p:nvSpPr>
        <p:spPr>
          <a:xfrm flipH="1">
            <a:off x="1704141" y="1931991"/>
            <a:ext cx="3014980" cy="460375"/>
          </a:xfrm>
          <a:prstGeom prst="rect">
            <a:avLst/>
          </a:prstGeom>
          <a:noFill/>
        </p:spPr>
        <p:txBody>
          <a:bodyPr wrap="none" rtlCol="0">
            <a:spAutoFit/>
          </a:bodyPr>
          <a:lstStyle/>
          <a:p>
            <a:r>
              <a:rPr lang="en-US" altLang="zh-CN" sz="2400" dirty="0">
                <a:solidFill>
                  <a:srgbClr val="626262"/>
                </a:solidFill>
                <a:latin typeface="微软雅黑" panose="020B0503020204020204" pitchFamily="34" charset="-122"/>
                <a:ea typeface="微软雅黑" panose="020B0503020204020204" pitchFamily="34" charset="-122"/>
              </a:rPr>
              <a:t>Choose Good Tools</a:t>
            </a:r>
            <a:endParaRPr lang="en-US" sz="2400" b="1" dirty="0">
              <a:solidFill>
                <a:srgbClr val="626262"/>
              </a:solidFill>
              <a:latin typeface="微软雅黑" panose="020B0503020204020204" pitchFamily="34" charset="-122"/>
              <a:ea typeface="微软雅黑" panose="020B0503020204020204" pitchFamily="34" charset="-122"/>
              <a:cs typeface="Roboto Black" charset="0"/>
            </a:endParaRPr>
          </a:p>
        </p:txBody>
      </p:sp>
      <p:sp>
        <p:nvSpPr>
          <p:cNvPr id="164" name="TextBox 18"/>
          <p:cNvSpPr txBox="1"/>
          <p:nvPr/>
        </p:nvSpPr>
        <p:spPr>
          <a:xfrm flipH="1">
            <a:off x="1748268" y="4330135"/>
            <a:ext cx="1968677" cy="829945"/>
          </a:xfrm>
          <a:prstGeom prst="rect">
            <a:avLst/>
          </a:prstGeom>
          <a:noFill/>
        </p:spPr>
        <p:txBody>
          <a:bodyPr wrap="square" rtlCol="0">
            <a:spAutoFit/>
          </a:bodyPr>
          <a:lstStyle/>
          <a:p>
            <a:r>
              <a:rPr lang="en-US" altLang="zh-CN" sz="2400" dirty="0">
                <a:solidFill>
                  <a:srgbClr val="626262"/>
                </a:solidFill>
                <a:latin typeface="微软雅黑" panose="020B0503020204020204" pitchFamily="34" charset="-122"/>
                <a:ea typeface="微软雅黑" panose="020B0503020204020204" pitchFamily="34" charset="-122"/>
              </a:rPr>
              <a:t>Use</a:t>
            </a:r>
            <a:r>
              <a:rPr lang="zh-CN" altLang="en-US" sz="2400" dirty="0">
                <a:solidFill>
                  <a:srgbClr val="626262"/>
                </a:solidFill>
                <a:latin typeface="微软雅黑" panose="020B0503020204020204" pitchFamily="34" charset="-122"/>
                <a:ea typeface="微软雅黑" panose="020B0503020204020204" pitchFamily="34" charset="-122"/>
              </a:rPr>
              <a:t> </a:t>
            </a:r>
            <a:r>
              <a:rPr lang="en-US" altLang="zh-CN" sz="2400" dirty="0">
                <a:solidFill>
                  <a:srgbClr val="626262"/>
                </a:solidFill>
                <a:latin typeface="微软雅黑" panose="020B0503020204020204" pitchFamily="34" charset="-122"/>
                <a:ea typeface="微软雅黑" panose="020B0503020204020204" pitchFamily="34" charset="-122"/>
              </a:rPr>
              <a:t>Right</a:t>
            </a:r>
            <a:r>
              <a:rPr lang="zh-CN" altLang="en-US" sz="2400" dirty="0">
                <a:solidFill>
                  <a:srgbClr val="626262"/>
                </a:solidFill>
                <a:latin typeface="微软雅黑" panose="020B0503020204020204" pitchFamily="34" charset="-122"/>
                <a:ea typeface="微软雅黑" panose="020B0503020204020204" pitchFamily="34" charset="-122"/>
              </a:rPr>
              <a:t> </a:t>
            </a:r>
            <a:endParaRPr lang="en-US" altLang="zh-CN" sz="2400" dirty="0">
              <a:solidFill>
                <a:srgbClr val="626262"/>
              </a:solidFill>
              <a:latin typeface="微软雅黑" panose="020B0503020204020204" pitchFamily="34" charset="-122"/>
              <a:ea typeface="微软雅黑" panose="020B0503020204020204" pitchFamily="34" charset="-122"/>
            </a:endParaRPr>
          </a:p>
          <a:p>
            <a:r>
              <a:rPr lang="en-US" altLang="zh-CN" sz="2400" dirty="0">
                <a:solidFill>
                  <a:srgbClr val="626262"/>
                </a:solidFill>
                <a:latin typeface="微软雅黑" panose="020B0503020204020204" pitchFamily="34" charset="-122"/>
                <a:ea typeface="微软雅黑" panose="020B0503020204020204" pitchFamily="34" charset="-122"/>
              </a:rPr>
              <a:t>Scheduler</a:t>
            </a:r>
            <a:endParaRPr lang="zh-CN" altLang="en-US" sz="2400" dirty="0">
              <a:solidFill>
                <a:srgbClr val="626262"/>
              </a:solidFill>
              <a:latin typeface="微软雅黑" panose="020B0503020204020204" pitchFamily="34" charset="-122"/>
              <a:ea typeface="微软雅黑" panose="020B0503020204020204" pitchFamily="34" charset="-122"/>
            </a:endParaRPr>
          </a:p>
        </p:txBody>
      </p:sp>
      <p:sp>
        <p:nvSpPr>
          <p:cNvPr id="165" name="TextBox 18"/>
          <p:cNvSpPr txBox="1"/>
          <p:nvPr/>
        </p:nvSpPr>
        <p:spPr>
          <a:xfrm flipH="1">
            <a:off x="6743575" y="1788302"/>
            <a:ext cx="184731" cy="461665"/>
          </a:xfrm>
          <a:prstGeom prst="rect">
            <a:avLst/>
          </a:prstGeom>
          <a:noFill/>
        </p:spPr>
        <p:txBody>
          <a:bodyPr wrap="none" rtlCol="0">
            <a:spAutoFit/>
          </a:bodyPr>
          <a:lstStyle/>
          <a:p>
            <a:endParaRPr lang="en-US" sz="2400" b="1" dirty="0">
              <a:latin typeface="微软雅黑" panose="020B0503020204020204" pitchFamily="34" charset="-122"/>
              <a:ea typeface="微软雅黑" panose="020B0503020204020204" pitchFamily="34" charset="-122"/>
              <a:cs typeface="Roboto Black" charset="0"/>
            </a:endParaRPr>
          </a:p>
        </p:txBody>
      </p:sp>
      <p:sp>
        <p:nvSpPr>
          <p:cNvPr id="166" name="TextBox 18"/>
          <p:cNvSpPr txBox="1"/>
          <p:nvPr/>
        </p:nvSpPr>
        <p:spPr>
          <a:xfrm flipH="1">
            <a:off x="6858645" y="4314326"/>
            <a:ext cx="1823085" cy="460375"/>
          </a:xfrm>
          <a:prstGeom prst="rect">
            <a:avLst/>
          </a:prstGeom>
          <a:noFill/>
        </p:spPr>
        <p:txBody>
          <a:bodyPr wrap="none" rtlCol="0">
            <a:spAutoFit/>
          </a:bodyPr>
          <a:lstStyle/>
          <a:p>
            <a:r>
              <a:rPr lang="en-US" altLang="zh-CN" sz="2400" dirty="0">
                <a:solidFill>
                  <a:srgbClr val="626262"/>
                </a:solidFill>
                <a:latin typeface="微软雅黑" panose="020B0503020204020204" pitchFamily="34" charset="-122"/>
                <a:ea typeface="微软雅黑" panose="020B0503020204020204" pitchFamily="34" charset="-122"/>
              </a:rPr>
              <a:t>Sleep</a:t>
            </a:r>
            <a:r>
              <a:rPr lang="zh-CN" altLang="en-US" sz="2400" dirty="0">
                <a:solidFill>
                  <a:srgbClr val="626262"/>
                </a:solidFill>
                <a:latin typeface="微软雅黑" panose="020B0503020204020204" pitchFamily="34" charset="-122"/>
                <a:ea typeface="微软雅黑" panose="020B0503020204020204" pitchFamily="34" charset="-122"/>
              </a:rPr>
              <a:t> </a:t>
            </a:r>
            <a:r>
              <a:rPr lang="en-US" altLang="zh-CN" sz="2400" dirty="0">
                <a:solidFill>
                  <a:srgbClr val="626262"/>
                </a:solidFill>
                <a:latin typeface="微软雅黑" panose="020B0503020204020204" pitchFamily="34" charset="-122"/>
                <a:ea typeface="微软雅黑" panose="020B0503020204020204" pitchFamily="34" charset="-122"/>
              </a:rPr>
              <a:t>Tight</a:t>
            </a:r>
            <a:endParaRPr lang="zh-CN" altLang="en-US" sz="2400" dirty="0">
              <a:solidFill>
                <a:srgbClr val="626262"/>
              </a:solidFill>
              <a:latin typeface="微软雅黑" panose="020B0503020204020204" pitchFamily="34" charset="-122"/>
              <a:ea typeface="微软雅黑" panose="020B0503020204020204" pitchFamily="34" charset="-122"/>
            </a:endParaRPr>
          </a:p>
        </p:txBody>
      </p:sp>
      <p:sp>
        <p:nvSpPr>
          <p:cNvPr id="167" name="矩形 166"/>
          <p:cNvSpPr/>
          <p:nvPr/>
        </p:nvSpPr>
        <p:spPr>
          <a:xfrm>
            <a:off x="6210347" y="1921155"/>
            <a:ext cx="2623820" cy="460375"/>
          </a:xfrm>
          <a:prstGeom prst="rect">
            <a:avLst/>
          </a:prstGeom>
        </p:spPr>
        <p:txBody>
          <a:bodyPr wrap="none">
            <a:spAutoFit/>
          </a:bodyPr>
          <a:lstStyle/>
          <a:p>
            <a:r>
              <a:rPr lang="en-US" altLang="zh-CN" sz="2400" dirty="0">
                <a:solidFill>
                  <a:srgbClr val="626262"/>
                </a:solidFill>
                <a:latin typeface="微软雅黑" panose="020B0503020204020204" pitchFamily="34" charset="-122"/>
                <a:ea typeface="微软雅黑" panose="020B0503020204020204" pitchFamily="34" charset="-122"/>
              </a:rPr>
              <a:t>Back Home Early</a:t>
            </a:r>
            <a:endParaRPr lang="zh-CN" altLang="en-US" sz="2400" dirty="0">
              <a:solidFill>
                <a:srgbClr val="626262"/>
              </a:solidFill>
              <a:effectLst/>
              <a:latin typeface="微软雅黑" panose="020B0503020204020204" pitchFamily="34" charset="-122"/>
              <a:ea typeface="微软雅黑" panose="020B0503020204020204" pitchFamily="34" charset="-122"/>
            </a:endParaRPr>
          </a:p>
        </p:txBody>
      </p:sp>
      <p:sp>
        <p:nvSpPr>
          <p:cNvPr id="168" name="文本框 167"/>
          <p:cNvSpPr txBox="1"/>
          <p:nvPr/>
        </p:nvSpPr>
        <p:spPr>
          <a:xfrm>
            <a:off x="8790096" y="4336808"/>
            <a:ext cx="510752" cy="369332"/>
          </a:xfrm>
          <a:prstGeom prst="rect">
            <a:avLst/>
          </a:prstGeom>
          <a:noFill/>
        </p:spPr>
        <p:txBody>
          <a:bodyPr wrap="square" rtlCol="0">
            <a:spAutoFit/>
          </a:bodyPr>
          <a:lstStyle/>
          <a:p>
            <a:r>
              <a:rPr kumimoji="1" lang="en-US" altLang="zh-CN" dirty="0">
                <a:solidFill>
                  <a:srgbClr val="E7E6E6"/>
                </a:solidFill>
              </a:rPr>
              <a:t>z</a:t>
            </a:r>
            <a:endParaRPr kumimoji="1" lang="zh-CN" altLang="en-US" dirty="0">
              <a:solidFill>
                <a:srgbClr val="E7E6E6"/>
              </a:solidFill>
            </a:endParaRPr>
          </a:p>
        </p:txBody>
      </p:sp>
      <p:sp>
        <p:nvSpPr>
          <p:cNvPr id="169" name="文本框 168"/>
          <p:cNvSpPr txBox="1"/>
          <p:nvPr/>
        </p:nvSpPr>
        <p:spPr>
          <a:xfrm rot="3740626">
            <a:off x="8703289" y="4382275"/>
            <a:ext cx="255663" cy="584775"/>
          </a:xfrm>
          <a:prstGeom prst="rect">
            <a:avLst/>
          </a:prstGeom>
          <a:noFill/>
        </p:spPr>
        <p:txBody>
          <a:bodyPr wrap="square" rtlCol="0">
            <a:spAutoFit/>
          </a:bodyPr>
          <a:lstStyle/>
          <a:p>
            <a:r>
              <a:rPr kumimoji="1" lang="en-US" altLang="zh-CN" sz="3200" dirty="0">
                <a:solidFill>
                  <a:srgbClr val="E7E6E6"/>
                </a:solidFill>
              </a:rPr>
              <a:t>z</a:t>
            </a:r>
            <a:endParaRPr kumimoji="1" lang="zh-CN" altLang="en-US" sz="3200" dirty="0">
              <a:solidFill>
                <a:srgbClr val="E7E6E6"/>
              </a:solidFill>
            </a:endParaRPr>
          </a:p>
        </p:txBody>
      </p:sp>
      <p:sp>
        <p:nvSpPr>
          <p:cNvPr id="170" name="文本框 169"/>
          <p:cNvSpPr txBox="1"/>
          <p:nvPr/>
        </p:nvSpPr>
        <p:spPr>
          <a:xfrm rot="2545298">
            <a:off x="8903427" y="4268713"/>
            <a:ext cx="251770" cy="215444"/>
          </a:xfrm>
          <a:prstGeom prst="rect">
            <a:avLst/>
          </a:prstGeom>
          <a:noFill/>
        </p:spPr>
        <p:txBody>
          <a:bodyPr wrap="square" rtlCol="0">
            <a:spAutoFit/>
          </a:bodyPr>
          <a:lstStyle/>
          <a:p>
            <a:r>
              <a:rPr kumimoji="1" lang="en-US" altLang="zh-CN" sz="800" dirty="0">
                <a:solidFill>
                  <a:srgbClr val="E7E6E6"/>
                </a:solidFill>
              </a:rPr>
              <a:t>z</a:t>
            </a:r>
            <a:endParaRPr kumimoji="1" lang="zh-CN" altLang="en-US" sz="800" dirty="0">
              <a:solidFill>
                <a:srgbClr val="E7E6E6"/>
              </a:solidFill>
            </a:endParaRPr>
          </a:p>
        </p:txBody>
      </p:sp>
      <p:sp>
        <p:nvSpPr>
          <p:cNvPr id="171" name="文本框 170"/>
          <p:cNvSpPr txBox="1"/>
          <p:nvPr/>
        </p:nvSpPr>
        <p:spPr>
          <a:xfrm rot="1814290">
            <a:off x="9001402" y="4337622"/>
            <a:ext cx="189138" cy="276999"/>
          </a:xfrm>
          <a:prstGeom prst="rect">
            <a:avLst/>
          </a:prstGeom>
          <a:noFill/>
        </p:spPr>
        <p:txBody>
          <a:bodyPr wrap="square" rtlCol="0">
            <a:spAutoFit/>
          </a:bodyPr>
          <a:lstStyle/>
          <a:p>
            <a:r>
              <a:rPr kumimoji="1" lang="en-US" altLang="zh-CN" sz="1200" dirty="0">
                <a:solidFill>
                  <a:srgbClr val="E7E6E6"/>
                </a:solidFill>
              </a:rPr>
              <a:t>z</a:t>
            </a:r>
            <a:endParaRPr kumimoji="1" lang="zh-CN" altLang="en-US" sz="1200" dirty="0">
              <a:solidFill>
                <a:srgbClr val="E7E6E6"/>
              </a:solidFill>
            </a:endParaRPr>
          </a:p>
        </p:txBody>
      </p:sp>
      <p:sp>
        <p:nvSpPr>
          <p:cNvPr id="172" name="文本框 171"/>
          <p:cNvSpPr txBox="1"/>
          <p:nvPr/>
        </p:nvSpPr>
        <p:spPr>
          <a:xfrm rot="1814290">
            <a:off x="8709081" y="4243662"/>
            <a:ext cx="189138" cy="276999"/>
          </a:xfrm>
          <a:prstGeom prst="rect">
            <a:avLst/>
          </a:prstGeom>
          <a:noFill/>
        </p:spPr>
        <p:txBody>
          <a:bodyPr wrap="square" rtlCol="0">
            <a:spAutoFit/>
          </a:bodyPr>
          <a:lstStyle/>
          <a:p>
            <a:r>
              <a:rPr kumimoji="1" lang="en-US" altLang="zh-CN" sz="1200" dirty="0">
                <a:solidFill>
                  <a:srgbClr val="E7E6E6"/>
                </a:solidFill>
              </a:rPr>
              <a:t>z</a:t>
            </a:r>
            <a:endParaRPr kumimoji="1" lang="zh-CN" altLang="en-US" sz="1200" dirty="0">
              <a:solidFill>
                <a:srgbClr val="E7E6E6"/>
              </a:solidFill>
            </a:endParaRPr>
          </a:p>
        </p:txBody>
      </p:sp>
      <p:sp>
        <p:nvSpPr>
          <p:cNvPr id="173" name="文本框 172"/>
          <p:cNvSpPr txBox="1"/>
          <p:nvPr/>
        </p:nvSpPr>
        <p:spPr>
          <a:xfrm rot="1814290">
            <a:off x="8797674" y="4169408"/>
            <a:ext cx="189138" cy="276999"/>
          </a:xfrm>
          <a:prstGeom prst="rect">
            <a:avLst/>
          </a:prstGeom>
          <a:noFill/>
        </p:spPr>
        <p:txBody>
          <a:bodyPr wrap="square" rtlCol="0">
            <a:spAutoFit/>
          </a:bodyPr>
          <a:lstStyle/>
          <a:p>
            <a:r>
              <a:rPr kumimoji="1" lang="en-US" altLang="zh-CN" sz="1200" dirty="0">
                <a:solidFill>
                  <a:srgbClr val="E7E6E6"/>
                </a:solidFill>
              </a:rPr>
              <a:t>z</a:t>
            </a:r>
            <a:endParaRPr kumimoji="1" lang="zh-CN" altLang="en-US" sz="1200" dirty="0">
              <a:solidFill>
                <a:srgbClr val="E7E6E6"/>
              </a:solidFill>
            </a:endParaRPr>
          </a:p>
        </p:txBody>
      </p:sp>
      <p:pic>
        <p:nvPicPr>
          <p:cNvPr id="174" name="图片 173"/>
          <p:cNvPicPr>
            <a:picLocks noChangeAspect="1"/>
          </p:cNvPicPr>
          <p:nvPr/>
        </p:nvPicPr>
        <p:blipFill>
          <a:blip r:embed="rId3"/>
          <a:stretch>
            <a:fillRect/>
          </a:stretch>
        </p:blipFill>
        <p:spPr>
          <a:xfrm>
            <a:off x="4393422" y="2948698"/>
            <a:ext cx="1431731" cy="13054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2800" dirty="0">
                <a:latin typeface="+mj-ea"/>
              </a:rPr>
              <a:t>Apache </a:t>
            </a:r>
            <a:r>
              <a:rPr lang="en-US" altLang="zh-CN" sz="2800" dirty="0" err="1">
                <a:latin typeface="+mj-ea"/>
              </a:rPr>
              <a:t>DolphinScheduler</a:t>
            </a:r>
            <a:r>
              <a:rPr lang="zh-CN" altLang="en-US" sz="2800" dirty="0">
                <a:latin typeface="+mj-ea"/>
              </a:rPr>
              <a:t> </a:t>
            </a:r>
            <a:r>
              <a:rPr lang="en-US" altLang="zh-CN" sz="2800" dirty="0">
                <a:latin typeface="+mj-ea"/>
                <a:sym typeface="+mn-lt"/>
              </a:rPr>
              <a:t>Introduction</a:t>
            </a:r>
            <a:endParaRPr lang="zh-CN" altLang="en-US" sz="2800" dirty="0">
              <a:latin typeface="+mj-ea"/>
            </a:endParaRPr>
          </a:p>
        </p:txBody>
      </p:sp>
      <p:sp>
        <p:nvSpPr>
          <p:cNvPr id="14" name="object 8"/>
          <p:cNvSpPr txBox="1"/>
          <p:nvPr/>
        </p:nvSpPr>
        <p:spPr>
          <a:xfrm>
            <a:off x="132360" y="1427444"/>
            <a:ext cx="5754634" cy="4003111"/>
          </a:xfrm>
          <a:prstGeom prst="rect">
            <a:avLst/>
          </a:prstGeom>
        </p:spPr>
        <p:txBody>
          <a:bodyPr vert="horz" wrap="square" lIns="0" tIns="14632" rIns="0" bIns="0" rtlCol="0">
            <a:spAutoFit/>
          </a:bodyPr>
          <a:lstStyle/>
          <a:p>
            <a:pPr>
              <a:lnSpc>
                <a:spcPct val="200000"/>
              </a:lnSpc>
            </a:pPr>
            <a:r>
              <a:rPr lang="en-US" altLang="zh-CN" sz="1600" dirty="0">
                <a:solidFill>
                  <a:srgbClr val="5A5A5A"/>
                </a:solidFill>
                <a:latin typeface="+mj-ea"/>
                <a:ea typeface="+mj-ea"/>
              </a:rPr>
              <a:t>1</a:t>
            </a:r>
            <a:r>
              <a:rPr lang="zh-CN" altLang="en-US" sz="1600" dirty="0">
                <a:solidFill>
                  <a:srgbClr val="5A5A5A"/>
                </a:solidFill>
                <a:latin typeface="+mj-ea"/>
                <a:ea typeface="+mj-ea"/>
              </a:rPr>
              <a:t>、</a:t>
            </a:r>
            <a:r>
              <a:rPr lang="en-US" altLang="zh-CN" sz="1600" dirty="0">
                <a:solidFill>
                  <a:srgbClr val="5A5A5A"/>
                </a:solidFill>
                <a:latin typeface="+mj-ea"/>
                <a:ea typeface="+mj-ea"/>
              </a:rPr>
              <a:t>Established at Analysys Inc. in 2017.</a:t>
            </a:r>
          </a:p>
          <a:p>
            <a:pPr>
              <a:lnSpc>
                <a:spcPct val="200000"/>
              </a:lnSpc>
            </a:pPr>
            <a:r>
              <a:rPr lang="en-US" altLang="zh-CN" sz="1600" dirty="0">
                <a:solidFill>
                  <a:srgbClr val="5A5A5A"/>
                </a:solidFill>
                <a:latin typeface="+mj-ea"/>
                <a:ea typeface="+mj-ea"/>
              </a:rPr>
              <a:t>2</a:t>
            </a:r>
            <a:r>
              <a:rPr lang="zh-CN" altLang="en-US" sz="1600" dirty="0">
                <a:solidFill>
                  <a:srgbClr val="5A5A5A"/>
                </a:solidFill>
                <a:latin typeface="+mj-ea"/>
                <a:ea typeface="+mj-ea"/>
              </a:rPr>
              <a:t>、</a:t>
            </a:r>
            <a:r>
              <a:rPr lang="en-US" altLang="zh-CN" sz="1600" dirty="0">
                <a:solidFill>
                  <a:srgbClr val="5A5A5A"/>
                </a:solidFill>
                <a:latin typeface="+mj-ea"/>
                <a:ea typeface="+mj-ea"/>
              </a:rPr>
              <a:t>Open source in March 2019 and joined Apache incubator in August 2019. </a:t>
            </a:r>
          </a:p>
          <a:p>
            <a:pPr>
              <a:lnSpc>
                <a:spcPct val="200000"/>
              </a:lnSpc>
            </a:pPr>
            <a:r>
              <a:rPr lang="en-US" altLang="zh-CN" sz="1600" dirty="0">
                <a:solidFill>
                  <a:srgbClr val="5A5A5A"/>
                </a:solidFill>
                <a:latin typeface="+mj-ea"/>
                <a:ea typeface="+mj-ea"/>
              </a:rPr>
              <a:t>3</a:t>
            </a:r>
            <a:r>
              <a:rPr lang="zh-CN" altLang="en-US" sz="1600" dirty="0">
                <a:solidFill>
                  <a:srgbClr val="5A5A5A"/>
                </a:solidFill>
                <a:latin typeface="+mj-ea"/>
                <a:ea typeface="+mj-ea"/>
              </a:rPr>
              <a:t>、</a:t>
            </a:r>
            <a:r>
              <a:rPr lang="en-US" altLang="zh-CN" sz="1600" dirty="0">
                <a:solidFill>
                  <a:srgbClr val="5A5A5A"/>
                </a:solidFill>
                <a:latin typeface="+mj-ea"/>
                <a:ea typeface="+mj-ea"/>
              </a:rPr>
              <a:t>DolphinScheduler is a distributed and extensible workflow scheduler platform with powerful DAG visual interfaces, dedicated to solving complex job dependencies in the data pipeline and providing various types of jobs available `out of the box`. </a:t>
            </a:r>
            <a:endParaRPr lang="zh-CN" altLang="en-US" sz="1600" dirty="0">
              <a:solidFill>
                <a:srgbClr val="5A5A5A"/>
              </a:solidFill>
              <a:latin typeface="+mj-ea"/>
              <a:ea typeface="+mj-ea"/>
            </a:endParaRPr>
          </a:p>
        </p:txBody>
      </p:sp>
      <p:grpSp>
        <p:nvGrpSpPr>
          <p:cNvPr id="8" name="组合 7"/>
          <p:cNvGrpSpPr/>
          <p:nvPr/>
        </p:nvGrpSpPr>
        <p:grpSpPr>
          <a:xfrm>
            <a:off x="5289804" y="1643806"/>
            <a:ext cx="6902196" cy="4166188"/>
            <a:chOff x="5576610" y="1013185"/>
            <a:chExt cx="6902196" cy="4166188"/>
          </a:xfrm>
        </p:grpSpPr>
        <p:grpSp>
          <p:nvGrpSpPr>
            <p:cNvPr id="3" name="Group 52"/>
            <p:cNvGrpSpPr/>
            <p:nvPr/>
          </p:nvGrpSpPr>
          <p:grpSpPr>
            <a:xfrm>
              <a:off x="5576610" y="1013185"/>
              <a:ext cx="6902196" cy="4166188"/>
              <a:chOff x="336947" y="1950447"/>
              <a:chExt cx="6745545" cy="4071635"/>
            </a:xfrm>
          </p:grpSpPr>
          <p:pic>
            <p:nvPicPr>
              <p:cNvPr id="4" name="Picture 53"/>
              <p:cNvPicPr>
                <a:picLocks noChangeAspect="1"/>
              </p:cNvPicPr>
              <p:nvPr/>
            </p:nvPicPr>
            <p:blipFill>
              <a:blip r:embed="rId2"/>
              <a:stretch>
                <a:fillRect/>
              </a:stretch>
            </p:blipFill>
            <p:spPr>
              <a:xfrm>
                <a:off x="336947" y="1950447"/>
                <a:ext cx="6745545" cy="4071635"/>
              </a:xfrm>
              <a:prstGeom prst="rect">
                <a:avLst/>
              </a:prstGeom>
            </p:spPr>
          </p:pic>
          <p:sp>
            <p:nvSpPr>
              <p:cNvPr id="5" name="Rectangle 54"/>
              <p:cNvSpPr/>
              <p:nvPr/>
            </p:nvSpPr>
            <p:spPr>
              <a:xfrm>
                <a:off x="1129035" y="2160307"/>
                <a:ext cx="5184576" cy="32403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8" name="Picture 4" descr="d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563" y="1221858"/>
              <a:ext cx="5416023" cy="339283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a:stretch>
              <a:fillRect/>
            </a:stretch>
          </p:blipFill>
          <p:spPr>
            <a:xfrm>
              <a:off x="7338108" y="1737715"/>
              <a:ext cx="3993136" cy="2307267"/>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4" y="1562904"/>
            <a:ext cx="2008691"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8</a:t>
            </a:r>
            <a:endParaRPr lang="zh-CN" altLang="en-US" sz="4000" dirty="0">
              <a:latin typeface="+mn-lt"/>
              <a:ea typeface="+mn-ea"/>
              <a:cs typeface="+mn-ea"/>
              <a:sym typeface="+mn-lt"/>
            </a:endParaRPr>
          </a:p>
        </p:txBody>
      </p:sp>
      <p:sp>
        <p:nvSpPr>
          <p:cNvPr id="28" name="文本框 27"/>
          <p:cNvSpPr txBox="1"/>
          <p:nvPr/>
        </p:nvSpPr>
        <p:spPr>
          <a:xfrm>
            <a:off x="4448501" y="4206389"/>
            <a:ext cx="3449955" cy="521970"/>
          </a:xfrm>
          <a:prstGeom prst="rect">
            <a:avLst/>
          </a:prstGeom>
          <a:noFill/>
        </p:spPr>
        <p:txBody>
          <a:bodyPr wrap="none" rtlCol="0">
            <a:spAutoFit/>
          </a:bodyPr>
          <a:lstStyle/>
          <a:p>
            <a:pPr algn="ctr"/>
            <a:r>
              <a:rPr lang="en-US" altLang="zh-CN" sz="2800" b="1" dirty="0">
                <a:solidFill>
                  <a:srgbClr val="5A5A5A"/>
                </a:solidFill>
                <a:latin typeface="+mj-ea"/>
                <a:ea typeface="+mj-ea"/>
                <a:cs typeface="+mn-ea"/>
                <a:sym typeface="+mn-lt"/>
              </a:rPr>
              <a:t>Related </a:t>
            </a:r>
            <a:r>
              <a:rPr lang="en-US" altLang="zh-CN" sz="2800" b="1" dirty="0">
                <a:solidFill>
                  <a:srgbClr val="5A5A5A"/>
                </a:solidFill>
                <a:cs typeface="+mn-ea"/>
                <a:sym typeface="+mn-lt"/>
              </a:rPr>
              <a:t>Resources</a:t>
            </a:r>
          </a:p>
        </p:txBody>
      </p:sp>
      <p:sp>
        <p:nvSpPr>
          <p:cNvPr id="71" name="椭圆 70"/>
          <p:cNvSpPr/>
          <p:nvPr/>
        </p:nvSpPr>
        <p:spPr>
          <a:xfrm>
            <a:off x="5460600" y="2651728"/>
            <a:ext cx="1270800" cy="127080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293" y="2885785"/>
            <a:ext cx="857129" cy="857129"/>
          </a:xfrm>
          <a:prstGeom prst="rect">
            <a:avLst/>
          </a:prstGeom>
        </p:spPr>
      </p:pic>
      <p:pic>
        <p:nvPicPr>
          <p:cNvPr id="75" name="图片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19" y="2784363"/>
            <a:ext cx="1005530" cy="1005530"/>
          </a:xfrm>
          <a:prstGeom prst="rect">
            <a:avLst/>
          </a:prstGeom>
        </p:spPr>
      </p:pic>
      <p:sp>
        <p:nvSpPr>
          <p:cNvPr id="19" name="任意多边形 18"/>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317500" y="5424599"/>
            <a:ext cx="11557000" cy="1000770"/>
            <a:chOff x="317500" y="5146031"/>
            <a:chExt cx="11557000" cy="1000770"/>
          </a:xfrm>
        </p:grpSpPr>
        <p:sp>
          <p:nvSpPr>
            <p:cNvPr id="22" name="任意多边形 21"/>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日期占位符 1"/>
          <p:cNvSpPr txBox="1"/>
          <p:nvPr/>
        </p:nvSpPr>
        <p:spPr>
          <a:xfrm>
            <a:off x="179158" y="6466309"/>
            <a:ext cx="1382941"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2BEBA7-7DFE-4567-8B91-5FC1F639AE04}" type="datetime1">
              <a:rPr lang="zh-CN" altLang="en-US" sz="1100" smtClean="0">
                <a:solidFill>
                  <a:srgbClr val="717171"/>
                </a:solidFill>
              </a:rPr>
              <a:t>2021/4/14</a:t>
            </a:fld>
            <a:endParaRPr lang="zh-CN" altLang="en-US" sz="1100" dirty="0">
              <a:solidFill>
                <a:srgbClr val="717171"/>
              </a:solidFill>
            </a:endParaRPr>
          </a:p>
        </p:txBody>
      </p:sp>
      <p:sp>
        <p:nvSpPr>
          <p:cNvPr id="34" name="文本框 33"/>
          <p:cNvSpPr txBox="1"/>
          <p:nvPr/>
        </p:nvSpPr>
        <p:spPr>
          <a:xfrm>
            <a:off x="11705376" y="6467154"/>
            <a:ext cx="616226" cy="261610"/>
          </a:xfrm>
          <a:prstGeom prst="rect">
            <a:avLst/>
          </a:prstGeom>
          <a:noFill/>
        </p:spPr>
        <p:txBody>
          <a:bodyPr wrap="square" rtlCol="0">
            <a:spAutoFit/>
          </a:bodyPr>
          <a:lstStyle/>
          <a:p>
            <a:fld id="{97768681-413D-45D4-979C-D3F700D13AA1}" type="slidenum">
              <a:rPr lang="zh-CN" altLang="en-US" sz="1100" kern="1200" smtClean="0">
                <a:solidFill>
                  <a:srgbClr val="717171"/>
                </a:solidFill>
                <a:latin typeface="+mn-lt"/>
                <a:ea typeface="+mn-ea"/>
                <a:cs typeface="+mn-cs"/>
              </a:rPr>
              <a:t>40</a:t>
            </a:fld>
            <a:endParaRPr lang="zh-CN" altLang="en-US" sz="1100" kern="1200" dirty="0">
              <a:solidFill>
                <a:srgbClr val="717171"/>
              </a:solidFill>
              <a:latin typeface="+mn-lt"/>
              <a:ea typeface="+mn-ea"/>
              <a:cs typeface="+mn-cs"/>
            </a:endParaRPr>
          </a:p>
        </p:txBody>
      </p:sp>
      <p:sp>
        <p:nvSpPr>
          <p:cNvPr id="35" name="Freeform 1558"/>
          <p:cNvSpPr>
            <a:spLocks noEditPoints="1"/>
          </p:cNvSpPr>
          <p:nvPr/>
        </p:nvSpPr>
        <p:spPr bwMode="auto">
          <a:xfrm>
            <a:off x="5833262" y="2947351"/>
            <a:ext cx="525476" cy="706652"/>
          </a:xfrm>
          <a:custGeom>
            <a:avLst/>
            <a:gdLst>
              <a:gd name="T0" fmla="*/ 6 w 104"/>
              <a:gd name="T1" fmla="*/ 0 h 136"/>
              <a:gd name="T2" fmla="*/ 0 w 104"/>
              <a:gd name="T3" fmla="*/ 130 h 136"/>
              <a:gd name="T4" fmla="*/ 98 w 104"/>
              <a:gd name="T5" fmla="*/ 136 h 136"/>
              <a:gd name="T6" fmla="*/ 104 w 104"/>
              <a:gd name="T7" fmla="*/ 6 h 136"/>
              <a:gd name="T8" fmla="*/ 35 w 104"/>
              <a:gd name="T9" fmla="*/ 112 h 136"/>
              <a:gd name="T10" fmla="*/ 21 w 104"/>
              <a:gd name="T11" fmla="*/ 115 h 136"/>
              <a:gd name="T12" fmla="*/ 18 w 104"/>
              <a:gd name="T13" fmla="*/ 105 h 136"/>
              <a:gd name="T14" fmla="*/ 32 w 104"/>
              <a:gd name="T15" fmla="*/ 102 h 136"/>
              <a:gd name="T16" fmla="*/ 35 w 104"/>
              <a:gd name="T17" fmla="*/ 112 h 136"/>
              <a:gd name="T18" fmla="*/ 32 w 104"/>
              <a:gd name="T19" fmla="*/ 95 h 136"/>
              <a:gd name="T20" fmla="*/ 18 w 104"/>
              <a:gd name="T21" fmla="*/ 92 h 136"/>
              <a:gd name="T22" fmla="*/ 21 w 104"/>
              <a:gd name="T23" fmla="*/ 82 h 136"/>
              <a:gd name="T24" fmla="*/ 35 w 104"/>
              <a:gd name="T25" fmla="*/ 85 h 136"/>
              <a:gd name="T26" fmla="*/ 35 w 104"/>
              <a:gd name="T27" fmla="*/ 72 h 136"/>
              <a:gd name="T28" fmla="*/ 21 w 104"/>
              <a:gd name="T29" fmla="*/ 74 h 136"/>
              <a:gd name="T30" fmla="*/ 18 w 104"/>
              <a:gd name="T31" fmla="*/ 64 h 136"/>
              <a:gd name="T32" fmla="*/ 32 w 104"/>
              <a:gd name="T33" fmla="*/ 61 h 136"/>
              <a:gd name="T34" fmla="*/ 35 w 104"/>
              <a:gd name="T35" fmla="*/ 72 h 136"/>
              <a:gd name="T36" fmla="*/ 58 w 104"/>
              <a:gd name="T37" fmla="*/ 115 h 136"/>
              <a:gd name="T38" fmla="*/ 43 w 104"/>
              <a:gd name="T39" fmla="*/ 112 h 136"/>
              <a:gd name="T40" fmla="*/ 47 w 104"/>
              <a:gd name="T41" fmla="*/ 102 h 136"/>
              <a:gd name="T42" fmla="*/ 61 w 104"/>
              <a:gd name="T43" fmla="*/ 105 h 136"/>
              <a:gd name="T44" fmla="*/ 61 w 104"/>
              <a:gd name="T45" fmla="*/ 92 h 136"/>
              <a:gd name="T46" fmla="*/ 47 w 104"/>
              <a:gd name="T47" fmla="*/ 95 h 136"/>
              <a:gd name="T48" fmla="*/ 43 w 104"/>
              <a:gd name="T49" fmla="*/ 85 h 136"/>
              <a:gd name="T50" fmla="*/ 58 w 104"/>
              <a:gd name="T51" fmla="*/ 82 h 136"/>
              <a:gd name="T52" fmla="*/ 61 w 104"/>
              <a:gd name="T53" fmla="*/ 92 h 136"/>
              <a:gd name="T54" fmla="*/ 58 w 104"/>
              <a:gd name="T55" fmla="*/ 74 h 136"/>
              <a:gd name="T56" fmla="*/ 43 w 104"/>
              <a:gd name="T57" fmla="*/ 72 h 136"/>
              <a:gd name="T58" fmla="*/ 47 w 104"/>
              <a:gd name="T59" fmla="*/ 61 h 136"/>
              <a:gd name="T60" fmla="*/ 61 w 104"/>
              <a:gd name="T61" fmla="*/ 64 h 136"/>
              <a:gd name="T62" fmla="*/ 86 w 104"/>
              <a:gd name="T63" fmla="*/ 112 h 136"/>
              <a:gd name="T64" fmla="*/ 72 w 104"/>
              <a:gd name="T65" fmla="*/ 115 h 136"/>
              <a:gd name="T66" fmla="*/ 69 w 104"/>
              <a:gd name="T67" fmla="*/ 104 h 136"/>
              <a:gd name="T68" fmla="*/ 83 w 104"/>
              <a:gd name="T69" fmla="*/ 102 h 136"/>
              <a:gd name="T70" fmla="*/ 86 w 104"/>
              <a:gd name="T71" fmla="*/ 112 h 136"/>
              <a:gd name="T72" fmla="*/ 83 w 104"/>
              <a:gd name="T73" fmla="*/ 95 h 136"/>
              <a:gd name="T74" fmla="*/ 69 w 104"/>
              <a:gd name="T75" fmla="*/ 92 h 136"/>
              <a:gd name="T76" fmla="*/ 72 w 104"/>
              <a:gd name="T77" fmla="*/ 82 h 136"/>
              <a:gd name="T78" fmla="*/ 86 w 104"/>
              <a:gd name="T79" fmla="*/ 84 h 136"/>
              <a:gd name="T80" fmla="*/ 86 w 104"/>
              <a:gd name="T81" fmla="*/ 72 h 136"/>
              <a:gd name="T82" fmla="*/ 72 w 104"/>
              <a:gd name="T83" fmla="*/ 74 h 136"/>
              <a:gd name="T84" fmla="*/ 69 w 104"/>
              <a:gd name="T85" fmla="*/ 64 h 136"/>
              <a:gd name="T86" fmla="*/ 83 w 104"/>
              <a:gd name="T87" fmla="*/ 61 h 136"/>
              <a:gd name="T88" fmla="*/ 86 w 104"/>
              <a:gd name="T89" fmla="*/ 72 h 136"/>
              <a:gd name="T90" fmla="*/ 71 w 104"/>
              <a:gd name="T91" fmla="*/ 48 h 136"/>
              <a:gd name="T92" fmla="*/ 71 w 104"/>
              <a:gd name="T93" fmla="*/ 39 h 136"/>
              <a:gd name="T94" fmla="*/ 90 w 104"/>
              <a:gd name="T95" fmla="*/ 43 h 136"/>
              <a:gd name="T96" fmla="*/ 94 w 104"/>
              <a:gd name="T97" fmla="*/ 27 h 136"/>
              <a:gd name="T98" fmla="*/ 14 w 104"/>
              <a:gd name="T99" fmla="*/ 32 h 136"/>
              <a:gd name="T100" fmla="*/ 10 w 104"/>
              <a:gd name="T101" fmla="*/ 16 h 136"/>
              <a:gd name="T102" fmla="*/ 90 w 104"/>
              <a:gd name="T103" fmla="*/ 12 h 136"/>
              <a:gd name="T104" fmla="*/ 94 w 104"/>
              <a:gd name="T105" fmla="*/ 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36">
                <a:moveTo>
                  <a:pt x="98" y="0"/>
                </a:moveTo>
                <a:cubicBezTo>
                  <a:pt x="6" y="0"/>
                  <a:pt x="6" y="0"/>
                  <a:pt x="6" y="0"/>
                </a:cubicBezTo>
                <a:cubicBezTo>
                  <a:pt x="3" y="0"/>
                  <a:pt x="0" y="3"/>
                  <a:pt x="0" y="6"/>
                </a:cubicBezTo>
                <a:cubicBezTo>
                  <a:pt x="0" y="130"/>
                  <a:pt x="0" y="130"/>
                  <a:pt x="0" y="130"/>
                </a:cubicBezTo>
                <a:cubicBezTo>
                  <a:pt x="0" y="133"/>
                  <a:pt x="3" y="136"/>
                  <a:pt x="6" y="136"/>
                </a:cubicBezTo>
                <a:cubicBezTo>
                  <a:pt x="98" y="136"/>
                  <a:pt x="98" y="136"/>
                  <a:pt x="98" y="136"/>
                </a:cubicBezTo>
                <a:cubicBezTo>
                  <a:pt x="101" y="136"/>
                  <a:pt x="104" y="133"/>
                  <a:pt x="104" y="130"/>
                </a:cubicBezTo>
                <a:cubicBezTo>
                  <a:pt x="104" y="6"/>
                  <a:pt x="104" y="6"/>
                  <a:pt x="104" y="6"/>
                </a:cubicBezTo>
                <a:cubicBezTo>
                  <a:pt x="104" y="3"/>
                  <a:pt x="101" y="0"/>
                  <a:pt x="98" y="0"/>
                </a:cubicBezTo>
                <a:close/>
                <a:moveTo>
                  <a:pt x="35" y="112"/>
                </a:moveTo>
                <a:cubicBezTo>
                  <a:pt x="35" y="114"/>
                  <a:pt x="34" y="115"/>
                  <a:pt x="32" y="115"/>
                </a:cubicBezTo>
                <a:cubicBezTo>
                  <a:pt x="21" y="115"/>
                  <a:pt x="21" y="115"/>
                  <a:pt x="21" y="115"/>
                </a:cubicBezTo>
                <a:cubicBezTo>
                  <a:pt x="19" y="115"/>
                  <a:pt x="18" y="114"/>
                  <a:pt x="18" y="112"/>
                </a:cubicBezTo>
                <a:cubicBezTo>
                  <a:pt x="18" y="105"/>
                  <a:pt x="18" y="105"/>
                  <a:pt x="18" y="105"/>
                </a:cubicBezTo>
                <a:cubicBezTo>
                  <a:pt x="18" y="103"/>
                  <a:pt x="19" y="102"/>
                  <a:pt x="21" y="102"/>
                </a:cubicBezTo>
                <a:cubicBezTo>
                  <a:pt x="32" y="102"/>
                  <a:pt x="32" y="102"/>
                  <a:pt x="32" y="102"/>
                </a:cubicBezTo>
                <a:cubicBezTo>
                  <a:pt x="34" y="102"/>
                  <a:pt x="35" y="103"/>
                  <a:pt x="35" y="105"/>
                </a:cubicBezTo>
                <a:lnTo>
                  <a:pt x="35" y="112"/>
                </a:lnTo>
                <a:close/>
                <a:moveTo>
                  <a:pt x="35" y="92"/>
                </a:moveTo>
                <a:cubicBezTo>
                  <a:pt x="35" y="94"/>
                  <a:pt x="34" y="95"/>
                  <a:pt x="32" y="95"/>
                </a:cubicBezTo>
                <a:cubicBezTo>
                  <a:pt x="21" y="95"/>
                  <a:pt x="21" y="95"/>
                  <a:pt x="21" y="95"/>
                </a:cubicBezTo>
                <a:cubicBezTo>
                  <a:pt x="19" y="95"/>
                  <a:pt x="18" y="94"/>
                  <a:pt x="18" y="92"/>
                </a:cubicBezTo>
                <a:cubicBezTo>
                  <a:pt x="18" y="85"/>
                  <a:pt x="18" y="85"/>
                  <a:pt x="18" y="85"/>
                </a:cubicBezTo>
                <a:cubicBezTo>
                  <a:pt x="18" y="83"/>
                  <a:pt x="19" y="82"/>
                  <a:pt x="21" y="82"/>
                </a:cubicBezTo>
                <a:cubicBezTo>
                  <a:pt x="32" y="82"/>
                  <a:pt x="32" y="82"/>
                  <a:pt x="32" y="82"/>
                </a:cubicBezTo>
                <a:cubicBezTo>
                  <a:pt x="34" y="82"/>
                  <a:pt x="35" y="83"/>
                  <a:pt x="35" y="85"/>
                </a:cubicBezTo>
                <a:lnTo>
                  <a:pt x="35" y="92"/>
                </a:lnTo>
                <a:close/>
                <a:moveTo>
                  <a:pt x="35" y="72"/>
                </a:moveTo>
                <a:cubicBezTo>
                  <a:pt x="35" y="73"/>
                  <a:pt x="34" y="74"/>
                  <a:pt x="32" y="74"/>
                </a:cubicBezTo>
                <a:cubicBezTo>
                  <a:pt x="21" y="74"/>
                  <a:pt x="21" y="74"/>
                  <a:pt x="21" y="74"/>
                </a:cubicBezTo>
                <a:cubicBezTo>
                  <a:pt x="19" y="74"/>
                  <a:pt x="18" y="73"/>
                  <a:pt x="18" y="72"/>
                </a:cubicBezTo>
                <a:cubicBezTo>
                  <a:pt x="18" y="64"/>
                  <a:pt x="18" y="64"/>
                  <a:pt x="18" y="64"/>
                </a:cubicBezTo>
                <a:cubicBezTo>
                  <a:pt x="18" y="62"/>
                  <a:pt x="19" y="61"/>
                  <a:pt x="21" y="61"/>
                </a:cubicBezTo>
                <a:cubicBezTo>
                  <a:pt x="32" y="61"/>
                  <a:pt x="32" y="61"/>
                  <a:pt x="32" y="61"/>
                </a:cubicBezTo>
                <a:cubicBezTo>
                  <a:pt x="34" y="61"/>
                  <a:pt x="35" y="62"/>
                  <a:pt x="35" y="64"/>
                </a:cubicBezTo>
                <a:lnTo>
                  <a:pt x="35" y="72"/>
                </a:lnTo>
                <a:close/>
                <a:moveTo>
                  <a:pt x="61" y="112"/>
                </a:moveTo>
                <a:cubicBezTo>
                  <a:pt x="61" y="114"/>
                  <a:pt x="59" y="115"/>
                  <a:pt x="58" y="115"/>
                </a:cubicBezTo>
                <a:cubicBezTo>
                  <a:pt x="47" y="115"/>
                  <a:pt x="47" y="115"/>
                  <a:pt x="47" y="115"/>
                </a:cubicBezTo>
                <a:cubicBezTo>
                  <a:pt x="45" y="115"/>
                  <a:pt x="43" y="114"/>
                  <a:pt x="43" y="112"/>
                </a:cubicBezTo>
                <a:cubicBezTo>
                  <a:pt x="43" y="105"/>
                  <a:pt x="43" y="105"/>
                  <a:pt x="43" y="105"/>
                </a:cubicBezTo>
                <a:cubicBezTo>
                  <a:pt x="43" y="103"/>
                  <a:pt x="45" y="102"/>
                  <a:pt x="47" y="102"/>
                </a:cubicBezTo>
                <a:cubicBezTo>
                  <a:pt x="58" y="102"/>
                  <a:pt x="58" y="102"/>
                  <a:pt x="58" y="102"/>
                </a:cubicBezTo>
                <a:cubicBezTo>
                  <a:pt x="59" y="102"/>
                  <a:pt x="61" y="103"/>
                  <a:pt x="61" y="105"/>
                </a:cubicBezTo>
                <a:lnTo>
                  <a:pt x="61" y="112"/>
                </a:lnTo>
                <a:close/>
                <a:moveTo>
                  <a:pt x="61" y="92"/>
                </a:moveTo>
                <a:cubicBezTo>
                  <a:pt x="61" y="94"/>
                  <a:pt x="59" y="95"/>
                  <a:pt x="58" y="95"/>
                </a:cubicBezTo>
                <a:cubicBezTo>
                  <a:pt x="47" y="95"/>
                  <a:pt x="47" y="95"/>
                  <a:pt x="47" y="95"/>
                </a:cubicBezTo>
                <a:cubicBezTo>
                  <a:pt x="45" y="95"/>
                  <a:pt x="43" y="94"/>
                  <a:pt x="43" y="92"/>
                </a:cubicBezTo>
                <a:cubicBezTo>
                  <a:pt x="43" y="85"/>
                  <a:pt x="43" y="85"/>
                  <a:pt x="43" y="85"/>
                </a:cubicBezTo>
                <a:cubicBezTo>
                  <a:pt x="43" y="83"/>
                  <a:pt x="45" y="82"/>
                  <a:pt x="47" y="82"/>
                </a:cubicBezTo>
                <a:cubicBezTo>
                  <a:pt x="58" y="82"/>
                  <a:pt x="58" y="82"/>
                  <a:pt x="58" y="82"/>
                </a:cubicBezTo>
                <a:cubicBezTo>
                  <a:pt x="59" y="82"/>
                  <a:pt x="61" y="83"/>
                  <a:pt x="61" y="85"/>
                </a:cubicBezTo>
                <a:lnTo>
                  <a:pt x="61" y="92"/>
                </a:lnTo>
                <a:close/>
                <a:moveTo>
                  <a:pt x="61" y="72"/>
                </a:moveTo>
                <a:cubicBezTo>
                  <a:pt x="61" y="73"/>
                  <a:pt x="59" y="74"/>
                  <a:pt x="58" y="74"/>
                </a:cubicBezTo>
                <a:cubicBezTo>
                  <a:pt x="47" y="74"/>
                  <a:pt x="47" y="74"/>
                  <a:pt x="47" y="74"/>
                </a:cubicBezTo>
                <a:cubicBezTo>
                  <a:pt x="45" y="74"/>
                  <a:pt x="43" y="73"/>
                  <a:pt x="43" y="72"/>
                </a:cubicBezTo>
                <a:cubicBezTo>
                  <a:pt x="43" y="64"/>
                  <a:pt x="43" y="64"/>
                  <a:pt x="43" y="64"/>
                </a:cubicBezTo>
                <a:cubicBezTo>
                  <a:pt x="43" y="62"/>
                  <a:pt x="45" y="61"/>
                  <a:pt x="47" y="61"/>
                </a:cubicBezTo>
                <a:cubicBezTo>
                  <a:pt x="58" y="61"/>
                  <a:pt x="58" y="61"/>
                  <a:pt x="58" y="61"/>
                </a:cubicBezTo>
                <a:cubicBezTo>
                  <a:pt x="59" y="61"/>
                  <a:pt x="61" y="62"/>
                  <a:pt x="61" y="64"/>
                </a:cubicBezTo>
                <a:lnTo>
                  <a:pt x="61" y="72"/>
                </a:lnTo>
                <a:close/>
                <a:moveTo>
                  <a:pt x="86" y="112"/>
                </a:moveTo>
                <a:cubicBezTo>
                  <a:pt x="86" y="114"/>
                  <a:pt x="85" y="115"/>
                  <a:pt x="83" y="115"/>
                </a:cubicBezTo>
                <a:cubicBezTo>
                  <a:pt x="72" y="115"/>
                  <a:pt x="72" y="115"/>
                  <a:pt x="72" y="115"/>
                </a:cubicBezTo>
                <a:cubicBezTo>
                  <a:pt x="70" y="115"/>
                  <a:pt x="69" y="114"/>
                  <a:pt x="69" y="112"/>
                </a:cubicBezTo>
                <a:cubicBezTo>
                  <a:pt x="69" y="104"/>
                  <a:pt x="69" y="104"/>
                  <a:pt x="69" y="104"/>
                </a:cubicBezTo>
                <a:cubicBezTo>
                  <a:pt x="69" y="103"/>
                  <a:pt x="70" y="102"/>
                  <a:pt x="72" y="102"/>
                </a:cubicBezTo>
                <a:cubicBezTo>
                  <a:pt x="83" y="102"/>
                  <a:pt x="83" y="102"/>
                  <a:pt x="83" y="102"/>
                </a:cubicBezTo>
                <a:cubicBezTo>
                  <a:pt x="85" y="102"/>
                  <a:pt x="86" y="103"/>
                  <a:pt x="86" y="104"/>
                </a:cubicBezTo>
                <a:lnTo>
                  <a:pt x="86" y="112"/>
                </a:lnTo>
                <a:close/>
                <a:moveTo>
                  <a:pt x="86" y="92"/>
                </a:moveTo>
                <a:cubicBezTo>
                  <a:pt x="86" y="94"/>
                  <a:pt x="85" y="95"/>
                  <a:pt x="83" y="95"/>
                </a:cubicBezTo>
                <a:cubicBezTo>
                  <a:pt x="72" y="95"/>
                  <a:pt x="72" y="95"/>
                  <a:pt x="72" y="95"/>
                </a:cubicBezTo>
                <a:cubicBezTo>
                  <a:pt x="70" y="95"/>
                  <a:pt x="69" y="94"/>
                  <a:pt x="69" y="92"/>
                </a:cubicBezTo>
                <a:cubicBezTo>
                  <a:pt x="69" y="84"/>
                  <a:pt x="69" y="84"/>
                  <a:pt x="69" y="84"/>
                </a:cubicBezTo>
                <a:cubicBezTo>
                  <a:pt x="69" y="83"/>
                  <a:pt x="70" y="82"/>
                  <a:pt x="72" y="82"/>
                </a:cubicBezTo>
                <a:cubicBezTo>
                  <a:pt x="83" y="82"/>
                  <a:pt x="83" y="82"/>
                  <a:pt x="83" y="82"/>
                </a:cubicBezTo>
                <a:cubicBezTo>
                  <a:pt x="85" y="82"/>
                  <a:pt x="86" y="83"/>
                  <a:pt x="86" y="84"/>
                </a:cubicBezTo>
                <a:lnTo>
                  <a:pt x="86" y="92"/>
                </a:lnTo>
                <a:close/>
                <a:moveTo>
                  <a:pt x="86" y="72"/>
                </a:moveTo>
                <a:cubicBezTo>
                  <a:pt x="86" y="73"/>
                  <a:pt x="85" y="74"/>
                  <a:pt x="83" y="74"/>
                </a:cubicBezTo>
                <a:cubicBezTo>
                  <a:pt x="72" y="74"/>
                  <a:pt x="72" y="74"/>
                  <a:pt x="72" y="74"/>
                </a:cubicBezTo>
                <a:cubicBezTo>
                  <a:pt x="70" y="74"/>
                  <a:pt x="69" y="73"/>
                  <a:pt x="69" y="72"/>
                </a:cubicBezTo>
                <a:cubicBezTo>
                  <a:pt x="69" y="64"/>
                  <a:pt x="69" y="64"/>
                  <a:pt x="69" y="64"/>
                </a:cubicBezTo>
                <a:cubicBezTo>
                  <a:pt x="69" y="62"/>
                  <a:pt x="70" y="61"/>
                  <a:pt x="72" y="61"/>
                </a:cubicBezTo>
                <a:cubicBezTo>
                  <a:pt x="83" y="61"/>
                  <a:pt x="83" y="61"/>
                  <a:pt x="83" y="61"/>
                </a:cubicBezTo>
                <a:cubicBezTo>
                  <a:pt x="85" y="61"/>
                  <a:pt x="86" y="62"/>
                  <a:pt x="86" y="64"/>
                </a:cubicBezTo>
                <a:lnTo>
                  <a:pt x="86" y="72"/>
                </a:lnTo>
                <a:close/>
                <a:moveTo>
                  <a:pt x="87" y="48"/>
                </a:moveTo>
                <a:cubicBezTo>
                  <a:pt x="71" y="48"/>
                  <a:pt x="71" y="48"/>
                  <a:pt x="71" y="48"/>
                </a:cubicBezTo>
                <a:cubicBezTo>
                  <a:pt x="70" y="48"/>
                  <a:pt x="68" y="46"/>
                  <a:pt x="68" y="43"/>
                </a:cubicBezTo>
                <a:cubicBezTo>
                  <a:pt x="68" y="41"/>
                  <a:pt x="70" y="39"/>
                  <a:pt x="71" y="39"/>
                </a:cubicBezTo>
                <a:cubicBezTo>
                  <a:pt x="87" y="39"/>
                  <a:pt x="87" y="39"/>
                  <a:pt x="87" y="39"/>
                </a:cubicBezTo>
                <a:cubicBezTo>
                  <a:pt x="89" y="39"/>
                  <a:pt x="90" y="41"/>
                  <a:pt x="90" y="43"/>
                </a:cubicBezTo>
                <a:cubicBezTo>
                  <a:pt x="90" y="46"/>
                  <a:pt x="89" y="48"/>
                  <a:pt x="87" y="48"/>
                </a:cubicBezTo>
                <a:close/>
                <a:moveTo>
                  <a:pt x="94" y="27"/>
                </a:moveTo>
                <a:cubicBezTo>
                  <a:pt x="94" y="30"/>
                  <a:pt x="92" y="32"/>
                  <a:pt x="90" y="32"/>
                </a:cubicBezTo>
                <a:cubicBezTo>
                  <a:pt x="14" y="32"/>
                  <a:pt x="14" y="32"/>
                  <a:pt x="14" y="32"/>
                </a:cubicBezTo>
                <a:cubicBezTo>
                  <a:pt x="12" y="32"/>
                  <a:pt x="10" y="30"/>
                  <a:pt x="10" y="27"/>
                </a:cubicBezTo>
                <a:cubicBezTo>
                  <a:pt x="10" y="16"/>
                  <a:pt x="10" y="16"/>
                  <a:pt x="10" y="16"/>
                </a:cubicBezTo>
                <a:cubicBezTo>
                  <a:pt x="10" y="14"/>
                  <a:pt x="12" y="12"/>
                  <a:pt x="14" y="12"/>
                </a:cubicBezTo>
                <a:cubicBezTo>
                  <a:pt x="90" y="12"/>
                  <a:pt x="90" y="12"/>
                  <a:pt x="90" y="12"/>
                </a:cubicBezTo>
                <a:cubicBezTo>
                  <a:pt x="92" y="12"/>
                  <a:pt x="94" y="14"/>
                  <a:pt x="94" y="16"/>
                </a:cubicBezTo>
                <a:lnTo>
                  <a:pt x="94" y="27"/>
                </a:ln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697462" y="1502029"/>
            <a:ext cx="12538700" cy="2000250"/>
          </a:xfrm>
          <a:prstGeom prst="rect">
            <a:avLst/>
          </a:prstGeom>
        </p:spPr>
        <p:txBody>
          <a:bodyPr wrap="square">
            <a:spAutoFit/>
          </a:bodyPr>
          <a:lstStyle/>
          <a:p>
            <a:pPr marL="408305" indent="-408305">
              <a:lnSpc>
                <a:spcPts val="1145"/>
              </a:lnSpc>
              <a:buFont typeface="Wingdings" panose="05000000000000000000" pitchFamily="2" charset="2"/>
              <a:buChar char="Ø"/>
            </a:pPr>
            <a:r>
              <a:rPr kumimoji="1" lang="en-US" altLang="zh-CN" sz="1600" dirty="0">
                <a:solidFill>
                  <a:srgbClr val="626262"/>
                </a:solidFill>
                <a:latin typeface="微软雅黑" panose="020B0503020204020204" pitchFamily="34" charset="-122"/>
                <a:ea typeface="微软雅黑" panose="020B0503020204020204" pitchFamily="34" charset="-122"/>
              </a:rPr>
              <a:t>Online</a:t>
            </a:r>
            <a:r>
              <a:rPr kumimoji="1" lang="zh-CN" altLang="en-US" sz="1600" dirty="0">
                <a:solidFill>
                  <a:srgbClr val="626262"/>
                </a:solidFill>
                <a:latin typeface="微软雅黑" panose="020B0503020204020204" pitchFamily="34" charset="-122"/>
                <a:ea typeface="微软雅黑" panose="020B0503020204020204" pitchFamily="34" charset="-122"/>
              </a:rPr>
              <a:t> </a:t>
            </a:r>
            <a:r>
              <a:rPr kumimoji="1" lang="en-US" altLang="zh-CN" sz="1600" dirty="0">
                <a:solidFill>
                  <a:srgbClr val="626262"/>
                </a:solidFill>
                <a:latin typeface="微软雅黑" panose="020B0503020204020204" pitchFamily="34" charset="-122"/>
                <a:ea typeface="微软雅黑" panose="020B0503020204020204" pitchFamily="34" charset="-122"/>
              </a:rPr>
              <a:t>DEMO:</a:t>
            </a:r>
            <a:r>
              <a:rPr kumimoji="1" lang="zh-CN" altLang="en-US" sz="1600" dirty="0">
                <a:solidFill>
                  <a:srgbClr val="626262"/>
                </a:solidFill>
                <a:latin typeface="微软雅黑" panose="020B0503020204020204" pitchFamily="34" charset="-122"/>
                <a:ea typeface="微软雅黑" panose="020B0503020204020204" pitchFamily="34" charset="-122"/>
              </a:rPr>
              <a:t> </a:t>
            </a:r>
            <a:r>
              <a:rPr lang="en-US" sz="1600" dirty="0">
                <a:solidFill>
                  <a:srgbClr val="626262"/>
                </a:solidFill>
                <a:latin typeface="微软雅黑" panose="020B0503020204020204" pitchFamily="34" charset="-122"/>
                <a:ea typeface="微软雅黑" panose="020B0503020204020204" pitchFamily="34" charset="-122"/>
                <a:hlinkClick r:id="rId3"/>
              </a:rPr>
              <a:t>http://106.75.43.194:8888/</a:t>
            </a: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kumimoji="1" lang="en-US" altLang="zh-CN"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r>
              <a:rPr kumimoji="1" lang="en-US" altLang="zh-CN" sz="1600" dirty="0">
                <a:solidFill>
                  <a:srgbClr val="626262"/>
                </a:solidFill>
                <a:latin typeface="微软雅黑" panose="020B0503020204020204" pitchFamily="34" charset="-122"/>
                <a:ea typeface="微软雅黑" panose="020B0503020204020204" pitchFamily="34" charset="-122"/>
              </a:rPr>
              <a:t>Website</a:t>
            </a:r>
            <a:r>
              <a:rPr kumimoji="1" lang="zh-CN" altLang="en-US" sz="1600" dirty="0">
                <a:solidFill>
                  <a:srgbClr val="626262"/>
                </a:solidFill>
                <a:latin typeface="微软雅黑" panose="020B0503020204020204" pitchFamily="34" charset="-122"/>
                <a:ea typeface="微软雅黑" panose="020B0503020204020204" pitchFamily="34" charset="-122"/>
              </a:rPr>
              <a:t>：</a:t>
            </a:r>
            <a:r>
              <a:rPr lang="en-US" sz="1600" dirty="0">
                <a:solidFill>
                  <a:srgbClr val="626262"/>
                </a:solidFill>
                <a:latin typeface="微软雅黑" panose="020B0503020204020204" pitchFamily="34" charset="-122"/>
                <a:ea typeface="微软雅黑" panose="020B0503020204020204" pitchFamily="34" charset="-122"/>
                <a:hlinkClick r:id="rId4"/>
              </a:rPr>
              <a:t>https://dolphinscheduler.apache.org</a:t>
            </a: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r>
              <a:rPr kumimoji="1" lang="en-US" altLang="zh-CN" sz="1600" dirty="0" err="1">
                <a:solidFill>
                  <a:srgbClr val="626262"/>
                </a:solidFill>
                <a:latin typeface="微软雅黑" panose="020B0503020204020204" pitchFamily="34" charset="-122"/>
                <a:ea typeface="微软雅黑" panose="020B0503020204020204" pitchFamily="34" charset="-122"/>
              </a:rPr>
              <a:t>Github</a:t>
            </a:r>
            <a:r>
              <a:rPr kumimoji="1" lang="zh-CN" altLang="en-US" sz="1600" dirty="0">
                <a:solidFill>
                  <a:srgbClr val="626262"/>
                </a:solidFill>
                <a:latin typeface="微软雅黑" panose="020B0503020204020204" pitchFamily="34" charset="-122"/>
                <a:ea typeface="微软雅黑" panose="020B0503020204020204" pitchFamily="34" charset="-122"/>
              </a:rPr>
              <a:t> ：</a:t>
            </a:r>
            <a:r>
              <a:rPr kumimoji="1" lang="en-US" altLang="zh-CN" sz="1600" dirty="0">
                <a:solidFill>
                  <a:srgbClr val="626262"/>
                </a:solidFill>
                <a:latin typeface="微软雅黑" panose="020B0503020204020204" pitchFamily="34" charset="-122"/>
                <a:ea typeface="微软雅黑" panose="020B0503020204020204" pitchFamily="34" charset="-122"/>
              </a:rPr>
              <a:t> </a:t>
            </a:r>
            <a:r>
              <a:rPr lang="en-US" sz="1600" dirty="0">
                <a:solidFill>
                  <a:srgbClr val="626262"/>
                </a:solidFill>
                <a:latin typeface="微软雅黑" panose="020B0503020204020204" pitchFamily="34" charset="-122"/>
                <a:ea typeface="微软雅黑" panose="020B0503020204020204" pitchFamily="34" charset="-122"/>
                <a:hlinkClick r:id="rId5"/>
              </a:rPr>
              <a:t>https://github.com/apache/incubator-dolphinscheduler</a:t>
            </a:r>
            <a:endParaRPr lang="en-US"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altLang="zh-CN"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altLang="zh-CN"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altLang="zh-CN" sz="1600" dirty="0">
              <a:solidFill>
                <a:srgbClr val="626262"/>
              </a:solidFill>
              <a:latin typeface="微软雅黑" panose="020B0503020204020204" pitchFamily="34" charset="-122"/>
              <a:ea typeface="微软雅黑" panose="020B0503020204020204" pitchFamily="34" charset="-122"/>
            </a:endParaRPr>
          </a:p>
          <a:p>
            <a:pPr marL="408305" indent="-408305">
              <a:lnSpc>
                <a:spcPts val="1145"/>
              </a:lnSpc>
              <a:buFont typeface="Wingdings" panose="05000000000000000000" pitchFamily="2" charset="2"/>
              <a:buChar char="Ø"/>
            </a:pPr>
            <a:endParaRPr lang="en-US" altLang="zh-CN" sz="1600" dirty="0">
              <a:solidFill>
                <a:srgbClr val="626262"/>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830518" y="4792807"/>
            <a:ext cx="10452463" cy="1568450"/>
          </a:xfrm>
          <a:prstGeom prst="rect">
            <a:avLst/>
          </a:prstGeom>
          <a:noFill/>
        </p:spPr>
        <p:txBody>
          <a:bodyPr wrap="square" rtlCol="0">
            <a:spAutoFit/>
          </a:bodyPr>
          <a:lstStyle/>
          <a:p>
            <a:r>
              <a:rPr lang="en-US" altLang="zh-CN" sz="1600" dirty="0">
                <a:solidFill>
                  <a:srgbClr val="626262"/>
                </a:solidFill>
                <a:latin typeface="+mj-ea"/>
                <a:ea typeface="+mj-ea"/>
              </a:rPr>
              <a:t>Get</a:t>
            </a:r>
            <a:r>
              <a:rPr lang="zh-CN" altLang="en-US" sz="1600" dirty="0">
                <a:solidFill>
                  <a:srgbClr val="626262"/>
                </a:solidFill>
                <a:latin typeface="+mj-ea"/>
                <a:ea typeface="+mj-ea"/>
              </a:rPr>
              <a:t> </a:t>
            </a:r>
            <a:r>
              <a:rPr lang="en-US" altLang="zh-CN" sz="1600" dirty="0">
                <a:solidFill>
                  <a:srgbClr val="626262"/>
                </a:solidFill>
                <a:latin typeface="+mj-ea"/>
                <a:ea typeface="+mj-ea"/>
              </a:rPr>
              <a:t>Help:</a:t>
            </a:r>
          </a:p>
          <a:p>
            <a:endParaRPr lang="en-US" altLang="zh-CN" sz="1600" dirty="0">
              <a:solidFill>
                <a:srgbClr val="626262"/>
              </a:solidFill>
              <a:latin typeface="+mj-ea"/>
              <a:ea typeface="+mj-ea"/>
            </a:endParaRPr>
          </a:p>
          <a:p>
            <a:pPr marL="135890" indent="-135890">
              <a:buFont typeface="Wingdings" panose="05000000000000000000" pitchFamily="2" charset="2"/>
              <a:buChar char="Ø"/>
            </a:pPr>
            <a:r>
              <a:rPr lang="zh-CN" altLang="en-US" sz="1600" dirty="0">
                <a:solidFill>
                  <a:srgbClr val="626262"/>
                </a:solidFill>
                <a:latin typeface="+mj-ea"/>
                <a:ea typeface="+mj-ea"/>
                <a:hlinkClick r:id="rId6"/>
              </a:rPr>
              <a:t> </a:t>
            </a:r>
            <a:r>
              <a:rPr lang="en-US" sz="1600" dirty="0">
                <a:solidFill>
                  <a:srgbClr val="626262"/>
                </a:solidFill>
                <a:latin typeface="+mj-ea"/>
                <a:ea typeface="+mj-ea"/>
                <a:hlinkClick r:id="rId6"/>
              </a:rPr>
              <a:t>Submit an issue</a:t>
            </a:r>
            <a:endParaRPr lang="en-US" sz="1600" dirty="0">
              <a:solidFill>
                <a:srgbClr val="626262"/>
              </a:solidFill>
              <a:latin typeface="+mj-ea"/>
              <a:ea typeface="+mj-ea"/>
            </a:endParaRPr>
          </a:p>
          <a:p>
            <a:pPr marL="135890" indent="-135890">
              <a:buFont typeface="Wingdings" panose="05000000000000000000" pitchFamily="2" charset="2"/>
              <a:buChar char="Ø"/>
            </a:pPr>
            <a:endParaRPr lang="en-US" sz="1600" dirty="0">
              <a:solidFill>
                <a:srgbClr val="626262"/>
              </a:solidFill>
              <a:latin typeface="+mj-ea"/>
              <a:ea typeface="+mj-ea"/>
            </a:endParaRPr>
          </a:p>
          <a:p>
            <a:pPr marL="135890" indent="-135890">
              <a:buFont typeface="Wingdings" panose="05000000000000000000" pitchFamily="2" charset="2"/>
              <a:buChar char="Ø"/>
            </a:pPr>
            <a:r>
              <a:rPr lang="zh-CN" altLang="en-US" sz="1600" dirty="0">
                <a:solidFill>
                  <a:srgbClr val="626262"/>
                </a:solidFill>
                <a:latin typeface="+mj-ea"/>
                <a:ea typeface="+mj-ea"/>
              </a:rPr>
              <a:t> </a:t>
            </a:r>
            <a:r>
              <a:rPr lang="en-US" sz="1600" dirty="0">
                <a:solidFill>
                  <a:srgbClr val="626262"/>
                </a:solidFill>
                <a:latin typeface="+mj-ea"/>
                <a:ea typeface="+mj-ea"/>
              </a:rPr>
              <a:t>Mail to </a:t>
            </a:r>
            <a:r>
              <a:rPr lang="en-US" sz="1600" dirty="0">
                <a:solidFill>
                  <a:srgbClr val="626262"/>
                </a:solidFill>
                <a:latin typeface="+mj-ea"/>
                <a:ea typeface="+mj-ea"/>
                <a:hlinkClick r:id="rId7"/>
              </a:rPr>
              <a:t>dev-subscribe@dolphinscheduler.apache.org</a:t>
            </a:r>
            <a:r>
              <a:rPr lang="en-US" sz="1600" dirty="0">
                <a:solidFill>
                  <a:srgbClr val="626262"/>
                </a:solidFill>
                <a:latin typeface="+mj-ea"/>
                <a:ea typeface="+mj-ea"/>
              </a:rPr>
              <a:t>, follow the reply to subscribe the mail list.</a:t>
            </a:r>
          </a:p>
          <a:p>
            <a:endParaRPr lang="en-US" sz="1600" dirty="0">
              <a:solidFill>
                <a:srgbClr val="626262"/>
              </a:solidFill>
              <a:latin typeface="+mj-ea"/>
              <a:ea typeface="+mj-ea"/>
            </a:endParaRPr>
          </a:p>
        </p:txBody>
      </p:sp>
      <p:sp>
        <p:nvSpPr>
          <p:cNvPr id="2" name="标题 1"/>
          <p:cNvSpPr>
            <a:spLocks noGrp="1"/>
          </p:cNvSpPr>
          <p:nvPr>
            <p:ph type="title"/>
          </p:nvPr>
        </p:nvSpPr>
        <p:spPr/>
        <p:txBody>
          <a:bodyPr/>
          <a:lstStyle/>
          <a:p>
            <a:r>
              <a:rPr lang="en-US" altLang="zh-CN" dirty="0" err="1">
                <a:latin typeface="+mj-ea"/>
              </a:rPr>
              <a:t>DolphinScheduler</a:t>
            </a:r>
            <a:r>
              <a:rPr lang="zh-CN" altLang="en-US" dirty="0">
                <a:latin typeface="+mj-ea"/>
              </a:rPr>
              <a:t> </a:t>
            </a:r>
            <a:r>
              <a:rPr lang="en-US" altLang="zh-CN" dirty="0">
                <a:latin typeface="+mj-ea"/>
              </a:rPr>
              <a:t>Resources</a:t>
            </a:r>
            <a:endParaRPr lang="zh-CN" altLang="en-US" dirty="0">
              <a:latin typeface="+mj-ea"/>
            </a:endParaRPr>
          </a:p>
        </p:txBody>
      </p:sp>
      <p:sp>
        <p:nvSpPr>
          <p:cNvPr id="4" name="文本框 3"/>
          <p:cNvSpPr txBox="1"/>
          <p:nvPr/>
        </p:nvSpPr>
        <p:spPr>
          <a:xfrm>
            <a:off x="7594734" y="3812646"/>
            <a:ext cx="503075" cy="646331"/>
          </a:xfrm>
          <a:prstGeom prst="rect">
            <a:avLst/>
          </a:prstGeom>
          <a:noFill/>
        </p:spPr>
        <p:txBody>
          <a:bodyPr wrap="square" rtlCol="0">
            <a:spAutoFit/>
          </a:bodyPr>
          <a:lstStyle/>
          <a:p>
            <a:endParaRPr kumimoji="1" lang="en-US" altLang="zh-CN" dirty="0">
              <a:solidFill>
                <a:srgbClr val="626262"/>
              </a:solidFill>
              <a:latin typeface="+mj-ea"/>
              <a:ea typeface="+mj-ea"/>
            </a:endParaRPr>
          </a:p>
          <a:p>
            <a:endParaRPr kumimoji="1" lang="zh-CN" altLang="en-US" dirty="0">
              <a:solidFill>
                <a:srgbClr val="626262"/>
              </a:solidFill>
              <a:latin typeface="+mj-ea"/>
              <a:ea typeface="+mj-ea"/>
            </a:endParaRPr>
          </a:p>
        </p:txBody>
      </p:sp>
      <p:sp>
        <p:nvSpPr>
          <p:cNvPr id="5" name="文本框 4"/>
          <p:cNvSpPr txBox="1"/>
          <p:nvPr/>
        </p:nvSpPr>
        <p:spPr>
          <a:xfrm>
            <a:off x="697462" y="3368643"/>
            <a:ext cx="11681460" cy="645160"/>
          </a:xfrm>
          <a:prstGeom prst="rect">
            <a:avLst/>
          </a:prstGeom>
          <a:noFill/>
        </p:spPr>
        <p:txBody>
          <a:bodyPr wrap="none" rtlCol="0">
            <a:spAutoFit/>
          </a:bodyPr>
          <a:lstStyle/>
          <a:p>
            <a:r>
              <a:rPr kumimoji="1" lang="en-US" altLang="zh-CN" dirty="0">
                <a:solidFill>
                  <a:srgbClr val="626262"/>
                </a:solidFill>
                <a:latin typeface="+mj-ea"/>
                <a:ea typeface="+mj-ea"/>
              </a:rPr>
              <a:t>Welcome to join the community. Joining the Open-Source community starts from submitting the first PR.</a:t>
            </a:r>
          </a:p>
          <a:p>
            <a:r>
              <a:rPr kumimoji="1" lang="en-US" altLang="zh-CN" dirty="0">
                <a:solidFill>
                  <a:srgbClr val="626262"/>
                </a:solidFill>
                <a:latin typeface="+mj-ea"/>
                <a:ea typeface="+mj-ea"/>
              </a:rPr>
              <a:t>   -</a:t>
            </a:r>
            <a:r>
              <a:rPr kumimoji="1" lang="zh-CN" altLang="en-US" dirty="0">
                <a:solidFill>
                  <a:srgbClr val="626262"/>
                </a:solidFill>
                <a:latin typeface="+mj-ea"/>
                <a:ea typeface="+mj-ea"/>
              </a:rPr>
              <a:t> </a:t>
            </a:r>
            <a:r>
              <a:rPr kumimoji="1" lang="en-US" altLang="zh-CN" dirty="0">
                <a:solidFill>
                  <a:srgbClr val="626262"/>
                </a:solidFill>
                <a:latin typeface="+mj-ea"/>
                <a:ea typeface="+mj-ea"/>
              </a:rPr>
              <a:t>Try</a:t>
            </a:r>
            <a:r>
              <a:rPr kumimoji="1" lang="zh-CN" altLang="en-US" dirty="0">
                <a:solidFill>
                  <a:srgbClr val="626262"/>
                </a:solidFill>
                <a:latin typeface="+mj-ea"/>
                <a:ea typeface="+mj-ea"/>
              </a:rPr>
              <a:t> </a:t>
            </a:r>
            <a:r>
              <a:rPr kumimoji="1" lang="en-US" altLang="zh-CN" dirty="0">
                <a:solidFill>
                  <a:srgbClr val="626262"/>
                </a:solidFill>
                <a:latin typeface="+mj-ea"/>
                <a:ea typeface="+mj-ea"/>
              </a:rPr>
              <a:t>to</a:t>
            </a:r>
            <a:r>
              <a:rPr kumimoji="1" lang="zh-CN" altLang="en-US" dirty="0">
                <a:solidFill>
                  <a:srgbClr val="626262"/>
                </a:solidFill>
                <a:latin typeface="+mj-ea"/>
                <a:ea typeface="+mj-ea"/>
              </a:rPr>
              <a:t> </a:t>
            </a:r>
            <a:r>
              <a:rPr kumimoji="1" lang="en-US" altLang="zh-CN" dirty="0">
                <a:solidFill>
                  <a:srgbClr val="626262"/>
                </a:solidFill>
                <a:latin typeface="+mj-ea"/>
                <a:ea typeface="+mj-ea"/>
              </a:rPr>
              <a:t>find the “easy to fix” tags or some very easy issue, fix and submit a PR</a:t>
            </a:r>
            <a:endParaRPr kumimoji="1" lang="zh-CN" altLang="en-US" dirty="0">
              <a:solidFill>
                <a:srgbClr val="626262"/>
              </a:solidFill>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7500" y="5424599"/>
            <a:ext cx="11557000" cy="1000770"/>
            <a:chOff x="317500" y="5146031"/>
            <a:chExt cx="11557000" cy="1000770"/>
          </a:xfrm>
        </p:grpSpPr>
        <p:sp>
          <p:nvSpPr>
            <p:cNvPr id="6" name="任意多边形 5"/>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文本框 26"/>
          <p:cNvSpPr txBox="1"/>
          <p:nvPr/>
        </p:nvSpPr>
        <p:spPr>
          <a:xfrm>
            <a:off x="5091655" y="1562908"/>
            <a:ext cx="2008690"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2</a:t>
            </a:r>
            <a:endParaRPr lang="zh-CN" altLang="en-US" sz="4000" dirty="0">
              <a:latin typeface="+mn-lt"/>
              <a:ea typeface="+mn-ea"/>
              <a:cs typeface="+mn-ea"/>
              <a:sym typeface="+mn-lt"/>
            </a:endParaRPr>
          </a:p>
        </p:txBody>
      </p:sp>
      <p:sp>
        <p:nvSpPr>
          <p:cNvPr id="28" name="文本框 27"/>
          <p:cNvSpPr txBox="1"/>
          <p:nvPr/>
        </p:nvSpPr>
        <p:spPr>
          <a:xfrm>
            <a:off x="5303263" y="4108635"/>
            <a:ext cx="2087816" cy="523220"/>
          </a:xfrm>
          <a:prstGeom prst="rect">
            <a:avLst/>
          </a:prstGeom>
          <a:noFill/>
        </p:spPr>
        <p:txBody>
          <a:bodyPr wrap="none" rtlCol="0">
            <a:spAutoFit/>
          </a:bodyPr>
          <a:lstStyle/>
          <a:p>
            <a:r>
              <a:rPr lang="en-US" altLang="zh-CN" sz="2800" dirty="0">
                <a:latin typeface="+mj-ea"/>
              </a:rPr>
              <a:t>Pain Points</a:t>
            </a:r>
            <a:endParaRPr lang="zh-CN" altLang="en-US" sz="2800" dirty="0"/>
          </a:p>
        </p:txBody>
      </p:sp>
      <p:grpSp>
        <p:nvGrpSpPr>
          <p:cNvPr id="55" name="组合 54"/>
          <p:cNvGrpSpPr>
            <a:grpSpLocks noChangeAspect="1"/>
          </p:cNvGrpSpPr>
          <p:nvPr/>
        </p:nvGrpSpPr>
        <p:grpSpPr>
          <a:xfrm>
            <a:off x="5460600" y="2652706"/>
            <a:ext cx="1270800" cy="1270800"/>
            <a:chOff x="13636993" y="1881514"/>
            <a:chExt cx="871590" cy="871590"/>
          </a:xfrm>
        </p:grpSpPr>
        <p:sp>
          <p:nvSpPr>
            <p:cNvPr id="57" name="Freeform 8"/>
            <p:cNvSpPr>
              <a:spLocks noEditPoints="1"/>
            </p:cNvSpPr>
            <p:nvPr/>
          </p:nvSpPr>
          <p:spPr bwMode="auto">
            <a:xfrm>
              <a:off x="13824391" y="2077572"/>
              <a:ext cx="496795" cy="479474"/>
            </a:xfrm>
            <a:custGeom>
              <a:avLst/>
              <a:gdLst>
                <a:gd name="T0" fmla="*/ 417 w 432"/>
                <a:gd name="T1" fmla="*/ 143 h 417"/>
                <a:gd name="T2" fmla="*/ 401 w 432"/>
                <a:gd name="T3" fmla="*/ 128 h 417"/>
                <a:gd name="T4" fmla="*/ 42 w 432"/>
                <a:gd name="T5" fmla="*/ 230 h 417"/>
                <a:gd name="T6" fmla="*/ 26 w 432"/>
                <a:gd name="T7" fmla="*/ 215 h 417"/>
                <a:gd name="T8" fmla="*/ 379 w 432"/>
                <a:gd name="T9" fmla="*/ 43 h 417"/>
                <a:gd name="T10" fmla="*/ 299 w 432"/>
                <a:gd name="T11" fmla="*/ 68 h 417"/>
                <a:gd name="T12" fmla="*/ 295 w 432"/>
                <a:gd name="T13" fmla="*/ 37 h 417"/>
                <a:gd name="T14" fmla="*/ 409 w 432"/>
                <a:gd name="T15" fmla="*/ 1 h 417"/>
                <a:gd name="T16" fmla="*/ 411 w 432"/>
                <a:gd name="T17" fmla="*/ 0 h 417"/>
                <a:gd name="T18" fmla="*/ 413 w 432"/>
                <a:gd name="T19" fmla="*/ 0 h 417"/>
                <a:gd name="T20" fmla="*/ 414 w 432"/>
                <a:gd name="T21" fmla="*/ 0 h 417"/>
                <a:gd name="T22" fmla="*/ 416 w 432"/>
                <a:gd name="T23" fmla="*/ 0 h 417"/>
                <a:gd name="T24" fmla="*/ 417 w 432"/>
                <a:gd name="T25" fmla="*/ 0 h 417"/>
                <a:gd name="T26" fmla="*/ 420 w 432"/>
                <a:gd name="T27" fmla="*/ 1 h 417"/>
                <a:gd name="T28" fmla="*/ 420 w 432"/>
                <a:gd name="T29" fmla="*/ 2 h 417"/>
                <a:gd name="T30" fmla="*/ 422 w 432"/>
                <a:gd name="T31" fmla="*/ 3 h 417"/>
                <a:gd name="T32" fmla="*/ 424 w 432"/>
                <a:gd name="T33" fmla="*/ 4 h 417"/>
                <a:gd name="T34" fmla="*/ 425 w 432"/>
                <a:gd name="T35" fmla="*/ 5 h 417"/>
                <a:gd name="T36" fmla="*/ 427 w 432"/>
                <a:gd name="T37" fmla="*/ 7 h 417"/>
                <a:gd name="T38" fmla="*/ 427 w 432"/>
                <a:gd name="T39" fmla="*/ 9 h 417"/>
                <a:gd name="T40" fmla="*/ 428 w 432"/>
                <a:gd name="T41" fmla="*/ 11 h 417"/>
                <a:gd name="T42" fmla="*/ 429 w 432"/>
                <a:gd name="T43" fmla="*/ 11 h 417"/>
                <a:gd name="T44" fmla="*/ 429 w 432"/>
                <a:gd name="T45" fmla="*/ 14 h 417"/>
                <a:gd name="T46" fmla="*/ 429 w 432"/>
                <a:gd name="T47" fmla="*/ 15 h 417"/>
                <a:gd name="T48" fmla="*/ 408 w 432"/>
                <a:gd name="T49" fmla="*/ 402 h 417"/>
                <a:gd name="T50" fmla="*/ 16 w 432"/>
                <a:gd name="T51" fmla="*/ 386 h 417"/>
                <a:gd name="T52" fmla="*/ 16 w 432"/>
                <a:gd name="T53" fmla="*/ 417 h 417"/>
                <a:gd name="T54" fmla="*/ 408 w 432"/>
                <a:gd name="T55" fmla="*/ 402 h 417"/>
                <a:gd name="T56" fmla="*/ 300 w 432"/>
                <a:gd name="T57" fmla="*/ 177 h 417"/>
                <a:gd name="T58" fmla="*/ 320 w 432"/>
                <a:gd name="T59" fmla="*/ 374 h 417"/>
                <a:gd name="T60" fmla="*/ 377 w 432"/>
                <a:gd name="T61" fmla="*/ 355 h 417"/>
                <a:gd name="T62" fmla="*/ 343 w 432"/>
                <a:gd name="T63" fmla="*/ 150 h 417"/>
                <a:gd name="T64" fmla="*/ 211 w 432"/>
                <a:gd name="T65" fmla="*/ 216 h 417"/>
                <a:gd name="T66" fmla="*/ 230 w 432"/>
                <a:gd name="T67" fmla="*/ 374 h 417"/>
                <a:gd name="T68" fmla="*/ 287 w 432"/>
                <a:gd name="T69" fmla="*/ 355 h 417"/>
                <a:gd name="T70" fmla="*/ 212 w 432"/>
                <a:gd name="T71" fmla="*/ 215 h 417"/>
                <a:gd name="T72" fmla="*/ 121 w 432"/>
                <a:gd name="T73" fmla="*/ 355 h 417"/>
                <a:gd name="T74" fmla="*/ 178 w 432"/>
                <a:gd name="T75" fmla="*/ 374 h 417"/>
                <a:gd name="T76" fmla="*/ 197 w 432"/>
                <a:gd name="T77" fmla="*/ 220 h 417"/>
                <a:gd name="T78" fmla="*/ 43 w 432"/>
                <a:gd name="T79" fmla="*/ 249 h 417"/>
                <a:gd name="T80" fmla="*/ 31 w 432"/>
                <a:gd name="T81" fmla="*/ 248 h 417"/>
                <a:gd name="T82" fmla="*/ 51 w 432"/>
                <a:gd name="T83" fmla="*/ 374 h 417"/>
                <a:gd name="T84" fmla="*/ 108 w 432"/>
                <a:gd name="T85" fmla="*/ 355 h 417"/>
                <a:gd name="T86" fmla="*/ 43 w 432"/>
                <a:gd name="T87" fmla="*/ 24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417">
                  <a:moveTo>
                    <a:pt x="432" y="127"/>
                  </a:moveTo>
                  <a:cubicBezTo>
                    <a:pt x="432" y="136"/>
                    <a:pt x="426" y="143"/>
                    <a:pt x="417" y="143"/>
                  </a:cubicBezTo>
                  <a:cubicBezTo>
                    <a:pt x="417" y="143"/>
                    <a:pt x="417" y="143"/>
                    <a:pt x="417" y="143"/>
                  </a:cubicBezTo>
                  <a:cubicBezTo>
                    <a:pt x="408" y="143"/>
                    <a:pt x="401" y="137"/>
                    <a:pt x="401" y="128"/>
                  </a:cubicBezTo>
                  <a:cubicBezTo>
                    <a:pt x="399" y="69"/>
                    <a:pt x="399" y="69"/>
                    <a:pt x="399" y="69"/>
                  </a:cubicBezTo>
                  <a:cubicBezTo>
                    <a:pt x="290" y="214"/>
                    <a:pt x="53" y="229"/>
                    <a:pt x="42" y="230"/>
                  </a:cubicBezTo>
                  <a:cubicBezTo>
                    <a:pt x="42" y="230"/>
                    <a:pt x="42" y="230"/>
                    <a:pt x="41" y="230"/>
                  </a:cubicBezTo>
                  <a:cubicBezTo>
                    <a:pt x="33" y="230"/>
                    <a:pt x="26" y="223"/>
                    <a:pt x="26" y="215"/>
                  </a:cubicBezTo>
                  <a:cubicBezTo>
                    <a:pt x="25" y="206"/>
                    <a:pt x="32" y="199"/>
                    <a:pt x="41" y="198"/>
                  </a:cubicBezTo>
                  <a:cubicBezTo>
                    <a:pt x="43" y="198"/>
                    <a:pt x="281" y="183"/>
                    <a:pt x="379" y="43"/>
                  </a:cubicBezTo>
                  <a:cubicBezTo>
                    <a:pt x="304" y="67"/>
                    <a:pt x="304" y="67"/>
                    <a:pt x="304" y="67"/>
                  </a:cubicBezTo>
                  <a:cubicBezTo>
                    <a:pt x="303" y="68"/>
                    <a:pt x="301" y="68"/>
                    <a:pt x="299" y="68"/>
                  </a:cubicBezTo>
                  <a:cubicBezTo>
                    <a:pt x="293" y="68"/>
                    <a:pt x="287" y="64"/>
                    <a:pt x="284" y="57"/>
                  </a:cubicBezTo>
                  <a:cubicBezTo>
                    <a:pt x="282" y="49"/>
                    <a:pt x="286" y="40"/>
                    <a:pt x="295" y="37"/>
                  </a:cubicBezTo>
                  <a:cubicBezTo>
                    <a:pt x="409" y="1"/>
                    <a:pt x="409" y="1"/>
                    <a:pt x="409" y="1"/>
                  </a:cubicBezTo>
                  <a:cubicBezTo>
                    <a:pt x="409" y="1"/>
                    <a:pt x="409" y="1"/>
                    <a:pt x="409" y="1"/>
                  </a:cubicBezTo>
                  <a:cubicBezTo>
                    <a:pt x="410" y="0"/>
                    <a:pt x="410" y="0"/>
                    <a:pt x="410" y="0"/>
                  </a:cubicBezTo>
                  <a:cubicBezTo>
                    <a:pt x="411" y="0"/>
                    <a:pt x="411" y="0"/>
                    <a:pt x="411" y="0"/>
                  </a:cubicBezTo>
                  <a:cubicBezTo>
                    <a:pt x="412" y="0"/>
                    <a:pt x="412" y="0"/>
                    <a:pt x="412" y="0"/>
                  </a:cubicBezTo>
                  <a:cubicBezTo>
                    <a:pt x="413" y="0"/>
                    <a:pt x="413" y="0"/>
                    <a:pt x="413" y="0"/>
                  </a:cubicBezTo>
                  <a:cubicBezTo>
                    <a:pt x="413" y="0"/>
                    <a:pt x="413" y="0"/>
                    <a:pt x="413" y="0"/>
                  </a:cubicBezTo>
                  <a:cubicBezTo>
                    <a:pt x="414" y="0"/>
                    <a:pt x="414" y="0"/>
                    <a:pt x="414" y="0"/>
                  </a:cubicBezTo>
                  <a:cubicBezTo>
                    <a:pt x="414" y="0"/>
                    <a:pt x="414" y="0"/>
                    <a:pt x="414" y="0"/>
                  </a:cubicBezTo>
                  <a:cubicBezTo>
                    <a:pt x="415" y="0"/>
                    <a:pt x="415" y="0"/>
                    <a:pt x="416" y="0"/>
                  </a:cubicBezTo>
                  <a:cubicBezTo>
                    <a:pt x="416" y="0"/>
                    <a:pt x="416" y="0"/>
                    <a:pt x="417" y="0"/>
                  </a:cubicBezTo>
                  <a:cubicBezTo>
                    <a:pt x="417" y="0"/>
                    <a:pt x="417" y="0"/>
                    <a:pt x="417" y="0"/>
                  </a:cubicBezTo>
                  <a:cubicBezTo>
                    <a:pt x="418" y="1"/>
                    <a:pt x="418" y="1"/>
                    <a:pt x="419" y="1"/>
                  </a:cubicBezTo>
                  <a:cubicBezTo>
                    <a:pt x="419" y="1"/>
                    <a:pt x="419" y="1"/>
                    <a:pt x="420" y="1"/>
                  </a:cubicBezTo>
                  <a:cubicBezTo>
                    <a:pt x="420" y="1"/>
                    <a:pt x="420" y="1"/>
                    <a:pt x="420" y="1"/>
                  </a:cubicBezTo>
                  <a:cubicBezTo>
                    <a:pt x="420" y="1"/>
                    <a:pt x="420" y="2"/>
                    <a:pt x="420" y="2"/>
                  </a:cubicBezTo>
                  <a:cubicBezTo>
                    <a:pt x="421" y="2"/>
                    <a:pt x="421" y="2"/>
                    <a:pt x="421" y="2"/>
                  </a:cubicBezTo>
                  <a:cubicBezTo>
                    <a:pt x="422" y="2"/>
                    <a:pt x="422" y="3"/>
                    <a:pt x="422" y="3"/>
                  </a:cubicBezTo>
                  <a:cubicBezTo>
                    <a:pt x="423" y="3"/>
                    <a:pt x="423" y="3"/>
                    <a:pt x="423" y="3"/>
                  </a:cubicBezTo>
                  <a:cubicBezTo>
                    <a:pt x="423" y="3"/>
                    <a:pt x="424" y="4"/>
                    <a:pt x="424" y="4"/>
                  </a:cubicBezTo>
                  <a:cubicBezTo>
                    <a:pt x="424" y="4"/>
                    <a:pt x="424" y="4"/>
                    <a:pt x="425" y="5"/>
                  </a:cubicBezTo>
                  <a:cubicBezTo>
                    <a:pt x="425" y="5"/>
                    <a:pt x="425" y="5"/>
                    <a:pt x="425" y="5"/>
                  </a:cubicBezTo>
                  <a:cubicBezTo>
                    <a:pt x="425" y="5"/>
                    <a:pt x="426" y="6"/>
                    <a:pt x="426" y="6"/>
                  </a:cubicBezTo>
                  <a:cubicBezTo>
                    <a:pt x="426" y="6"/>
                    <a:pt x="426" y="7"/>
                    <a:pt x="427" y="7"/>
                  </a:cubicBezTo>
                  <a:cubicBezTo>
                    <a:pt x="427" y="7"/>
                    <a:pt x="427" y="8"/>
                    <a:pt x="427" y="8"/>
                  </a:cubicBezTo>
                  <a:cubicBezTo>
                    <a:pt x="427" y="8"/>
                    <a:pt x="427" y="8"/>
                    <a:pt x="427" y="9"/>
                  </a:cubicBezTo>
                  <a:cubicBezTo>
                    <a:pt x="428" y="9"/>
                    <a:pt x="428" y="9"/>
                    <a:pt x="428" y="10"/>
                  </a:cubicBezTo>
                  <a:cubicBezTo>
                    <a:pt x="428" y="10"/>
                    <a:pt x="428" y="10"/>
                    <a:pt x="428" y="11"/>
                  </a:cubicBezTo>
                  <a:cubicBezTo>
                    <a:pt x="428" y="11"/>
                    <a:pt x="428" y="11"/>
                    <a:pt x="428" y="11"/>
                  </a:cubicBezTo>
                  <a:cubicBezTo>
                    <a:pt x="428" y="11"/>
                    <a:pt x="428" y="11"/>
                    <a:pt x="429" y="11"/>
                  </a:cubicBezTo>
                  <a:cubicBezTo>
                    <a:pt x="429" y="12"/>
                    <a:pt x="429" y="12"/>
                    <a:pt x="429" y="13"/>
                  </a:cubicBezTo>
                  <a:cubicBezTo>
                    <a:pt x="429" y="13"/>
                    <a:pt x="429" y="13"/>
                    <a:pt x="429" y="14"/>
                  </a:cubicBezTo>
                  <a:cubicBezTo>
                    <a:pt x="429" y="14"/>
                    <a:pt x="429" y="14"/>
                    <a:pt x="429" y="15"/>
                  </a:cubicBezTo>
                  <a:cubicBezTo>
                    <a:pt x="429" y="15"/>
                    <a:pt x="429" y="15"/>
                    <a:pt x="429" y="15"/>
                  </a:cubicBezTo>
                  <a:lnTo>
                    <a:pt x="432" y="127"/>
                  </a:lnTo>
                  <a:close/>
                  <a:moveTo>
                    <a:pt x="408" y="402"/>
                  </a:moveTo>
                  <a:cubicBezTo>
                    <a:pt x="408" y="393"/>
                    <a:pt x="401" y="386"/>
                    <a:pt x="392" y="386"/>
                  </a:cubicBezTo>
                  <a:cubicBezTo>
                    <a:pt x="16" y="386"/>
                    <a:pt x="16" y="386"/>
                    <a:pt x="16" y="386"/>
                  </a:cubicBezTo>
                  <a:cubicBezTo>
                    <a:pt x="7" y="386"/>
                    <a:pt x="0" y="393"/>
                    <a:pt x="0" y="402"/>
                  </a:cubicBezTo>
                  <a:cubicBezTo>
                    <a:pt x="0" y="410"/>
                    <a:pt x="7" y="417"/>
                    <a:pt x="16" y="417"/>
                  </a:cubicBezTo>
                  <a:cubicBezTo>
                    <a:pt x="392" y="417"/>
                    <a:pt x="392" y="417"/>
                    <a:pt x="392" y="417"/>
                  </a:cubicBezTo>
                  <a:cubicBezTo>
                    <a:pt x="401" y="417"/>
                    <a:pt x="408" y="410"/>
                    <a:pt x="408" y="402"/>
                  </a:cubicBezTo>
                  <a:close/>
                  <a:moveTo>
                    <a:pt x="343" y="150"/>
                  </a:moveTo>
                  <a:cubicBezTo>
                    <a:pt x="330" y="160"/>
                    <a:pt x="315" y="169"/>
                    <a:pt x="300" y="177"/>
                  </a:cubicBezTo>
                  <a:cubicBezTo>
                    <a:pt x="300" y="355"/>
                    <a:pt x="300" y="355"/>
                    <a:pt x="300" y="355"/>
                  </a:cubicBezTo>
                  <a:cubicBezTo>
                    <a:pt x="300" y="365"/>
                    <a:pt x="309" y="374"/>
                    <a:pt x="320" y="374"/>
                  </a:cubicBezTo>
                  <a:cubicBezTo>
                    <a:pt x="357" y="374"/>
                    <a:pt x="357" y="374"/>
                    <a:pt x="357" y="374"/>
                  </a:cubicBezTo>
                  <a:cubicBezTo>
                    <a:pt x="368" y="374"/>
                    <a:pt x="377" y="365"/>
                    <a:pt x="377" y="355"/>
                  </a:cubicBezTo>
                  <a:cubicBezTo>
                    <a:pt x="377" y="123"/>
                    <a:pt x="377" y="123"/>
                    <a:pt x="377" y="123"/>
                  </a:cubicBezTo>
                  <a:cubicBezTo>
                    <a:pt x="366" y="133"/>
                    <a:pt x="355" y="142"/>
                    <a:pt x="343" y="150"/>
                  </a:cubicBezTo>
                  <a:close/>
                  <a:moveTo>
                    <a:pt x="212" y="215"/>
                  </a:moveTo>
                  <a:cubicBezTo>
                    <a:pt x="212" y="215"/>
                    <a:pt x="211" y="216"/>
                    <a:pt x="211" y="216"/>
                  </a:cubicBezTo>
                  <a:cubicBezTo>
                    <a:pt x="211" y="355"/>
                    <a:pt x="211" y="355"/>
                    <a:pt x="211" y="355"/>
                  </a:cubicBezTo>
                  <a:cubicBezTo>
                    <a:pt x="211" y="365"/>
                    <a:pt x="219" y="374"/>
                    <a:pt x="230" y="374"/>
                  </a:cubicBezTo>
                  <a:cubicBezTo>
                    <a:pt x="267" y="374"/>
                    <a:pt x="267" y="374"/>
                    <a:pt x="267" y="374"/>
                  </a:cubicBezTo>
                  <a:cubicBezTo>
                    <a:pt x="278" y="374"/>
                    <a:pt x="287" y="365"/>
                    <a:pt x="287" y="355"/>
                  </a:cubicBezTo>
                  <a:cubicBezTo>
                    <a:pt x="287" y="184"/>
                    <a:pt x="287" y="184"/>
                    <a:pt x="287" y="184"/>
                  </a:cubicBezTo>
                  <a:cubicBezTo>
                    <a:pt x="264" y="196"/>
                    <a:pt x="239" y="206"/>
                    <a:pt x="212" y="215"/>
                  </a:cubicBezTo>
                  <a:close/>
                  <a:moveTo>
                    <a:pt x="121" y="239"/>
                  </a:moveTo>
                  <a:cubicBezTo>
                    <a:pt x="121" y="355"/>
                    <a:pt x="121" y="355"/>
                    <a:pt x="121" y="355"/>
                  </a:cubicBezTo>
                  <a:cubicBezTo>
                    <a:pt x="121" y="365"/>
                    <a:pt x="130" y="374"/>
                    <a:pt x="141" y="374"/>
                  </a:cubicBezTo>
                  <a:cubicBezTo>
                    <a:pt x="178" y="374"/>
                    <a:pt x="178" y="374"/>
                    <a:pt x="178" y="374"/>
                  </a:cubicBezTo>
                  <a:cubicBezTo>
                    <a:pt x="189" y="374"/>
                    <a:pt x="197" y="365"/>
                    <a:pt x="197" y="355"/>
                  </a:cubicBezTo>
                  <a:cubicBezTo>
                    <a:pt x="197" y="220"/>
                    <a:pt x="197" y="220"/>
                    <a:pt x="197" y="220"/>
                  </a:cubicBezTo>
                  <a:cubicBezTo>
                    <a:pt x="170" y="229"/>
                    <a:pt x="144" y="235"/>
                    <a:pt x="121" y="239"/>
                  </a:cubicBezTo>
                  <a:close/>
                  <a:moveTo>
                    <a:pt x="43" y="249"/>
                  </a:moveTo>
                  <a:cubicBezTo>
                    <a:pt x="43" y="249"/>
                    <a:pt x="42" y="249"/>
                    <a:pt x="41" y="249"/>
                  </a:cubicBezTo>
                  <a:cubicBezTo>
                    <a:pt x="38" y="249"/>
                    <a:pt x="35" y="249"/>
                    <a:pt x="31" y="248"/>
                  </a:cubicBezTo>
                  <a:cubicBezTo>
                    <a:pt x="31" y="355"/>
                    <a:pt x="31" y="355"/>
                    <a:pt x="31" y="355"/>
                  </a:cubicBezTo>
                  <a:cubicBezTo>
                    <a:pt x="31" y="365"/>
                    <a:pt x="40" y="374"/>
                    <a:pt x="51" y="374"/>
                  </a:cubicBezTo>
                  <a:cubicBezTo>
                    <a:pt x="88" y="374"/>
                    <a:pt x="88" y="374"/>
                    <a:pt x="88" y="374"/>
                  </a:cubicBezTo>
                  <a:cubicBezTo>
                    <a:pt x="99" y="374"/>
                    <a:pt x="108" y="365"/>
                    <a:pt x="108" y="355"/>
                  </a:cubicBezTo>
                  <a:cubicBezTo>
                    <a:pt x="108" y="241"/>
                    <a:pt x="108" y="241"/>
                    <a:pt x="108" y="241"/>
                  </a:cubicBezTo>
                  <a:cubicBezTo>
                    <a:pt x="73" y="247"/>
                    <a:pt x="48" y="249"/>
                    <a:pt x="43" y="249"/>
                  </a:cubicBezTo>
                  <a:close/>
                </a:path>
              </a:pathLst>
            </a:custGeom>
            <a:solidFill>
              <a:srgbClr val="0097E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椭圆 57"/>
            <p:cNvSpPr/>
            <p:nvPr/>
          </p:nvSpPr>
          <p:spPr>
            <a:xfrm>
              <a:off x="13636993" y="1881514"/>
              <a:ext cx="871590" cy="87159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5" name="图片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9739" y="2849236"/>
            <a:ext cx="1005530" cy="1005530"/>
          </a:xfrm>
          <a:prstGeom prst="rect">
            <a:avLst/>
          </a:prstGeom>
        </p:spPr>
      </p:pic>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9567" y="2885789"/>
            <a:ext cx="857129" cy="857129"/>
          </a:xfrm>
          <a:prstGeom prst="rect">
            <a:avLst/>
          </a:prstGeom>
        </p:spPr>
      </p:pic>
      <p:sp>
        <p:nvSpPr>
          <p:cNvPr id="20" name="任意多边形 19"/>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20"/>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7320219" cy="493239"/>
          </a:xfrm>
        </p:spPr>
        <p:txBody>
          <a:bodyPr>
            <a:noAutofit/>
          </a:bodyPr>
          <a:lstStyle/>
          <a:p>
            <a:r>
              <a:rPr lang="en-US" altLang="zh-CN" sz="2800" dirty="0">
                <a:latin typeface="+mj-ea"/>
              </a:rPr>
              <a:t>Pain points</a:t>
            </a:r>
            <a:r>
              <a:rPr lang="zh-CN" altLang="en-US" sz="2800" dirty="0">
                <a:latin typeface="+mj-ea"/>
              </a:rPr>
              <a:t> </a:t>
            </a:r>
            <a:r>
              <a:rPr lang="en-US" altLang="zh-CN" sz="2800" dirty="0">
                <a:latin typeface="+mj-ea"/>
              </a:rPr>
              <a:t>–</a:t>
            </a:r>
            <a:r>
              <a:rPr lang="zh-CN" altLang="en-US" sz="2800" dirty="0">
                <a:latin typeface="+mj-ea"/>
              </a:rPr>
              <a:t> </a:t>
            </a:r>
            <a:r>
              <a:rPr lang="en-US" altLang="zh-CN" sz="2800" dirty="0">
                <a:latin typeface="+mj-ea"/>
              </a:rPr>
              <a:t>Why do we do this</a:t>
            </a:r>
            <a:r>
              <a:rPr lang="zh-CN" altLang="en-US" sz="2800" dirty="0">
                <a:latin typeface="+mj-ea"/>
              </a:rPr>
              <a:t> </a:t>
            </a:r>
            <a:endParaRPr kumimoji="1" lang="zh-CN" altLang="en-US" sz="2800" dirty="0">
              <a:latin typeface="+mj-ea"/>
            </a:endParaRPr>
          </a:p>
        </p:txBody>
      </p:sp>
      <p:grpSp>
        <p:nvGrpSpPr>
          <p:cNvPr id="14" name="Group 66"/>
          <p:cNvGrpSpPr/>
          <p:nvPr/>
        </p:nvGrpSpPr>
        <p:grpSpPr>
          <a:xfrm>
            <a:off x="1233503" y="1385076"/>
            <a:ext cx="10709502" cy="5472608"/>
            <a:chOff x="984730" y="1355592"/>
            <a:chExt cx="8803698" cy="4877237"/>
          </a:xfrm>
        </p:grpSpPr>
        <p:grpSp>
          <p:nvGrpSpPr>
            <p:cNvPr id="15" name="组合 191"/>
            <p:cNvGrpSpPr>
              <a:grpSpLocks noChangeAspect="1"/>
            </p:cNvGrpSpPr>
            <p:nvPr/>
          </p:nvGrpSpPr>
          <p:grpSpPr>
            <a:xfrm>
              <a:off x="984730" y="1355592"/>
              <a:ext cx="7925647" cy="4877237"/>
              <a:chOff x="1484488" y="625320"/>
              <a:chExt cx="10170707" cy="6258787"/>
            </a:xfrm>
          </p:grpSpPr>
          <p:grpSp>
            <p:nvGrpSpPr>
              <p:cNvPr id="23" name="Group 4"/>
              <p:cNvGrpSpPr>
                <a:grpSpLocks noChangeAspect="1"/>
              </p:cNvGrpSpPr>
              <p:nvPr/>
            </p:nvGrpSpPr>
            <p:grpSpPr bwMode="auto">
              <a:xfrm>
                <a:off x="3500398" y="625320"/>
                <a:ext cx="5049515" cy="5325414"/>
                <a:chOff x="1432" y="29"/>
                <a:chExt cx="2727" cy="2876"/>
              </a:xfrm>
            </p:grpSpPr>
            <p:sp>
              <p:nvSpPr>
                <p:cNvPr id="72" name="Freeform 5"/>
                <p:cNvSpPr>
                  <a:spLocks noEditPoints="1"/>
                </p:cNvSpPr>
                <p:nvPr/>
              </p:nvSpPr>
              <p:spPr bwMode="auto">
                <a:xfrm>
                  <a:off x="1727" y="29"/>
                  <a:ext cx="1136" cy="2582"/>
                </a:xfrm>
                <a:custGeom>
                  <a:avLst/>
                  <a:gdLst>
                    <a:gd name="T0" fmla="*/ 61 w 1007"/>
                    <a:gd name="T1" fmla="*/ 146 h 2288"/>
                    <a:gd name="T2" fmla="*/ 147 w 1007"/>
                    <a:gd name="T3" fmla="*/ 60 h 2288"/>
                    <a:gd name="T4" fmla="*/ 233 w 1007"/>
                    <a:gd name="T5" fmla="*/ 146 h 2288"/>
                    <a:gd name="T6" fmla="*/ 147 w 1007"/>
                    <a:gd name="T7" fmla="*/ 233 h 2288"/>
                    <a:gd name="T8" fmla="*/ 61 w 1007"/>
                    <a:gd name="T9" fmla="*/ 146 h 2288"/>
                    <a:gd name="T10" fmla="*/ 0 w 1007"/>
                    <a:gd name="T11" fmla="*/ 146 h 2288"/>
                    <a:gd name="T12" fmla="*/ 147 w 1007"/>
                    <a:gd name="T13" fmla="*/ 293 h 2288"/>
                    <a:gd name="T14" fmla="*/ 291 w 1007"/>
                    <a:gd name="T15" fmla="*/ 171 h 2288"/>
                    <a:gd name="T16" fmla="*/ 728 w 1007"/>
                    <a:gd name="T17" fmla="*/ 171 h 2288"/>
                    <a:gd name="T18" fmla="*/ 957 w 1007"/>
                    <a:gd name="T19" fmla="*/ 351 h 2288"/>
                    <a:gd name="T20" fmla="*/ 957 w 1007"/>
                    <a:gd name="T21" fmla="*/ 2288 h 2288"/>
                    <a:gd name="T22" fmla="*/ 1007 w 1007"/>
                    <a:gd name="T23" fmla="*/ 2288 h 2288"/>
                    <a:gd name="T24" fmla="*/ 1007 w 1007"/>
                    <a:gd name="T25" fmla="*/ 351 h 2288"/>
                    <a:gd name="T26" fmla="*/ 914 w 1007"/>
                    <a:gd name="T27" fmla="*/ 170 h 2288"/>
                    <a:gd name="T28" fmla="*/ 728 w 1007"/>
                    <a:gd name="T29" fmla="*/ 122 h 2288"/>
                    <a:gd name="T30" fmla="*/ 291 w 1007"/>
                    <a:gd name="T31" fmla="*/ 122 h 2288"/>
                    <a:gd name="T32" fmla="*/ 147 w 1007"/>
                    <a:gd name="T33" fmla="*/ 0 h 2288"/>
                    <a:gd name="T34" fmla="*/ 0 w 1007"/>
                    <a:gd name="T35" fmla="*/ 146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7" h="2288">
                      <a:moveTo>
                        <a:pt x="61" y="146"/>
                      </a:moveTo>
                      <a:cubicBezTo>
                        <a:pt x="61" y="99"/>
                        <a:pt x="99" y="60"/>
                        <a:pt x="147" y="60"/>
                      </a:cubicBezTo>
                      <a:cubicBezTo>
                        <a:pt x="194" y="60"/>
                        <a:pt x="233" y="99"/>
                        <a:pt x="233" y="146"/>
                      </a:cubicBezTo>
                      <a:cubicBezTo>
                        <a:pt x="233" y="194"/>
                        <a:pt x="194" y="233"/>
                        <a:pt x="147" y="233"/>
                      </a:cubicBezTo>
                      <a:cubicBezTo>
                        <a:pt x="99" y="233"/>
                        <a:pt x="61" y="194"/>
                        <a:pt x="61" y="146"/>
                      </a:cubicBezTo>
                      <a:moveTo>
                        <a:pt x="0" y="146"/>
                      </a:moveTo>
                      <a:cubicBezTo>
                        <a:pt x="0" y="227"/>
                        <a:pt x="66" y="293"/>
                        <a:pt x="147" y="293"/>
                      </a:cubicBezTo>
                      <a:cubicBezTo>
                        <a:pt x="219" y="293"/>
                        <a:pt x="279" y="240"/>
                        <a:pt x="291" y="171"/>
                      </a:cubicBezTo>
                      <a:cubicBezTo>
                        <a:pt x="728" y="171"/>
                        <a:pt x="728" y="171"/>
                        <a:pt x="728" y="171"/>
                      </a:cubicBezTo>
                      <a:cubicBezTo>
                        <a:pt x="797" y="171"/>
                        <a:pt x="957" y="189"/>
                        <a:pt x="957" y="351"/>
                      </a:cubicBezTo>
                      <a:cubicBezTo>
                        <a:pt x="957" y="2288"/>
                        <a:pt x="957" y="2288"/>
                        <a:pt x="957" y="2288"/>
                      </a:cubicBezTo>
                      <a:cubicBezTo>
                        <a:pt x="1007" y="2288"/>
                        <a:pt x="1007" y="2288"/>
                        <a:pt x="1007" y="2288"/>
                      </a:cubicBezTo>
                      <a:cubicBezTo>
                        <a:pt x="1007" y="351"/>
                        <a:pt x="1007" y="351"/>
                        <a:pt x="1007" y="351"/>
                      </a:cubicBezTo>
                      <a:cubicBezTo>
                        <a:pt x="1007" y="272"/>
                        <a:pt x="975" y="210"/>
                        <a:pt x="914" y="170"/>
                      </a:cubicBezTo>
                      <a:cubicBezTo>
                        <a:pt x="854" y="130"/>
                        <a:pt x="780" y="122"/>
                        <a:pt x="728" y="122"/>
                      </a:cubicBezTo>
                      <a:cubicBezTo>
                        <a:pt x="291" y="122"/>
                        <a:pt x="291" y="122"/>
                        <a:pt x="291" y="122"/>
                      </a:cubicBezTo>
                      <a:cubicBezTo>
                        <a:pt x="279" y="53"/>
                        <a:pt x="219" y="0"/>
                        <a:pt x="147" y="0"/>
                      </a:cubicBezTo>
                      <a:cubicBezTo>
                        <a:pt x="66" y="0"/>
                        <a:pt x="0" y="66"/>
                        <a:pt x="0" y="146"/>
                      </a:cubicBezTo>
                    </a:path>
                  </a:pathLst>
                </a:custGeom>
                <a:solidFill>
                  <a:srgbClr val="95B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3" name="Freeform 7"/>
                <p:cNvSpPr>
                  <a:spLocks noEditPoints="1"/>
                </p:cNvSpPr>
                <p:nvPr/>
              </p:nvSpPr>
              <p:spPr bwMode="auto">
                <a:xfrm>
                  <a:off x="1727" y="889"/>
                  <a:ext cx="1029" cy="1716"/>
                </a:xfrm>
                <a:custGeom>
                  <a:avLst/>
                  <a:gdLst>
                    <a:gd name="T0" fmla="*/ 61 w 912"/>
                    <a:gd name="T1" fmla="*/ 146 h 1520"/>
                    <a:gd name="T2" fmla="*/ 147 w 912"/>
                    <a:gd name="T3" fmla="*/ 60 h 1520"/>
                    <a:gd name="T4" fmla="*/ 233 w 912"/>
                    <a:gd name="T5" fmla="*/ 146 h 1520"/>
                    <a:gd name="T6" fmla="*/ 147 w 912"/>
                    <a:gd name="T7" fmla="*/ 232 h 1520"/>
                    <a:gd name="T8" fmla="*/ 61 w 912"/>
                    <a:gd name="T9" fmla="*/ 146 h 1520"/>
                    <a:gd name="T10" fmla="*/ 0 w 912"/>
                    <a:gd name="T11" fmla="*/ 146 h 1520"/>
                    <a:gd name="T12" fmla="*/ 147 w 912"/>
                    <a:gd name="T13" fmla="*/ 292 h 1520"/>
                    <a:gd name="T14" fmla="*/ 290 w 912"/>
                    <a:gd name="T15" fmla="*/ 174 h 1520"/>
                    <a:gd name="T16" fmla="*/ 673 w 912"/>
                    <a:gd name="T17" fmla="*/ 174 h 1520"/>
                    <a:gd name="T18" fmla="*/ 862 w 912"/>
                    <a:gd name="T19" fmla="*/ 317 h 1520"/>
                    <a:gd name="T20" fmla="*/ 862 w 912"/>
                    <a:gd name="T21" fmla="*/ 1520 h 1520"/>
                    <a:gd name="T22" fmla="*/ 912 w 912"/>
                    <a:gd name="T23" fmla="*/ 1520 h 1520"/>
                    <a:gd name="T24" fmla="*/ 912 w 912"/>
                    <a:gd name="T25" fmla="*/ 317 h 1520"/>
                    <a:gd name="T26" fmla="*/ 673 w 912"/>
                    <a:gd name="T27" fmla="*/ 125 h 1520"/>
                    <a:gd name="T28" fmla="*/ 292 w 912"/>
                    <a:gd name="T29" fmla="*/ 125 h 1520"/>
                    <a:gd name="T30" fmla="*/ 147 w 912"/>
                    <a:gd name="T31" fmla="*/ 0 h 1520"/>
                    <a:gd name="T32" fmla="*/ 0 w 912"/>
                    <a:gd name="T33" fmla="*/ 146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2" h="1520">
                      <a:moveTo>
                        <a:pt x="61" y="146"/>
                      </a:moveTo>
                      <a:cubicBezTo>
                        <a:pt x="61" y="99"/>
                        <a:pt x="99" y="60"/>
                        <a:pt x="147" y="60"/>
                      </a:cubicBezTo>
                      <a:cubicBezTo>
                        <a:pt x="194" y="60"/>
                        <a:pt x="233" y="99"/>
                        <a:pt x="233" y="146"/>
                      </a:cubicBezTo>
                      <a:cubicBezTo>
                        <a:pt x="233" y="194"/>
                        <a:pt x="194" y="232"/>
                        <a:pt x="147" y="232"/>
                      </a:cubicBezTo>
                      <a:cubicBezTo>
                        <a:pt x="99" y="232"/>
                        <a:pt x="61" y="194"/>
                        <a:pt x="61" y="146"/>
                      </a:cubicBezTo>
                      <a:moveTo>
                        <a:pt x="0" y="146"/>
                      </a:moveTo>
                      <a:cubicBezTo>
                        <a:pt x="0" y="227"/>
                        <a:pt x="66" y="292"/>
                        <a:pt x="147" y="292"/>
                      </a:cubicBezTo>
                      <a:cubicBezTo>
                        <a:pt x="218" y="292"/>
                        <a:pt x="277" y="241"/>
                        <a:pt x="290" y="174"/>
                      </a:cubicBezTo>
                      <a:cubicBezTo>
                        <a:pt x="673" y="174"/>
                        <a:pt x="673" y="174"/>
                        <a:pt x="673" y="174"/>
                      </a:cubicBezTo>
                      <a:cubicBezTo>
                        <a:pt x="844" y="174"/>
                        <a:pt x="862" y="274"/>
                        <a:pt x="862" y="317"/>
                      </a:cubicBezTo>
                      <a:cubicBezTo>
                        <a:pt x="862" y="1520"/>
                        <a:pt x="862" y="1520"/>
                        <a:pt x="862" y="1520"/>
                      </a:cubicBezTo>
                      <a:cubicBezTo>
                        <a:pt x="912" y="1520"/>
                        <a:pt x="912" y="1520"/>
                        <a:pt x="912" y="1520"/>
                      </a:cubicBezTo>
                      <a:cubicBezTo>
                        <a:pt x="912" y="317"/>
                        <a:pt x="912" y="317"/>
                        <a:pt x="912" y="317"/>
                      </a:cubicBezTo>
                      <a:cubicBezTo>
                        <a:pt x="912" y="199"/>
                        <a:pt x="820" y="125"/>
                        <a:pt x="673" y="125"/>
                      </a:cubicBezTo>
                      <a:cubicBezTo>
                        <a:pt x="292" y="125"/>
                        <a:pt x="292" y="125"/>
                        <a:pt x="292" y="125"/>
                      </a:cubicBezTo>
                      <a:cubicBezTo>
                        <a:pt x="281" y="54"/>
                        <a:pt x="220" y="0"/>
                        <a:pt x="147" y="0"/>
                      </a:cubicBezTo>
                      <a:cubicBezTo>
                        <a:pt x="66" y="0"/>
                        <a:pt x="0" y="65"/>
                        <a:pt x="0" y="146"/>
                      </a:cubicBezTo>
                    </a:path>
                  </a:pathLst>
                </a:custGeom>
                <a:solidFill>
                  <a:srgbClr val="7DDBD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4" name="Freeform 9"/>
                <p:cNvSpPr>
                  <a:spLocks noEditPoints="1"/>
                </p:cNvSpPr>
                <p:nvPr/>
              </p:nvSpPr>
              <p:spPr bwMode="auto">
                <a:xfrm>
                  <a:off x="1727" y="1735"/>
                  <a:ext cx="928" cy="873"/>
                </a:xfrm>
                <a:custGeom>
                  <a:avLst/>
                  <a:gdLst>
                    <a:gd name="T0" fmla="*/ 61 w 823"/>
                    <a:gd name="T1" fmla="*/ 147 h 774"/>
                    <a:gd name="T2" fmla="*/ 147 w 823"/>
                    <a:gd name="T3" fmla="*/ 60 h 774"/>
                    <a:gd name="T4" fmla="*/ 233 w 823"/>
                    <a:gd name="T5" fmla="*/ 147 h 774"/>
                    <a:gd name="T6" fmla="*/ 147 w 823"/>
                    <a:gd name="T7" fmla="*/ 233 h 774"/>
                    <a:gd name="T8" fmla="*/ 61 w 823"/>
                    <a:gd name="T9" fmla="*/ 147 h 774"/>
                    <a:gd name="T10" fmla="*/ 0 w 823"/>
                    <a:gd name="T11" fmla="*/ 147 h 774"/>
                    <a:gd name="T12" fmla="*/ 147 w 823"/>
                    <a:gd name="T13" fmla="*/ 293 h 774"/>
                    <a:gd name="T14" fmla="*/ 289 w 823"/>
                    <a:gd name="T15" fmla="*/ 180 h 774"/>
                    <a:gd name="T16" fmla="*/ 581 w 823"/>
                    <a:gd name="T17" fmla="*/ 180 h 774"/>
                    <a:gd name="T18" fmla="*/ 774 w 823"/>
                    <a:gd name="T19" fmla="*/ 330 h 774"/>
                    <a:gd name="T20" fmla="*/ 774 w 823"/>
                    <a:gd name="T21" fmla="*/ 774 h 774"/>
                    <a:gd name="T22" fmla="*/ 823 w 823"/>
                    <a:gd name="T23" fmla="*/ 774 h 774"/>
                    <a:gd name="T24" fmla="*/ 823 w 823"/>
                    <a:gd name="T25" fmla="*/ 330 h 774"/>
                    <a:gd name="T26" fmla="*/ 778 w 823"/>
                    <a:gd name="T27" fmla="*/ 203 h 774"/>
                    <a:gd name="T28" fmla="*/ 581 w 823"/>
                    <a:gd name="T29" fmla="*/ 131 h 774"/>
                    <a:gd name="T30" fmla="*/ 292 w 823"/>
                    <a:gd name="T31" fmla="*/ 131 h 774"/>
                    <a:gd name="T32" fmla="*/ 147 w 823"/>
                    <a:gd name="T33" fmla="*/ 0 h 774"/>
                    <a:gd name="T34" fmla="*/ 0 w 823"/>
                    <a:gd name="T35" fmla="*/ 14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3" h="774">
                      <a:moveTo>
                        <a:pt x="61" y="147"/>
                      </a:moveTo>
                      <a:cubicBezTo>
                        <a:pt x="61" y="99"/>
                        <a:pt x="99" y="60"/>
                        <a:pt x="147" y="60"/>
                      </a:cubicBezTo>
                      <a:cubicBezTo>
                        <a:pt x="194" y="60"/>
                        <a:pt x="233" y="99"/>
                        <a:pt x="233" y="147"/>
                      </a:cubicBezTo>
                      <a:cubicBezTo>
                        <a:pt x="233" y="194"/>
                        <a:pt x="194" y="233"/>
                        <a:pt x="147" y="233"/>
                      </a:cubicBezTo>
                      <a:cubicBezTo>
                        <a:pt x="99" y="233"/>
                        <a:pt x="61" y="194"/>
                        <a:pt x="61" y="147"/>
                      </a:cubicBezTo>
                      <a:moveTo>
                        <a:pt x="0" y="147"/>
                      </a:moveTo>
                      <a:cubicBezTo>
                        <a:pt x="0" y="227"/>
                        <a:pt x="66" y="293"/>
                        <a:pt x="147" y="293"/>
                      </a:cubicBezTo>
                      <a:cubicBezTo>
                        <a:pt x="216" y="293"/>
                        <a:pt x="274" y="245"/>
                        <a:pt x="289" y="180"/>
                      </a:cubicBezTo>
                      <a:cubicBezTo>
                        <a:pt x="581" y="180"/>
                        <a:pt x="581" y="180"/>
                        <a:pt x="581" y="180"/>
                      </a:cubicBezTo>
                      <a:cubicBezTo>
                        <a:pt x="653" y="180"/>
                        <a:pt x="774" y="200"/>
                        <a:pt x="774" y="330"/>
                      </a:cubicBezTo>
                      <a:cubicBezTo>
                        <a:pt x="774" y="774"/>
                        <a:pt x="774" y="774"/>
                        <a:pt x="774" y="774"/>
                      </a:cubicBezTo>
                      <a:cubicBezTo>
                        <a:pt x="823" y="774"/>
                        <a:pt x="823" y="774"/>
                        <a:pt x="823" y="774"/>
                      </a:cubicBezTo>
                      <a:cubicBezTo>
                        <a:pt x="823" y="330"/>
                        <a:pt x="823" y="330"/>
                        <a:pt x="823" y="330"/>
                      </a:cubicBezTo>
                      <a:cubicBezTo>
                        <a:pt x="823" y="295"/>
                        <a:pt x="815" y="245"/>
                        <a:pt x="778" y="203"/>
                      </a:cubicBezTo>
                      <a:cubicBezTo>
                        <a:pt x="737" y="155"/>
                        <a:pt x="671" y="131"/>
                        <a:pt x="581" y="131"/>
                      </a:cubicBezTo>
                      <a:cubicBezTo>
                        <a:pt x="292" y="131"/>
                        <a:pt x="292" y="131"/>
                        <a:pt x="292" y="131"/>
                      </a:cubicBezTo>
                      <a:cubicBezTo>
                        <a:pt x="285" y="58"/>
                        <a:pt x="222" y="0"/>
                        <a:pt x="147" y="0"/>
                      </a:cubicBezTo>
                      <a:cubicBezTo>
                        <a:pt x="66" y="0"/>
                        <a:pt x="0" y="66"/>
                        <a:pt x="0" y="147"/>
                      </a:cubicBezTo>
                    </a:path>
                  </a:pathLst>
                </a:custGeom>
                <a:solidFill>
                  <a:srgbClr val="7DDBD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5" name="Freeform 11"/>
                <p:cNvSpPr>
                  <a:spLocks noEditPoints="1"/>
                </p:cNvSpPr>
                <p:nvPr/>
              </p:nvSpPr>
              <p:spPr bwMode="auto">
                <a:xfrm>
                  <a:off x="2906" y="260"/>
                  <a:ext cx="1040" cy="2345"/>
                </a:xfrm>
                <a:custGeom>
                  <a:avLst/>
                  <a:gdLst>
                    <a:gd name="T0" fmla="*/ 689 w 921"/>
                    <a:gd name="T1" fmla="*/ 146 h 1890"/>
                    <a:gd name="T2" fmla="*/ 775 w 921"/>
                    <a:gd name="T3" fmla="*/ 60 h 1890"/>
                    <a:gd name="T4" fmla="*/ 861 w 921"/>
                    <a:gd name="T5" fmla="*/ 146 h 1890"/>
                    <a:gd name="T6" fmla="*/ 775 w 921"/>
                    <a:gd name="T7" fmla="*/ 232 h 1890"/>
                    <a:gd name="T8" fmla="*/ 689 w 921"/>
                    <a:gd name="T9" fmla="*/ 146 h 1890"/>
                    <a:gd name="T10" fmla="*/ 632 w 921"/>
                    <a:gd name="T11" fmla="*/ 115 h 1890"/>
                    <a:gd name="T12" fmla="*/ 252 w 921"/>
                    <a:gd name="T13" fmla="*/ 115 h 1890"/>
                    <a:gd name="T14" fmla="*/ 7 w 921"/>
                    <a:gd name="T15" fmla="*/ 294 h 1890"/>
                    <a:gd name="T16" fmla="*/ 7 w 921"/>
                    <a:gd name="T17" fmla="*/ 1890 h 1890"/>
                    <a:gd name="T18" fmla="*/ 56 w 921"/>
                    <a:gd name="T19" fmla="*/ 1890 h 1890"/>
                    <a:gd name="T20" fmla="*/ 56 w 921"/>
                    <a:gd name="T21" fmla="*/ 298 h 1890"/>
                    <a:gd name="T22" fmla="*/ 252 w 921"/>
                    <a:gd name="T23" fmla="*/ 165 h 1890"/>
                    <a:gd name="T24" fmla="*/ 630 w 921"/>
                    <a:gd name="T25" fmla="*/ 165 h 1890"/>
                    <a:gd name="T26" fmla="*/ 775 w 921"/>
                    <a:gd name="T27" fmla="*/ 292 h 1890"/>
                    <a:gd name="T28" fmla="*/ 921 w 921"/>
                    <a:gd name="T29" fmla="*/ 146 h 1890"/>
                    <a:gd name="T30" fmla="*/ 775 w 921"/>
                    <a:gd name="T31" fmla="*/ 0 h 1890"/>
                    <a:gd name="T32" fmla="*/ 632 w 921"/>
                    <a:gd name="T33" fmla="*/ 115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1890">
                      <a:moveTo>
                        <a:pt x="689" y="146"/>
                      </a:moveTo>
                      <a:cubicBezTo>
                        <a:pt x="689" y="99"/>
                        <a:pt x="728" y="60"/>
                        <a:pt x="775" y="60"/>
                      </a:cubicBezTo>
                      <a:cubicBezTo>
                        <a:pt x="823" y="60"/>
                        <a:pt x="861" y="99"/>
                        <a:pt x="861" y="146"/>
                      </a:cubicBezTo>
                      <a:cubicBezTo>
                        <a:pt x="861" y="194"/>
                        <a:pt x="823" y="232"/>
                        <a:pt x="775" y="232"/>
                      </a:cubicBezTo>
                      <a:cubicBezTo>
                        <a:pt x="728" y="232"/>
                        <a:pt x="689" y="194"/>
                        <a:pt x="689" y="146"/>
                      </a:cubicBezTo>
                      <a:moveTo>
                        <a:pt x="632" y="115"/>
                      </a:moveTo>
                      <a:cubicBezTo>
                        <a:pt x="252" y="115"/>
                        <a:pt x="252" y="115"/>
                        <a:pt x="252" y="115"/>
                      </a:cubicBezTo>
                      <a:cubicBezTo>
                        <a:pt x="87" y="115"/>
                        <a:pt x="16" y="167"/>
                        <a:pt x="7" y="294"/>
                      </a:cubicBezTo>
                      <a:cubicBezTo>
                        <a:pt x="0" y="394"/>
                        <a:pt x="7" y="1829"/>
                        <a:pt x="7" y="1890"/>
                      </a:cubicBezTo>
                      <a:cubicBezTo>
                        <a:pt x="56" y="1890"/>
                        <a:pt x="56" y="1890"/>
                        <a:pt x="56" y="1890"/>
                      </a:cubicBezTo>
                      <a:cubicBezTo>
                        <a:pt x="56" y="1875"/>
                        <a:pt x="50" y="395"/>
                        <a:pt x="56" y="298"/>
                      </a:cubicBezTo>
                      <a:cubicBezTo>
                        <a:pt x="61" y="227"/>
                        <a:pt x="80" y="165"/>
                        <a:pt x="252" y="165"/>
                      </a:cubicBezTo>
                      <a:cubicBezTo>
                        <a:pt x="630" y="165"/>
                        <a:pt x="630" y="165"/>
                        <a:pt x="630" y="165"/>
                      </a:cubicBezTo>
                      <a:cubicBezTo>
                        <a:pt x="639" y="236"/>
                        <a:pt x="701" y="292"/>
                        <a:pt x="775" y="292"/>
                      </a:cubicBezTo>
                      <a:cubicBezTo>
                        <a:pt x="856" y="292"/>
                        <a:pt x="921" y="227"/>
                        <a:pt x="921" y="146"/>
                      </a:cubicBezTo>
                      <a:cubicBezTo>
                        <a:pt x="921" y="65"/>
                        <a:pt x="856" y="0"/>
                        <a:pt x="775" y="0"/>
                      </a:cubicBezTo>
                      <a:cubicBezTo>
                        <a:pt x="705" y="0"/>
                        <a:pt x="646" y="49"/>
                        <a:pt x="632" y="115"/>
                      </a:cubicBezTo>
                    </a:path>
                  </a:pathLst>
                </a:custGeom>
                <a:solidFill>
                  <a:srgbClr val="0280D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6" name="Freeform 13"/>
                <p:cNvSpPr>
                  <a:spLocks noEditPoints="1"/>
                </p:cNvSpPr>
                <p:nvPr/>
              </p:nvSpPr>
              <p:spPr bwMode="auto">
                <a:xfrm>
                  <a:off x="3011" y="1008"/>
                  <a:ext cx="935" cy="1593"/>
                </a:xfrm>
                <a:custGeom>
                  <a:avLst/>
                  <a:gdLst>
                    <a:gd name="T0" fmla="*/ 590 w 822"/>
                    <a:gd name="T1" fmla="*/ 147 h 1135"/>
                    <a:gd name="T2" fmla="*/ 676 w 822"/>
                    <a:gd name="T3" fmla="*/ 60 h 1135"/>
                    <a:gd name="T4" fmla="*/ 762 w 822"/>
                    <a:gd name="T5" fmla="*/ 147 h 1135"/>
                    <a:gd name="T6" fmla="*/ 676 w 822"/>
                    <a:gd name="T7" fmla="*/ 233 h 1135"/>
                    <a:gd name="T8" fmla="*/ 590 w 822"/>
                    <a:gd name="T9" fmla="*/ 147 h 1135"/>
                    <a:gd name="T10" fmla="*/ 532 w 822"/>
                    <a:gd name="T11" fmla="*/ 122 h 1135"/>
                    <a:gd name="T12" fmla="*/ 202 w 822"/>
                    <a:gd name="T13" fmla="*/ 119 h 1135"/>
                    <a:gd name="T14" fmla="*/ 0 w 822"/>
                    <a:gd name="T15" fmla="*/ 333 h 1135"/>
                    <a:gd name="T16" fmla="*/ 0 w 822"/>
                    <a:gd name="T17" fmla="*/ 1135 h 1135"/>
                    <a:gd name="T18" fmla="*/ 49 w 822"/>
                    <a:gd name="T19" fmla="*/ 1135 h 1135"/>
                    <a:gd name="T20" fmla="*/ 49 w 822"/>
                    <a:gd name="T21" fmla="*/ 333 h 1135"/>
                    <a:gd name="T22" fmla="*/ 202 w 822"/>
                    <a:gd name="T23" fmla="*/ 168 h 1135"/>
                    <a:gd name="T24" fmla="*/ 532 w 822"/>
                    <a:gd name="T25" fmla="*/ 171 h 1135"/>
                    <a:gd name="T26" fmla="*/ 676 w 822"/>
                    <a:gd name="T27" fmla="*/ 293 h 1135"/>
                    <a:gd name="T28" fmla="*/ 822 w 822"/>
                    <a:gd name="T29" fmla="*/ 147 h 1135"/>
                    <a:gd name="T30" fmla="*/ 676 w 822"/>
                    <a:gd name="T31" fmla="*/ 0 h 1135"/>
                    <a:gd name="T32" fmla="*/ 532 w 822"/>
                    <a:gd name="T33" fmla="*/ 122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2" h="1135">
                      <a:moveTo>
                        <a:pt x="590" y="147"/>
                      </a:moveTo>
                      <a:cubicBezTo>
                        <a:pt x="590" y="99"/>
                        <a:pt x="628" y="60"/>
                        <a:pt x="676" y="60"/>
                      </a:cubicBezTo>
                      <a:cubicBezTo>
                        <a:pt x="723" y="60"/>
                        <a:pt x="762" y="99"/>
                        <a:pt x="762" y="147"/>
                      </a:cubicBezTo>
                      <a:cubicBezTo>
                        <a:pt x="762" y="194"/>
                        <a:pt x="723" y="233"/>
                        <a:pt x="676" y="233"/>
                      </a:cubicBezTo>
                      <a:cubicBezTo>
                        <a:pt x="628" y="233"/>
                        <a:pt x="590" y="194"/>
                        <a:pt x="590" y="147"/>
                      </a:cubicBezTo>
                      <a:moveTo>
                        <a:pt x="532" y="122"/>
                      </a:moveTo>
                      <a:cubicBezTo>
                        <a:pt x="462" y="121"/>
                        <a:pt x="282" y="119"/>
                        <a:pt x="202" y="119"/>
                      </a:cubicBezTo>
                      <a:cubicBezTo>
                        <a:pt x="90" y="119"/>
                        <a:pt x="0" y="236"/>
                        <a:pt x="0" y="333"/>
                      </a:cubicBezTo>
                      <a:cubicBezTo>
                        <a:pt x="0" y="1135"/>
                        <a:pt x="0" y="1135"/>
                        <a:pt x="0" y="1135"/>
                      </a:cubicBezTo>
                      <a:cubicBezTo>
                        <a:pt x="49" y="1135"/>
                        <a:pt x="49" y="1135"/>
                        <a:pt x="49" y="1135"/>
                      </a:cubicBezTo>
                      <a:cubicBezTo>
                        <a:pt x="49" y="333"/>
                        <a:pt x="49" y="333"/>
                        <a:pt x="49" y="333"/>
                      </a:cubicBezTo>
                      <a:cubicBezTo>
                        <a:pt x="49" y="268"/>
                        <a:pt x="115" y="168"/>
                        <a:pt x="202" y="168"/>
                      </a:cubicBezTo>
                      <a:cubicBezTo>
                        <a:pt x="282" y="168"/>
                        <a:pt x="462" y="170"/>
                        <a:pt x="532" y="171"/>
                      </a:cubicBezTo>
                      <a:cubicBezTo>
                        <a:pt x="543" y="240"/>
                        <a:pt x="604" y="293"/>
                        <a:pt x="676" y="293"/>
                      </a:cubicBezTo>
                      <a:cubicBezTo>
                        <a:pt x="757" y="293"/>
                        <a:pt x="822" y="227"/>
                        <a:pt x="822" y="147"/>
                      </a:cubicBezTo>
                      <a:cubicBezTo>
                        <a:pt x="822" y="66"/>
                        <a:pt x="757" y="0"/>
                        <a:pt x="676" y="0"/>
                      </a:cubicBezTo>
                      <a:cubicBezTo>
                        <a:pt x="604" y="0"/>
                        <a:pt x="544" y="53"/>
                        <a:pt x="532" y="122"/>
                      </a:cubicBezTo>
                    </a:path>
                  </a:pathLst>
                </a:custGeom>
                <a:solidFill>
                  <a:srgbClr val="0280D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p>
              </p:txBody>
            </p:sp>
            <p:sp>
              <p:nvSpPr>
                <p:cNvPr id="77" name="Freeform 15"/>
                <p:cNvSpPr/>
                <p:nvPr/>
              </p:nvSpPr>
              <p:spPr bwMode="auto">
                <a:xfrm>
                  <a:off x="1432" y="2608"/>
                  <a:ext cx="1223" cy="276"/>
                </a:xfrm>
                <a:custGeom>
                  <a:avLst/>
                  <a:gdLst>
                    <a:gd name="T0" fmla="*/ 1087 w 1142"/>
                    <a:gd name="T1" fmla="*/ 0 h 287"/>
                    <a:gd name="T2" fmla="*/ 0 w 1142"/>
                    <a:gd name="T3" fmla="*/ 287 h 287"/>
                    <a:gd name="T4" fmla="*/ 335 w 1142"/>
                    <a:gd name="T5" fmla="*/ 287 h 287"/>
                    <a:gd name="T6" fmla="*/ 1142 w 1142"/>
                    <a:gd name="T7" fmla="*/ 0 h 287"/>
                    <a:gd name="T8" fmla="*/ 1087 w 1142"/>
                    <a:gd name="T9" fmla="*/ 0 h 287"/>
                  </a:gdLst>
                  <a:ahLst/>
                  <a:cxnLst>
                    <a:cxn ang="0">
                      <a:pos x="T0" y="T1"/>
                    </a:cxn>
                    <a:cxn ang="0">
                      <a:pos x="T2" y="T3"/>
                    </a:cxn>
                    <a:cxn ang="0">
                      <a:pos x="T4" y="T5"/>
                    </a:cxn>
                    <a:cxn ang="0">
                      <a:pos x="T6" y="T7"/>
                    </a:cxn>
                    <a:cxn ang="0">
                      <a:pos x="T8" y="T9"/>
                    </a:cxn>
                  </a:cxnLst>
                  <a:rect l="0" t="0" r="r" b="b"/>
                  <a:pathLst>
                    <a:path w="1142" h="287">
                      <a:moveTo>
                        <a:pt x="1087" y="0"/>
                      </a:moveTo>
                      <a:lnTo>
                        <a:pt x="0" y="287"/>
                      </a:lnTo>
                      <a:lnTo>
                        <a:pt x="335" y="287"/>
                      </a:lnTo>
                      <a:lnTo>
                        <a:pt x="1142" y="0"/>
                      </a:lnTo>
                      <a:lnTo>
                        <a:pt x="1087" y="0"/>
                      </a:lnTo>
                      <a:close/>
                    </a:path>
                  </a:pathLst>
                </a:custGeom>
                <a:solidFill>
                  <a:srgbClr val="7DDBD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8" name="Freeform 17"/>
                <p:cNvSpPr/>
                <p:nvPr/>
              </p:nvSpPr>
              <p:spPr bwMode="auto">
                <a:xfrm>
                  <a:off x="2088" y="2605"/>
                  <a:ext cx="668" cy="295"/>
                </a:xfrm>
                <a:custGeom>
                  <a:avLst/>
                  <a:gdLst>
                    <a:gd name="T0" fmla="*/ 611 w 668"/>
                    <a:gd name="T1" fmla="*/ 0 h 295"/>
                    <a:gd name="T2" fmla="*/ 0 w 668"/>
                    <a:gd name="T3" fmla="*/ 295 h 295"/>
                    <a:gd name="T4" fmla="*/ 344 w 668"/>
                    <a:gd name="T5" fmla="*/ 295 h 295"/>
                    <a:gd name="T6" fmla="*/ 668 w 668"/>
                    <a:gd name="T7" fmla="*/ 0 h 295"/>
                    <a:gd name="T8" fmla="*/ 611 w 668"/>
                    <a:gd name="T9" fmla="*/ 0 h 295"/>
                  </a:gdLst>
                  <a:ahLst/>
                  <a:cxnLst>
                    <a:cxn ang="0">
                      <a:pos x="T0" y="T1"/>
                    </a:cxn>
                    <a:cxn ang="0">
                      <a:pos x="T2" y="T3"/>
                    </a:cxn>
                    <a:cxn ang="0">
                      <a:pos x="T4" y="T5"/>
                    </a:cxn>
                    <a:cxn ang="0">
                      <a:pos x="T6" y="T7"/>
                    </a:cxn>
                    <a:cxn ang="0">
                      <a:pos x="T8" y="T9"/>
                    </a:cxn>
                  </a:cxnLst>
                  <a:rect l="0" t="0" r="r" b="b"/>
                  <a:pathLst>
                    <a:path w="668" h="295">
                      <a:moveTo>
                        <a:pt x="611" y="0"/>
                      </a:moveTo>
                      <a:lnTo>
                        <a:pt x="0" y="295"/>
                      </a:lnTo>
                      <a:lnTo>
                        <a:pt x="344" y="295"/>
                      </a:lnTo>
                      <a:lnTo>
                        <a:pt x="668" y="0"/>
                      </a:lnTo>
                      <a:lnTo>
                        <a:pt x="611" y="0"/>
                      </a:lnTo>
                      <a:close/>
                    </a:path>
                  </a:pathLst>
                </a:custGeom>
                <a:solidFill>
                  <a:srgbClr val="7DDBD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9" name="Freeform 11"/>
                <p:cNvSpPr/>
                <p:nvPr/>
              </p:nvSpPr>
              <p:spPr bwMode="auto">
                <a:xfrm>
                  <a:off x="2662" y="2611"/>
                  <a:ext cx="340" cy="289"/>
                </a:xfrm>
                <a:custGeom>
                  <a:avLst/>
                  <a:gdLst>
                    <a:gd name="T0" fmla="*/ 145 w 340"/>
                    <a:gd name="T1" fmla="*/ 0 h 289"/>
                    <a:gd name="T2" fmla="*/ 0 w 340"/>
                    <a:gd name="T3" fmla="*/ 289 h 289"/>
                    <a:gd name="T4" fmla="*/ 340 w 340"/>
                    <a:gd name="T5" fmla="*/ 289 h 289"/>
                    <a:gd name="T6" fmla="*/ 201 w 340"/>
                    <a:gd name="T7" fmla="*/ 0 h 289"/>
                    <a:gd name="T8" fmla="*/ 145 w 340"/>
                    <a:gd name="T9" fmla="*/ 0 h 289"/>
                  </a:gdLst>
                  <a:ahLst/>
                  <a:cxnLst>
                    <a:cxn ang="0">
                      <a:pos x="T0" y="T1"/>
                    </a:cxn>
                    <a:cxn ang="0">
                      <a:pos x="T2" y="T3"/>
                    </a:cxn>
                    <a:cxn ang="0">
                      <a:pos x="T4" y="T5"/>
                    </a:cxn>
                    <a:cxn ang="0">
                      <a:pos x="T6" y="T7"/>
                    </a:cxn>
                    <a:cxn ang="0">
                      <a:pos x="T8" y="T9"/>
                    </a:cxn>
                  </a:cxnLst>
                  <a:rect l="0" t="0" r="r" b="b"/>
                  <a:pathLst>
                    <a:path w="340" h="289">
                      <a:moveTo>
                        <a:pt x="145" y="0"/>
                      </a:moveTo>
                      <a:lnTo>
                        <a:pt x="0" y="289"/>
                      </a:lnTo>
                      <a:lnTo>
                        <a:pt x="340" y="289"/>
                      </a:lnTo>
                      <a:lnTo>
                        <a:pt x="201" y="0"/>
                      </a:lnTo>
                      <a:lnTo>
                        <a:pt x="145" y="0"/>
                      </a:lnTo>
                      <a:close/>
                    </a:path>
                  </a:pathLst>
                </a:custGeom>
                <a:solidFill>
                  <a:srgbClr val="95B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0" name="Freeform 21"/>
                <p:cNvSpPr/>
                <p:nvPr/>
              </p:nvSpPr>
              <p:spPr bwMode="auto">
                <a:xfrm>
                  <a:off x="2914" y="2605"/>
                  <a:ext cx="668" cy="298"/>
                </a:xfrm>
                <a:custGeom>
                  <a:avLst/>
                  <a:gdLst>
                    <a:gd name="T0" fmla="*/ 0 w 668"/>
                    <a:gd name="T1" fmla="*/ 0 h 298"/>
                    <a:gd name="T2" fmla="*/ 328 w 668"/>
                    <a:gd name="T3" fmla="*/ 298 h 298"/>
                    <a:gd name="T4" fmla="*/ 668 w 668"/>
                    <a:gd name="T5" fmla="*/ 298 h 298"/>
                    <a:gd name="T6" fmla="*/ 55 w 668"/>
                    <a:gd name="T7" fmla="*/ 0 h 298"/>
                    <a:gd name="T8" fmla="*/ 0 w 668"/>
                    <a:gd name="T9" fmla="*/ 0 h 298"/>
                  </a:gdLst>
                  <a:ahLst/>
                  <a:cxnLst>
                    <a:cxn ang="0">
                      <a:pos x="T0" y="T1"/>
                    </a:cxn>
                    <a:cxn ang="0">
                      <a:pos x="T2" y="T3"/>
                    </a:cxn>
                    <a:cxn ang="0">
                      <a:pos x="T4" y="T5"/>
                    </a:cxn>
                    <a:cxn ang="0">
                      <a:pos x="T6" y="T7"/>
                    </a:cxn>
                    <a:cxn ang="0">
                      <a:pos x="T8" y="T9"/>
                    </a:cxn>
                  </a:cxnLst>
                  <a:rect l="0" t="0" r="r" b="b"/>
                  <a:pathLst>
                    <a:path w="668" h="298">
                      <a:moveTo>
                        <a:pt x="0" y="0"/>
                      </a:moveTo>
                      <a:lnTo>
                        <a:pt x="328" y="298"/>
                      </a:lnTo>
                      <a:lnTo>
                        <a:pt x="668" y="298"/>
                      </a:lnTo>
                      <a:lnTo>
                        <a:pt x="55" y="0"/>
                      </a:lnTo>
                      <a:lnTo>
                        <a:pt x="0" y="0"/>
                      </a:lnTo>
                      <a:close/>
                    </a:path>
                  </a:pathLst>
                </a:custGeom>
                <a:solidFill>
                  <a:srgbClr val="0280D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1" name="Freeform 23"/>
                <p:cNvSpPr/>
                <p:nvPr/>
              </p:nvSpPr>
              <p:spPr bwMode="auto">
                <a:xfrm>
                  <a:off x="3011" y="2601"/>
                  <a:ext cx="1148" cy="304"/>
                </a:xfrm>
                <a:custGeom>
                  <a:avLst/>
                  <a:gdLst>
                    <a:gd name="T0" fmla="*/ 0 w 1148"/>
                    <a:gd name="T1" fmla="*/ 0 h 304"/>
                    <a:gd name="T2" fmla="*/ 804 w 1148"/>
                    <a:gd name="T3" fmla="*/ 304 h 304"/>
                    <a:gd name="T4" fmla="*/ 1148 w 1148"/>
                    <a:gd name="T5" fmla="*/ 304 h 304"/>
                    <a:gd name="T6" fmla="*/ 55 w 1148"/>
                    <a:gd name="T7" fmla="*/ 0 h 304"/>
                    <a:gd name="T8" fmla="*/ 0 w 1148"/>
                    <a:gd name="T9" fmla="*/ 0 h 304"/>
                  </a:gdLst>
                  <a:ahLst/>
                  <a:cxnLst>
                    <a:cxn ang="0">
                      <a:pos x="T0" y="T1"/>
                    </a:cxn>
                    <a:cxn ang="0">
                      <a:pos x="T2" y="T3"/>
                    </a:cxn>
                    <a:cxn ang="0">
                      <a:pos x="T4" y="T5"/>
                    </a:cxn>
                    <a:cxn ang="0">
                      <a:pos x="T6" y="T7"/>
                    </a:cxn>
                    <a:cxn ang="0">
                      <a:pos x="T8" y="T9"/>
                    </a:cxn>
                  </a:cxnLst>
                  <a:rect l="0" t="0" r="r" b="b"/>
                  <a:pathLst>
                    <a:path w="1148" h="304">
                      <a:moveTo>
                        <a:pt x="0" y="0"/>
                      </a:moveTo>
                      <a:lnTo>
                        <a:pt x="804" y="304"/>
                      </a:lnTo>
                      <a:lnTo>
                        <a:pt x="1148" y="304"/>
                      </a:lnTo>
                      <a:lnTo>
                        <a:pt x="55" y="0"/>
                      </a:lnTo>
                      <a:lnTo>
                        <a:pt x="0" y="0"/>
                      </a:lnTo>
                      <a:close/>
                    </a:path>
                  </a:pathLst>
                </a:custGeom>
                <a:solidFill>
                  <a:srgbClr val="0280D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sp>
            <p:nvSpPr>
              <p:cNvPr id="24" name="Rectangle 37"/>
              <p:cNvSpPr>
                <a:spLocks noChangeArrowheads="1"/>
              </p:cNvSpPr>
              <p:nvPr/>
            </p:nvSpPr>
            <p:spPr bwMode="auto">
              <a:xfrm rot="16200000" flipH="1">
                <a:off x="6692879" y="6095488"/>
                <a:ext cx="942227" cy="635011"/>
              </a:xfrm>
              <a:prstGeom prst="rect">
                <a:avLst/>
              </a:prstGeom>
              <a:solidFill>
                <a:srgbClr val="0280D5"/>
              </a:solidFill>
              <a:ln>
                <a:noFill/>
              </a:ln>
            </p:spPr>
            <p:txBody>
              <a:bodyPr vert="horz" wrap="square" lIns="121920" tIns="60960" rIns="121920" bIns="60960" numCol="1" anchor="t" anchorCtr="0" compatLnSpc="1"/>
              <a:lstStyle/>
              <a:p>
                <a:endParaRPr lang="id-ID" sz="2400"/>
              </a:p>
            </p:txBody>
          </p:sp>
          <p:sp>
            <p:nvSpPr>
              <p:cNvPr id="25" name="Rectangle 38"/>
              <p:cNvSpPr>
                <a:spLocks noChangeArrowheads="1"/>
              </p:cNvSpPr>
              <p:nvPr/>
            </p:nvSpPr>
            <p:spPr bwMode="auto">
              <a:xfrm rot="16200000" flipH="1">
                <a:off x="5630482" y="6080957"/>
                <a:ext cx="924517" cy="629569"/>
              </a:xfrm>
              <a:prstGeom prst="rect">
                <a:avLst/>
              </a:prstGeom>
              <a:solidFill>
                <a:srgbClr val="95BFFF"/>
              </a:solidFill>
              <a:ln>
                <a:noFill/>
              </a:ln>
            </p:spPr>
            <p:txBody>
              <a:bodyPr vert="horz" wrap="square" lIns="121920" tIns="60960" rIns="121920" bIns="60960" numCol="1" anchor="t" anchorCtr="0" compatLnSpc="1"/>
              <a:lstStyle/>
              <a:p>
                <a:endParaRPr lang="id-ID" sz="2400"/>
              </a:p>
            </p:txBody>
          </p:sp>
          <p:sp>
            <p:nvSpPr>
              <p:cNvPr id="26" name="Rectangle 39"/>
              <p:cNvSpPr>
                <a:spLocks noChangeArrowheads="1"/>
              </p:cNvSpPr>
              <p:nvPr/>
            </p:nvSpPr>
            <p:spPr bwMode="auto">
              <a:xfrm rot="16200000" flipH="1">
                <a:off x="3394163" y="6065036"/>
                <a:ext cx="924518" cy="611056"/>
              </a:xfrm>
              <a:prstGeom prst="rect">
                <a:avLst/>
              </a:prstGeom>
              <a:solidFill>
                <a:srgbClr val="7DDBDA"/>
              </a:solidFill>
              <a:ln>
                <a:noFill/>
              </a:ln>
            </p:spPr>
            <p:txBody>
              <a:bodyPr vert="horz" wrap="square" lIns="121920" tIns="60960" rIns="121920" bIns="60960" numCol="1" anchor="t" anchorCtr="0" compatLnSpc="1"/>
              <a:lstStyle/>
              <a:p>
                <a:endParaRPr lang="id-ID" sz="2400" dirty="0"/>
              </a:p>
            </p:txBody>
          </p:sp>
          <p:sp>
            <p:nvSpPr>
              <p:cNvPr id="27" name="Rectangle 38"/>
              <p:cNvSpPr>
                <a:spLocks noChangeArrowheads="1"/>
              </p:cNvSpPr>
              <p:nvPr/>
            </p:nvSpPr>
            <p:spPr bwMode="auto">
              <a:xfrm rot="16200000" flipH="1">
                <a:off x="4574533" y="6073299"/>
                <a:ext cx="914399" cy="633276"/>
              </a:xfrm>
              <a:prstGeom prst="rect">
                <a:avLst/>
              </a:prstGeom>
              <a:solidFill>
                <a:srgbClr val="7DDBDA"/>
              </a:solidFill>
              <a:ln>
                <a:noFill/>
              </a:ln>
            </p:spPr>
            <p:txBody>
              <a:bodyPr vert="horz" wrap="square" lIns="121920" tIns="60960" rIns="121920" bIns="60960" numCol="1" anchor="t" anchorCtr="0" compatLnSpc="1"/>
              <a:lstStyle/>
              <a:p>
                <a:endParaRPr lang="id-ID" sz="2400"/>
              </a:p>
            </p:txBody>
          </p:sp>
          <p:sp>
            <p:nvSpPr>
              <p:cNvPr id="28" name="Rectangle 37"/>
              <p:cNvSpPr>
                <a:spLocks noChangeArrowheads="1"/>
              </p:cNvSpPr>
              <p:nvPr/>
            </p:nvSpPr>
            <p:spPr bwMode="auto">
              <a:xfrm rot="16200000" flipH="1">
                <a:off x="7768794" y="6085736"/>
                <a:ext cx="916118" cy="646118"/>
              </a:xfrm>
              <a:prstGeom prst="rect">
                <a:avLst/>
              </a:prstGeom>
              <a:solidFill>
                <a:srgbClr val="0280D5"/>
              </a:solidFill>
              <a:ln>
                <a:noFill/>
              </a:ln>
            </p:spPr>
            <p:txBody>
              <a:bodyPr vert="horz" wrap="square" lIns="121920" tIns="60960" rIns="121920" bIns="60960" numCol="1" anchor="t" anchorCtr="0" compatLnSpc="1"/>
              <a:lstStyle/>
              <a:p>
                <a:endParaRPr lang="id-ID" sz="2400" dirty="0"/>
              </a:p>
            </p:txBody>
          </p:sp>
          <p:grpSp>
            <p:nvGrpSpPr>
              <p:cNvPr id="29" name="Group 26"/>
              <p:cNvGrpSpPr>
                <a:grpSpLocks noChangeAspect="1"/>
              </p:cNvGrpSpPr>
              <p:nvPr/>
            </p:nvGrpSpPr>
            <p:grpSpPr>
              <a:xfrm rot="183110">
                <a:off x="3739667" y="6266672"/>
                <a:ext cx="425026" cy="357329"/>
                <a:chOff x="1625041" y="421441"/>
                <a:chExt cx="358550" cy="301441"/>
              </a:xfrm>
              <a:solidFill>
                <a:schemeClr val="bg1"/>
              </a:solidFill>
            </p:grpSpPr>
            <p:sp>
              <p:nvSpPr>
                <p:cNvPr id="68" name="Oval 136"/>
                <p:cNvSpPr>
                  <a:spLocks noChangeArrowheads="1"/>
                </p:cNvSpPr>
                <p:nvPr/>
              </p:nvSpPr>
              <p:spPr bwMode="auto">
                <a:xfrm>
                  <a:off x="1850581" y="421441"/>
                  <a:ext cx="59999" cy="60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9" name="Freeform 137"/>
                <p:cNvSpPr>
                  <a:spLocks noEditPoints="1"/>
                </p:cNvSpPr>
                <p:nvPr/>
              </p:nvSpPr>
              <p:spPr bwMode="auto">
                <a:xfrm>
                  <a:off x="1625041" y="594209"/>
                  <a:ext cx="127950" cy="128673"/>
                </a:xfrm>
                <a:custGeom>
                  <a:avLst/>
                  <a:gdLst>
                    <a:gd name="T0" fmla="*/ 38 w 75"/>
                    <a:gd name="T1" fmla="*/ 75 h 75"/>
                    <a:gd name="T2" fmla="*/ 75 w 75"/>
                    <a:gd name="T3" fmla="*/ 38 h 75"/>
                    <a:gd name="T4" fmla="*/ 38 w 75"/>
                    <a:gd name="T5" fmla="*/ 0 h 75"/>
                    <a:gd name="T6" fmla="*/ 38 w 75"/>
                    <a:gd name="T7" fmla="*/ 17 h 75"/>
                    <a:gd name="T8" fmla="*/ 58 w 75"/>
                    <a:gd name="T9" fmla="*/ 38 h 75"/>
                    <a:gd name="T10" fmla="*/ 38 w 75"/>
                    <a:gd name="T11" fmla="*/ 58 h 75"/>
                    <a:gd name="T12" fmla="*/ 38 w 75"/>
                    <a:gd name="T13" fmla="*/ 75 h 75"/>
                    <a:gd name="T14" fmla="*/ 38 w 75"/>
                    <a:gd name="T15" fmla="*/ 0 h 75"/>
                    <a:gd name="T16" fmla="*/ 0 w 75"/>
                    <a:gd name="T17" fmla="*/ 38 h 75"/>
                    <a:gd name="T18" fmla="*/ 38 w 75"/>
                    <a:gd name="T19" fmla="*/ 75 h 75"/>
                    <a:gd name="T20" fmla="*/ 38 w 75"/>
                    <a:gd name="T21" fmla="*/ 75 h 75"/>
                    <a:gd name="T22" fmla="*/ 38 w 75"/>
                    <a:gd name="T23" fmla="*/ 58 h 75"/>
                    <a:gd name="T24" fmla="*/ 38 w 75"/>
                    <a:gd name="T25" fmla="*/ 58 h 75"/>
                    <a:gd name="T26" fmla="*/ 38 w 75"/>
                    <a:gd name="T27" fmla="*/ 58 h 75"/>
                    <a:gd name="T28" fmla="*/ 17 w 75"/>
                    <a:gd name="T29" fmla="*/ 38 h 75"/>
                    <a:gd name="T30" fmla="*/ 38 w 75"/>
                    <a:gd name="T31" fmla="*/ 17 h 75"/>
                    <a:gd name="T32" fmla="*/ 38 w 75"/>
                    <a:gd name="T33" fmla="*/ 17 h 75"/>
                    <a:gd name="T34" fmla="*/ 3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38" y="75"/>
                      </a:moveTo>
                      <a:cubicBezTo>
                        <a:pt x="58" y="75"/>
                        <a:pt x="75" y="58"/>
                        <a:pt x="75" y="38"/>
                      </a:cubicBezTo>
                      <a:cubicBezTo>
                        <a:pt x="75" y="17"/>
                        <a:pt x="58" y="0"/>
                        <a:pt x="38" y="0"/>
                      </a:cubicBezTo>
                      <a:cubicBezTo>
                        <a:pt x="38" y="17"/>
                        <a:pt x="38" y="17"/>
                        <a:pt x="38" y="17"/>
                      </a:cubicBezTo>
                      <a:cubicBezTo>
                        <a:pt x="49" y="17"/>
                        <a:pt x="58" y="26"/>
                        <a:pt x="58" y="38"/>
                      </a:cubicBezTo>
                      <a:cubicBezTo>
                        <a:pt x="58" y="49"/>
                        <a:pt x="49" y="58"/>
                        <a:pt x="38" y="58"/>
                      </a:cubicBezTo>
                      <a:lnTo>
                        <a:pt x="38" y="75"/>
                      </a:lnTo>
                      <a:close/>
                      <a:moveTo>
                        <a:pt x="38" y="0"/>
                      </a:moveTo>
                      <a:cubicBezTo>
                        <a:pt x="17" y="0"/>
                        <a:pt x="0" y="17"/>
                        <a:pt x="0" y="38"/>
                      </a:cubicBezTo>
                      <a:cubicBezTo>
                        <a:pt x="0" y="58"/>
                        <a:pt x="17" y="75"/>
                        <a:pt x="38" y="75"/>
                      </a:cubicBezTo>
                      <a:cubicBezTo>
                        <a:pt x="38" y="75"/>
                        <a:pt x="38" y="75"/>
                        <a:pt x="38" y="75"/>
                      </a:cubicBezTo>
                      <a:cubicBezTo>
                        <a:pt x="38" y="58"/>
                        <a:pt x="38" y="58"/>
                        <a:pt x="38" y="58"/>
                      </a:cubicBezTo>
                      <a:cubicBezTo>
                        <a:pt x="38" y="58"/>
                        <a:pt x="38" y="58"/>
                        <a:pt x="38" y="58"/>
                      </a:cubicBezTo>
                      <a:cubicBezTo>
                        <a:pt x="38" y="58"/>
                        <a:pt x="38" y="58"/>
                        <a:pt x="38" y="58"/>
                      </a:cubicBezTo>
                      <a:cubicBezTo>
                        <a:pt x="26" y="58"/>
                        <a:pt x="17" y="49"/>
                        <a:pt x="17" y="38"/>
                      </a:cubicBezTo>
                      <a:cubicBezTo>
                        <a:pt x="17" y="26"/>
                        <a:pt x="26" y="17"/>
                        <a:pt x="38" y="17"/>
                      </a:cubicBezTo>
                      <a:cubicBezTo>
                        <a:pt x="38" y="17"/>
                        <a:pt x="38" y="17"/>
                        <a:pt x="38" y="17"/>
                      </a:cubicBezTo>
                      <a:cubicBezTo>
                        <a:pt x="38" y="0"/>
                        <a:pt x="38"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0" name="Freeform 139"/>
                <p:cNvSpPr>
                  <a:spLocks noEditPoints="1"/>
                </p:cNvSpPr>
                <p:nvPr/>
              </p:nvSpPr>
              <p:spPr bwMode="auto">
                <a:xfrm>
                  <a:off x="1855641" y="594209"/>
                  <a:ext cx="127950" cy="128673"/>
                </a:xfrm>
                <a:custGeom>
                  <a:avLst/>
                  <a:gdLst>
                    <a:gd name="T0" fmla="*/ 38 w 75"/>
                    <a:gd name="T1" fmla="*/ 0 h 75"/>
                    <a:gd name="T2" fmla="*/ 38 w 75"/>
                    <a:gd name="T3" fmla="*/ 0 h 75"/>
                    <a:gd name="T4" fmla="*/ 38 w 75"/>
                    <a:gd name="T5" fmla="*/ 17 h 75"/>
                    <a:gd name="T6" fmla="*/ 38 w 75"/>
                    <a:gd name="T7" fmla="*/ 17 h 75"/>
                    <a:gd name="T8" fmla="*/ 58 w 75"/>
                    <a:gd name="T9" fmla="*/ 38 h 75"/>
                    <a:gd name="T10" fmla="*/ 38 w 75"/>
                    <a:gd name="T11" fmla="*/ 58 h 75"/>
                    <a:gd name="T12" fmla="*/ 38 w 75"/>
                    <a:gd name="T13" fmla="*/ 58 h 75"/>
                    <a:gd name="T14" fmla="*/ 38 w 75"/>
                    <a:gd name="T15" fmla="*/ 58 h 75"/>
                    <a:gd name="T16" fmla="*/ 38 w 75"/>
                    <a:gd name="T17" fmla="*/ 75 h 75"/>
                    <a:gd name="T18" fmla="*/ 38 w 75"/>
                    <a:gd name="T19" fmla="*/ 75 h 75"/>
                    <a:gd name="T20" fmla="*/ 75 w 75"/>
                    <a:gd name="T21" fmla="*/ 38 h 75"/>
                    <a:gd name="T22" fmla="*/ 38 w 75"/>
                    <a:gd name="T23" fmla="*/ 0 h 75"/>
                    <a:gd name="T24" fmla="*/ 38 w 75"/>
                    <a:gd name="T25" fmla="*/ 0 h 75"/>
                    <a:gd name="T26" fmla="*/ 0 w 75"/>
                    <a:gd name="T27" fmla="*/ 38 h 75"/>
                    <a:gd name="T28" fmla="*/ 38 w 75"/>
                    <a:gd name="T29" fmla="*/ 75 h 75"/>
                    <a:gd name="T30" fmla="*/ 38 w 75"/>
                    <a:gd name="T31" fmla="*/ 58 h 75"/>
                    <a:gd name="T32" fmla="*/ 17 w 75"/>
                    <a:gd name="T33" fmla="*/ 38 h 75"/>
                    <a:gd name="T34" fmla="*/ 38 w 75"/>
                    <a:gd name="T35" fmla="*/ 17 h 75"/>
                    <a:gd name="T36" fmla="*/ 38 w 75"/>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38" y="0"/>
                      </a:moveTo>
                      <a:cubicBezTo>
                        <a:pt x="38" y="0"/>
                        <a:pt x="38" y="0"/>
                        <a:pt x="38" y="0"/>
                      </a:cubicBezTo>
                      <a:cubicBezTo>
                        <a:pt x="38" y="17"/>
                        <a:pt x="38" y="17"/>
                        <a:pt x="38" y="17"/>
                      </a:cubicBezTo>
                      <a:cubicBezTo>
                        <a:pt x="38" y="17"/>
                        <a:pt x="38" y="17"/>
                        <a:pt x="38" y="17"/>
                      </a:cubicBezTo>
                      <a:cubicBezTo>
                        <a:pt x="49" y="17"/>
                        <a:pt x="58" y="26"/>
                        <a:pt x="58" y="38"/>
                      </a:cubicBezTo>
                      <a:cubicBezTo>
                        <a:pt x="58" y="49"/>
                        <a:pt x="49" y="58"/>
                        <a:pt x="38" y="58"/>
                      </a:cubicBezTo>
                      <a:cubicBezTo>
                        <a:pt x="38" y="58"/>
                        <a:pt x="38" y="58"/>
                        <a:pt x="38" y="58"/>
                      </a:cubicBezTo>
                      <a:cubicBezTo>
                        <a:pt x="38" y="58"/>
                        <a:pt x="38" y="58"/>
                        <a:pt x="38" y="58"/>
                      </a:cubicBezTo>
                      <a:cubicBezTo>
                        <a:pt x="38" y="75"/>
                        <a:pt x="38" y="75"/>
                        <a:pt x="38" y="75"/>
                      </a:cubicBezTo>
                      <a:cubicBezTo>
                        <a:pt x="38" y="75"/>
                        <a:pt x="38" y="75"/>
                        <a:pt x="38" y="75"/>
                      </a:cubicBezTo>
                      <a:cubicBezTo>
                        <a:pt x="58" y="75"/>
                        <a:pt x="75" y="58"/>
                        <a:pt x="75" y="38"/>
                      </a:cubicBezTo>
                      <a:cubicBezTo>
                        <a:pt x="75" y="17"/>
                        <a:pt x="58" y="0"/>
                        <a:pt x="38" y="0"/>
                      </a:cubicBezTo>
                      <a:close/>
                      <a:moveTo>
                        <a:pt x="38" y="0"/>
                      </a:moveTo>
                      <a:cubicBezTo>
                        <a:pt x="17" y="0"/>
                        <a:pt x="0" y="17"/>
                        <a:pt x="0" y="38"/>
                      </a:cubicBezTo>
                      <a:cubicBezTo>
                        <a:pt x="0" y="58"/>
                        <a:pt x="17" y="75"/>
                        <a:pt x="38" y="75"/>
                      </a:cubicBezTo>
                      <a:cubicBezTo>
                        <a:pt x="38" y="58"/>
                        <a:pt x="38" y="58"/>
                        <a:pt x="38" y="58"/>
                      </a:cubicBezTo>
                      <a:cubicBezTo>
                        <a:pt x="26" y="58"/>
                        <a:pt x="17" y="49"/>
                        <a:pt x="17" y="38"/>
                      </a:cubicBezTo>
                      <a:cubicBezTo>
                        <a:pt x="17" y="26"/>
                        <a:pt x="26" y="17"/>
                        <a:pt x="38" y="17"/>
                      </a:cubicBez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1" name="Freeform 141"/>
                <p:cNvSpPr/>
                <p:nvPr/>
              </p:nvSpPr>
              <p:spPr bwMode="auto">
                <a:xfrm>
                  <a:off x="1730583" y="456139"/>
                  <a:ext cx="226262" cy="261684"/>
                </a:xfrm>
                <a:custGeom>
                  <a:avLst/>
                  <a:gdLst>
                    <a:gd name="T0" fmla="*/ 88 w 132"/>
                    <a:gd name="T1" fmla="*/ 56 h 153"/>
                    <a:gd name="T2" fmla="*/ 92 w 132"/>
                    <a:gd name="T3" fmla="*/ 57 h 153"/>
                    <a:gd name="T4" fmla="*/ 126 w 132"/>
                    <a:gd name="T5" fmla="*/ 42 h 153"/>
                    <a:gd name="T6" fmla="*/ 130 w 132"/>
                    <a:gd name="T7" fmla="*/ 31 h 153"/>
                    <a:gd name="T8" fmla="*/ 119 w 132"/>
                    <a:gd name="T9" fmla="*/ 27 h 153"/>
                    <a:gd name="T10" fmla="*/ 97 w 132"/>
                    <a:gd name="T11" fmla="*/ 38 h 153"/>
                    <a:gd name="T12" fmla="*/ 93 w 132"/>
                    <a:gd name="T13" fmla="*/ 37 h 153"/>
                    <a:gd name="T14" fmla="*/ 56 w 132"/>
                    <a:gd name="T15" fmla="*/ 1 h 153"/>
                    <a:gd name="T16" fmla="*/ 52 w 132"/>
                    <a:gd name="T17" fmla="*/ 1 h 153"/>
                    <a:gd name="T18" fmla="*/ 1 w 132"/>
                    <a:gd name="T19" fmla="*/ 52 h 153"/>
                    <a:gd name="T20" fmla="*/ 1 w 132"/>
                    <a:gd name="T21" fmla="*/ 56 h 153"/>
                    <a:gd name="T22" fmla="*/ 36 w 132"/>
                    <a:gd name="T23" fmla="*/ 86 h 153"/>
                    <a:gd name="T24" fmla="*/ 37 w 132"/>
                    <a:gd name="T25" fmla="*/ 90 h 153"/>
                    <a:gd name="T26" fmla="*/ 19 w 132"/>
                    <a:gd name="T27" fmla="*/ 128 h 153"/>
                    <a:gd name="T28" fmla="*/ 20 w 132"/>
                    <a:gd name="T29" fmla="*/ 133 h 153"/>
                    <a:gd name="T30" fmla="*/ 31 w 132"/>
                    <a:gd name="T31" fmla="*/ 149 h 153"/>
                    <a:gd name="T32" fmla="*/ 40 w 132"/>
                    <a:gd name="T33" fmla="*/ 153 h 153"/>
                    <a:gd name="T34" fmla="*/ 47 w 132"/>
                    <a:gd name="T35" fmla="*/ 151 h 153"/>
                    <a:gd name="T36" fmla="*/ 49 w 132"/>
                    <a:gd name="T37" fmla="*/ 136 h 153"/>
                    <a:gd name="T38" fmla="*/ 45 w 132"/>
                    <a:gd name="T39" fmla="*/ 130 h 153"/>
                    <a:gd name="T40" fmla="*/ 45 w 132"/>
                    <a:gd name="T41" fmla="*/ 126 h 153"/>
                    <a:gd name="T42" fmla="*/ 62 w 132"/>
                    <a:gd name="T43" fmla="*/ 84 h 153"/>
                    <a:gd name="T44" fmla="*/ 61 w 132"/>
                    <a:gd name="T45" fmla="*/ 80 h 153"/>
                    <a:gd name="T46" fmla="*/ 42 w 132"/>
                    <a:gd name="T47" fmla="*/ 61 h 153"/>
                    <a:gd name="T48" fmla="*/ 42 w 132"/>
                    <a:gd name="T49" fmla="*/ 58 h 153"/>
                    <a:gd name="T50" fmla="*/ 64 w 132"/>
                    <a:gd name="T51" fmla="*/ 36 h 153"/>
                    <a:gd name="T52" fmla="*/ 68 w 132"/>
                    <a:gd name="T53" fmla="*/ 36 h 153"/>
                    <a:gd name="T54" fmla="*/ 88 w 132"/>
                    <a:gd name="T55" fmla="*/ 5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2" h="153">
                      <a:moveTo>
                        <a:pt x="88" y="56"/>
                      </a:moveTo>
                      <a:cubicBezTo>
                        <a:pt x="89" y="57"/>
                        <a:pt x="91" y="57"/>
                        <a:pt x="92" y="57"/>
                      </a:cubicBezTo>
                      <a:cubicBezTo>
                        <a:pt x="126" y="42"/>
                        <a:pt x="126" y="42"/>
                        <a:pt x="126" y="42"/>
                      </a:cubicBezTo>
                      <a:cubicBezTo>
                        <a:pt x="130" y="40"/>
                        <a:pt x="132" y="35"/>
                        <a:pt x="130" y="31"/>
                      </a:cubicBezTo>
                      <a:cubicBezTo>
                        <a:pt x="128" y="27"/>
                        <a:pt x="123" y="25"/>
                        <a:pt x="119" y="27"/>
                      </a:cubicBezTo>
                      <a:cubicBezTo>
                        <a:pt x="97" y="38"/>
                        <a:pt x="97" y="38"/>
                        <a:pt x="97" y="38"/>
                      </a:cubicBezTo>
                      <a:cubicBezTo>
                        <a:pt x="95" y="39"/>
                        <a:pt x="94" y="38"/>
                        <a:pt x="93" y="37"/>
                      </a:cubicBezTo>
                      <a:cubicBezTo>
                        <a:pt x="56" y="1"/>
                        <a:pt x="56" y="1"/>
                        <a:pt x="56" y="1"/>
                      </a:cubicBezTo>
                      <a:cubicBezTo>
                        <a:pt x="55" y="0"/>
                        <a:pt x="53" y="0"/>
                        <a:pt x="52" y="1"/>
                      </a:cubicBezTo>
                      <a:cubicBezTo>
                        <a:pt x="1" y="52"/>
                        <a:pt x="1" y="52"/>
                        <a:pt x="1" y="52"/>
                      </a:cubicBezTo>
                      <a:cubicBezTo>
                        <a:pt x="0" y="53"/>
                        <a:pt x="0" y="55"/>
                        <a:pt x="1" y="56"/>
                      </a:cubicBezTo>
                      <a:cubicBezTo>
                        <a:pt x="8" y="61"/>
                        <a:pt x="29" y="79"/>
                        <a:pt x="36" y="86"/>
                      </a:cubicBezTo>
                      <a:cubicBezTo>
                        <a:pt x="37" y="86"/>
                        <a:pt x="37" y="88"/>
                        <a:pt x="37" y="90"/>
                      </a:cubicBezTo>
                      <a:cubicBezTo>
                        <a:pt x="19" y="128"/>
                        <a:pt x="19" y="128"/>
                        <a:pt x="19" y="128"/>
                      </a:cubicBezTo>
                      <a:cubicBezTo>
                        <a:pt x="19" y="130"/>
                        <a:pt x="19" y="131"/>
                        <a:pt x="20" y="133"/>
                      </a:cubicBezTo>
                      <a:cubicBezTo>
                        <a:pt x="31" y="149"/>
                        <a:pt x="31" y="149"/>
                        <a:pt x="31" y="149"/>
                      </a:cubicBezTo>
                      <a:cubicBezTo>
                        <a:pt x="33" y="151"/>
                        <a:pt x="36" y="153"/>
                        <a:pt x="40" y="153"/>
                      </a:cubicBezTo>
                      <a:cubicBezTo>
                        <a:pt x="42" y="153"/>
                        <a:pt x="45" y="153"/>
                        <a:pt x="47" y="151"/>
                      </a:cubicBezTo>
                      <a:cubicBezTo>
                        <a:pt x="52" y="147"/>
                        <a:pt x="53" y="141"/>
                        <a:pt x="49" y="136"/>
                      </a:cubicBezTo>
                      <a:cubicBezTo>
                        <a:pt x="45" y="130"/>
                        <a:pt x="45" y="130"/>
                        <a:pt x="45" y="130"/>
                      </a:cubicBezTo>
                      <a:cubicBezTo>
                        <a:pt x="44" y="129"/>
                        <a:pt x="44" y="127"/>
                        <a:pt x="45" y="126"/>
                      </a:cubicBezTo>
                      <a:cubicBezTo>
                        <a:pt x="62" y="84"/>
                        <a:pt x="62" y="84"/>
                        <a:pt x="62" y="84"/>
                      </a:cubicBezTo>
                      <a:cubicBezTo>
                        <a:pt x="63" y="83"/>
                        <a:pt x="62" y="81"/>
                        <a:pt x="61" y="80"/>
                      </a:cubicBezTo>
                      <a:cubicBezTo>
                        <a:pt x="57" y="76"/>
                        <a:pt x="47" y="66"/>
                        <a:pt x="42" y="61"/>
                      </a:cubicBezTo>
                      <a:cubicBezTo>
                        <a:pt x="41" y="60"/>
                        <a:pt x="41" y="59"/>
                        <a:pt x="42" y="58"/>
                      </a:cubicBezTo>
                      <a:cubicBezTo>
                        <a:pt x="64" y="36"/>
                        <a:pt x="64" y="36"/>
                        <a:pt x="64" y="36"/>
                      </a:cubicBezTo>
                      <a:cubicBezTo>
                        <a:pt x="65" y="35"/>
                        <a:pt x="67" y="35"/>
                        <a:pt x="68" y="36"/>
                      </a:cubicBezTo>
                      <a:lnTo>
                        <a:pt x="8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0" name="Group 32"/>
              <p:cNvGrpSpPr>
                <a:grpSpLocks noChangeAspect="1"/>
              </p:cNvGrpSpPr>
              <p:nvPr/>
            </p:nvGrpSpPr>
            <p:grpSpPr>
              <a:xfrm>
                <a:off x="4805235" y="6269845"/>
                <a:ext cx="420626" cy="370077"/>
                <a:chOff x="2053710" y="1590342"/>
                <a:chExt cx="345538" cy="334695"/>
              </a:xfrm>
              <a:solidFill>
                <a:schemeClr val="bg1"/>
              </a:solidFill>
            </p:grpSpPr>
            <p:sp>
              <p:nvSpPr>
                <p:cNvPr id="66" name="Oval 204"/>
                <p:cNvSpPr>
                  <a:spLocks noChangeArrowheads="1"/>
                </p:cNvSpPr>
                <p:nvPr/>
              </p:nvSpPr>
              <p:spPr bwMode="auto">
                <a:xfrm>
                  <a:off x="2243829" y="1590342"/>
                  <a:ext cx="71566" cy="715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7" name="Freeform 205"/>
                <p:cNvSpPr/>
                <p:nvPr/>
              </p:nvSpPr>
              <p:spPr bwMode="auto">
                <a:xfrm>
                  <a:off x="2053710" y="1656847"/>
                  <a:ext cx="345538" cy="268190"/>
                </a:xfrm>
                <a:custGeom>
                  <a:avLst/>
                  <a:gdLst>
                    <a:gd name="T0" fmla="*/ 383 w 478"/>
                    <a:gd name="T1" fmla="*/ 76 h 371"/>
                    <a:gd name="T2" fmla="*/ 331 w 478"/>
                    <a:gd name="T3" fmla="*/ 35 h 371"/>
                    <a:gd name="T4" fmla="*/ 242 w 478"/>
                    <a:gd name="T5" fmla="*/ 0 h 371"/>
                    <a:gd name="T6" fmla="*/ 133 w 478"/>
                    <a:gd name="T7" fmla="*/ 0 h 371"/>
                    <a:gd name="T8" fmla="*/ 78 w 478"/>
                    <a:gd name="T9" fmla="*/ 118 h 371"/>
                    <a:gd name="T10" fmla="*/ 64 w 478"/>
                    <a:gd name="T11" fmla="*/ 114 h 371"/>
                    <a:gd name="T12" fmla="*/ 59 w 478"/>
                    <a:gd name="T13" fmla="*/ 128 h 371"/>
                    <a:gd name="T14" fmla="*/ 57 w 478"/>
                    <a:gd name="T15" fmla="*/ 132 h 371"/>
                    <a:gd name="T16" fmla="*/ 55 w 478"/>
                    <a:gd name="T17" fmla="*/ 137 h 371"/>
                    <a:gd name="T18" fmla="*/ 38 w 478"/>
                    <a:gd name="T19" fmla="*/ 130 h 371"/>
                    <a:gd name="T20" fmla="*/ 0 w 478"/>
                    <a:gd name="T21" fmla="*/ 220 h 371"/>
                    <a:gd name="T22" fmla="*/ 90 w 478"/>
                    <a:gd name="T23" fmla="*/ 258 h 371"/>
                    <a:gd name="T24" fmla="*/ 97 w 478"/>
                    <a:gd name="T25" fmla="*/ 260 h 371"/>
                    <a:gd name="T26" fmla="*/ 97 w 478"/>
                    <a:gd name="T27" fmla="*/ 258 h 371"/>
                    <a:gd name="T28" fmla="*/ 135 w 478"/>
                    <a:gd name="T29" fmla="*/ 170 h 371"/>
                    <a:gd name="T30" fmla="*/ 119 w 478"/>
                    <a:gd name="T31" fmla="*/ 163 h 371"/>
                    <a:gd name="T32" fmla="*/ 121 w 478"/>
                    <a:gd name="T33" fmla="*/ 159 h 371"/>
                    <a:gd name="T34" fmla="*/ 123 w 478"/>
                    <a:gd name="T35" fmla="*/ 154 h 371"/>
                    <a:gd name="T36" fmla="*/ 128 w 478"/>
                    <a:gd name="T37" fmla="*/ 140 h 371"/>
                    <a:gd name="T38" fmla="*/ 114 w 478"/>
                    <a:gd name="T39" fmla="*/ 135 h 371"/>
                    <a:gd name="T40" fmla="*/ 156 w 478"/>
                    <a:gd name="T41" fmla="*/ 38 h 371"/>
                    <a:gd name="T42" fmla="*/ 227 w 478"/>
                    <a:gd name="T43" fmla="*/ 38 h 371"/>
                    <a:gd name="T44" fmla="*/ 178 w 478"/>
                    <a:gd name="T45" fmla="*/ 175 h 371"/>
                    <a:gd name="T46" fmla="*/ 166 w 478"/>
                    <a:gd name="T47" fmla="*/ 251 h 371"/>
                    <a:gd name="T48" fmla="*/ 145 w 478"/>
                    <a:gd name="T49" fmla="*/ 253 h 371"/>
                    <a:gd name="T50" fmla="*/ 135 w 478"/>
                    <a:gd name="T51" fmla="*/ 277 h 371"/>
                    <a:gd name="T52" fmla="*/ 130 w 478"/>
                    <a:gd name="T53" fmla="*/ 286 h 371"/>
                    <a:gd name="T54" fmla="*/ 121 w 478"/>
                    <a:gd name="T55" fmla="*/ 282 h 371"/>
                    <a:gd name="T56" fmla="*/ 64 w 478"/>
                    <a:gd name="T57" fmla="*/ 260 h 371"/>
                    <a:gd name="T58" fmla="*/ 57 w 478"/>
                    <a:gd name="T59" fmla="*/ 260 h 371"/>
                    <a:gd name="T60" fmla="*/ 59 w 478"/>
                    <a:gd name="T61" fmla="*/ 310 h 371"/>
                    <a:gd name="T62" fmla="*/ 208 w 478"/>
                    <a:gd name="T63" fmla="*/ 298 h 371"/>
                    <a:gd name="T64" fmla="*/ 225 w 478"/>
                    <a:gd name="T65" fmla="*/ 208 h 371"/>
                    <a:gd name="T66" fmla="*/ 227 w 478"/>
                    <a:gd name="T67" fmla="*/ 211 h 371"/>
                    <a:gd name="T68" fmla="*/ 286 w 478"/>
                    <a:gd name="T69" fmla="*/ 253 h 371"/>
                    <a:gd name="T70" fmla="*/ 291 w 478"/>
                    <a:gd name="T71" fmla="*/ 371 h 371"/>
                    <a:gd name="T72" fmla="*/ 341 w 478"/>
                    <a:gd name="T73" fmla="*/ 369 h 371"/>
                    <a:gd name="T74" fmla="*/ 334 w 478"/>
                    <a:gd name="T75" fmla="*/ 227 h 371"/>
                    <a:gd name="T76" fmla="*/ 263 w 478"/>
                    <a:gd name="T77" fmla="*/ 175 h 371"/>
                    <a:gd name="T78" fmla="*/ 315 w 478"/>
                    <a:gd name="T79" fmla="*/ 69 h 371"/>
                    <a:gd name="T80" fmla="*/ 383 w 478"/>
                    <a:gd name="T81" fmla="*/ 123 h 371"/>
                    <a:gd name="T82" fmla="*/ 478 w 478"/>
                    <a:gd name="T83" fmla="*/ 43 h 371"/>
                    <a:gd name="T84" fmla="*/ 454 w 478"/>
                    <a:gd name="T85" fmla="*/ 14 h 371"/>
                    <a:gd name="T86" fmla="*/ 383 w 478"/>
                    <a:gd name="T87" fmla="*/ 7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8" h="371">
                      <a:moveTo>
                        <a:pt x="383" y="76"/>
                      </a:moveTo>
                      <a:lnTo>
                        <a:pt x="331" y="35"/>
                      </a:lnTo>
                      <a:lnTo>
                        <a:pt x="242" y="0"/>
                      </a:lnTo>
                      <a:lnTo>
                        <a:pt x="133" y="0"/>
                      </a:lnTo>
                      <a:lnTo>
                        <a:pt x="78" y="118"/>
                      </a:lnTo>
                      <a:lnTo>
                        <a:pt x="64" y="114"/>
                      </a:lnTo>
                      <a:lnTo>
                        <a:pt x="59" y="128"/>
                      </a:lnTo>
                      <a:lnTo>
                        <a:pt x="57" y="132"/>
                      </a:lnTo>
                      <a:lnTo>
                        <a:pt x="55" y="137"/>
                      </a:lnTo>
                      <a:lnTo>
                        <a:pt x="38" y="130"/>
                      </a:lnTo>
                      <a:lnTo>
                        <a:pt x="0" y="220"/>
                      </a:lnTo>
                      <a:lnTo>
                        <a:pt x="90" y="258"/>
                      </a:lnTo>
                      <a:lnTo>
                        <a:pt x="97" y="260"/>
                      </a:lnTo>
                      <a:lnTo>
                        <a:pt x="97" y="258"/>
                      </a:lnTo>
                      <a:lnTo>
                        <a:pt x="135" y="170"/>
                      </a:lnTo>
                      <a:lnTo>
                        <a:pt x="119" y="163"/>
                      </a:lnTo>
                      <a:lnTo>
                        <a:pt x="121" y="159"/>
                      </a:lnTo>
                      <a:lnTo>
                        <a:pt x="123" y="154"/>
                      </a:lnTo>
                      <a:lnTo>
                        <a:pt x="128" y="140"/>
                      </a:lnTo>
                      <a:lnTo>
                        <a:pt x="114" y="135"/>
                      </a:lnTo>
                      <a:lnTo>
                        <a:pt x="156" y="38"/>
                      </a:lnTo>
                      <a:lnTo>
                        <a:pt x="227" y="38"/>
                      </a:lnTo>
                      <a:lnTo>
                        <a:pt x="178" y="175"/>
                      </a:lnTo>
                      <a:lnTo>
                        <a:pt x="166" y="251"/>
                      </a:lnTo>
                      <a:lnTo>
                        <a:pt x="145" y="253"/>
                      </a:lnTo>
                      <a:lnTo>
                        <a:pt x="135" y="277"/>
                      </a:lnTo>
                      <a:lnTo>
                        <a:pt x="130" y="286"/>
                      </a:lnTo>
                      <a:lnTo>
                        <a:pt x="121" y="282"/>
                      </a:lnTo>
                      <a:lnTo>
                        <a:pt x="64" y="260"/>
                      </a:lnTo>
                      <a:lnTo>
                        <a:pt x="57" y="260"/>
                      </a:lnTo>
                      <a:lnTo>
                        <a:pt x="59" y="310"/>
                      </a:lnTo>
                      <a:lnTo>
                        <a:pt x="208" y="298"/>
                      </a:lnTo>
                      <a:lnTo>
                        <a:pt x="225" y="208"/>
                      </a:lnTo>
                      <a:lnTo>
                        <a:pt x="227" y="211"/>
                      </a:lnTo>
                      <a:lnTo>
                        <a:pt x="286" y="253"/>
                      </a:lnTo>
                      <a:lnTo>
                        <a:pt x="291" y="371"/>
                      </a:lnTo>
                      <a:lnTo>
                        <a:pt x="341" y="369"/>
                      </a:lnTo>
                      <a:lnTo>
                        <a:pt x="334" y="227"/>
                      </a:lnTo>
                      <a:lnTo>
                        <a:pt x="263" y="175"/>
                      </a:lnTo>
                      <a:lnTo>
                        <a:pt x="315" y="69"/>
                      </a:lnTo>
                      <a:lnTo>
                        <a:pt x="383" y="123"/>
                      </a:lnTo>
                      <a:lnTo>
                        <a:pt x="478" y="43"/>
                      </a:lnTo>
                      <a:lnTo>
                        <a:pt x="454" y="14"/>
                      </a:lnTo>
                      <a:lnTo>
                        <a:pt x="383"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1" name="Group 35"/>
              <p:cNvGrpSpPr>
                <a:grpSpLocks noChangeAspect="1"/>
              </p:cNvGrpSpPr>
              <p:nvPr/>
            </p:nvGrpSpPr>
            <p:grpSpPr>
              <a:xfrm>
                <a:off x="6953679" y="6266327"/>
                <a:ext cx="420626" cy="370076"/>
                <a:chOff x="2053710" y="1590342"/>
                <a:chExt cx="345538" cy="334695"/>
              </a:xfrm>
              <a:solidFill>
                <a:schemeClr val="bg1"/>
              </a:solidFill>
            </p:grpSpPr>
            <p:sp>
              <p:nvSpPr>
                <p:cNvPr id="64" name="Oval 204"/>
                <p:cNvSpPr>
                  <a:spLocks noChangeArrowheads="1"/>
                </p:cNvSpPr>
                <p:nvPr/>
              </p:nvSpPr>
              <p:spPr bwMode="auto">
                <a:xfrm>
                  <a:off x="2243829" y="1590342"/>
                  <a:ext cx="71566" cy="715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5" name="Freeform 205"/>
                <p:cNvSpPr/>
                <p:nvPr/>
              </p:nvSpPr>
              <p:spPr bwMode="auto">
                <a:xfrm>
                  <a:off x="2053710" y="1656847"/>
                  <a:ext cx="345538" cy="268190"/>
                </a:xfrm>
                <a:custGeom>
                  <a:avLst/>
                  <a:gdLst>
                    <a:gd name="T0" fmla="*/ 383 w 478"/>
                    <a:gd name="T1" fmla="*/ 76 h 371"/>
                    <a:gd name="T2" fmla="*/ 331 w 478"/>
                    <a:gd name="T3" fmla="*/ 35 h 371"/>
                    <a:gd name="T4" fmla="*/ 242 w 478"/>
                    <a:gd name="T5" fmla="*/ 0 h 371"/>
                    <a:gd name="T6" fmla="*/ 133 w 478"/>
                    <a:gd name="T7" fmla="*/ 0 h 371"/>
                    <a:gd name="T8" fmla="*/ 78 w 478"/>
                    <a:gd name="T9" fmla="*/ 118 h 371"/>
                    <a:gd name="T10" fmla="*/ 64 w 478"/>
                    <a:gd name="T11" fmla="*/ 114 h 371"/>
                    <a:gd name="T12" fmla="*/ 59 w 478"/>
                    <a:gd name="T13" fmla="*/ 128 h 371"/>
                    <a:gd name="T14" fmla="*/ 57 w 478"/>
                    <a:gd name="T15" fmla="*/ 132 h 371"/>
                    <a:gd name="T16" fmla="*/ 55 w 478"/>
                    <a:gd name="T17" fmla="*/ 137 h 371"/>
                    <a:gd name="T18" fmla="*/ 38 w 478"/>
                    <a:gd name="T19" fmla="*/ 130 h 371"/>
                    <a:gd name="T20" fmla="*/ 0 w 478"/>
                    <a:gd name="T21" fmla="*/ 220 h 371"/>
                    <a:gd name="T22" fmla="*/ 90 w 478"/>
                    <a:gd name="T23" fmla="*/ 258 h 371"/>
                    <a:gd name="T24" fmla="*/ 97 w 478"/>
                    <a:gd name="T25" fmla="*/ 260 h 371"/>
                    <a:gd name="T26" fmla="*/ 97 w 478"/>
                    <a:gd name="T27" fmla="*/ 258 h 371"/>
                    <a:gd name="T28" fmla="*/ 135 w 478"/>
                    <a:gd name="T29" fmla="*/ 170 h 371"/>
                    <a:gd name="T30" fmla="*/ 119 w 478"/>
                    <a:gd name="T31" fmla="*/ 163 h 371"/>
                    <a:gd name="T32" fmla="*/ 121 w 478"/>
                    <a:gd name="T33" fmla="*/ 159 h 371"/>
                    <a:gd name="T34" fmla="*/ 123 w 478"/>
                    <a:gd name="T35" fmla="*/ 154 h 371"/>
                    <a:gd name="T36" fmla="*/ 128 w 478"/>
                    <a:gd name="T37" fmla="*/ 140 h 371"/>
                    <a:gd name="T38" fmla="*/ 114 w 478"/>
                    <a:gd name="T39" fmla="*/ 135 h 371"/>
                    <a:gd name="T40" fmla="*/ 156 w 478"/>
                    <a:gd name="T41" fmla="*/ 38 h 371"/>
                    <a:gd name="T42" fmla="*/ 227 w 478"/>
                    <a:gd name="T43" fmla="*/ 38 h 371"/>
                    <a:gd name="T44" fmla="*/ 178 w 478"/>
                    <a:gd name="T45" fmla="*/ 175 h 371"/>
                    <a:gd name="T46" fmla="*/ 166 w 478"/>
                    <a:gd name="T47" fmla="*/ 251 h 371"/>
                    <a:gd name="T48" fmla="*/ 145 w 478"/>
                    <a:gd name="T49" fmla="*/ 253 h 371"/>
                    <a:gd name="T50" fmla="*/ 135 w 478"/>
                    <a:gd name="T51" fmla="*/ 277 h 371"/>
                    <a:gd name="T52" fmla="*/ 130 w 478"/>
                    <a:gd name="T53" fmla="*/ 286 h 371"/>
                    <a:gd name="T54" fmla="*/ 121 w 478"/>
                    <a:gd name="T55" fmla="*/ 282 h 371"/>
                    <a:gd name="T56" fmla="*/ 64 w 478"/>
                    <a:gd name="T57" fmla="*/ 260 h 371"/>
                    <a:gd name="T58" fmla="*/ 57 w 478"/>
                    <a:gd name="T59" fmla="*/ 260 h 371"/>
                    <a:gd name="T60" fmla="*/ 59 w 478"/>
                    <a:gd name="T61" fmla="*/ 310 h 371"/>
                    <a:gd name="T62" fmla="*/ 208 w 478"/>
                    <a:gd name="T63" fmla="*/ 298 h 371"/>
                    <a:gd name="T64" fmla="*/ 225 w 478"/>
                    <a:gd name="T65" fmla="*/ 208 h 371"/>
                    <a:gd name="T66" fmla="*/ 227 w 478"/>
                    <a:gd name="T67" fmla="*/ 211 h 371"/>
                    <a:gd name="T68" fmla="*/ 286 w 478"/>
                    <a:gd name="T69" fmla="*/ 253 h 371"/>
                    <a:gd name="T70" fmla="*/ 291 w 478"/>
                    <a:gd name="T71" fmla="*/ 371 h 371"/>
                    <a:gd name="T72" fmla="*/ 341 w 478"/>
                    <a:gd name="T73" fmla="*/ 369 h 371"/>
                    <a:gd name="T74" fmla="*/ 334 w 478"/>
                    <a:gd name="T75" fmla="*/ 227 h 371"/>
                    <a:gd name="T76" fmla="*/ 263 w 478"/>
                    <a:gd name="T77" fmla="*/ 175 h 371"/>
                    <a:gd name="T78" fmla="*/ 315 w 478"/>
                    <a:gd name="T79" fmla="*/ 69 h 371"/>
                    <a:gd name="T80" fmla="*/ 383 w 478"/>
                    <a:gd name="T81" fmla="*/ 123 h 371"/>
                    <a:gd name="T82" fmla="*/ 478 w 478"/>
                    <a:gd name="T83" fmla="*/ 43 h 371"/>
                    <a:gd name="T84" fmla="*/ 454 w 478"/>
                    <a:gd name="T85" fmla="*/ 14 h 371"/>
                    <a:gd name="T86" fmla="*/ 383 w 478"/>
                    <a:gd name="T87" fmla="*/ 7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8" h="371">
                      <a:moveTo>
                        <a:pt x="383" y="76"/>
                      </a:moveTo>
                      <a:lnTo>
                        <a:pt x="331" y="35"/>
                      </a:lnTo>
                      <a:lnTo>
                        <a:pt x="242" y="0"/>
                      </a:lnTo>
                      <a:lnTo>
                        <a:pt x="133" y="0"/>
                      </a:lnTo>
                      <a:lnTo>
                        <a:pt x="78" y="118"/>
                      </a:lnTo>
                      <a:lnTo>
                        <a:pt x="64" y="114"/>
                      </a:lnTo>
                      <a:lnTo>
                        <a:pt x="59" y="128"/>
                      </a:lnTo>
                      <a:lnTo>
                        <a:pt x="57" y="132"/>
                      </a:lnTo>
                      <a:lnTo>
                        <a:pt x="55" y="137"/>
                      </a:lnTo>
                      <a:lnTo>
                        <a:pt x="38" y="130"/>
                      </a:lnTo>
                      <a:lnTo>
                        <a:pt x="0" y="220"/>
                      </a:lnTo>
                      <a:lnTo>
                        <a:pt x="90" y="258"/>
                      </a:lnTo>
                      <a:lnTo>
                        <a:pt x="97" y="260"/>
                      </a:lnTo>
                      <a:lnTo>
                        <a:pt x="97" y="258"/>
                      </a:lnTo>
                      <a:lnTo>
                        <a:pt x="135" y="170"/>
                      </a:lnTo>
                      <a:lnTo>
                        <a:pt x="119" y="163"/>
                      </a:lnTo>
                      <a:lnTo>
                        <a:pt x="121" y="159"/>
                      </a:lnTo>
                      <a:lnTo>
                        <a:pt x="123" y="154"/>
                      </a:lnTo>
                      <a:lnTo>
                        <a:pt x="128" y="140"/>
                      </a:lnTo>
                      <a:lnTo>
                        <a:pt x="114" y="135"/>
                      </a:lnTo>
                      <a:lnTo>
                        <a:pt x="156" y="38"/>
                      </a:lnTo>
                      <a:lnTo>
                        <a:pt x="227" y="38"/>
                      </a:lnTo>
                      <a:lnTo>
                        <a:pt x="178" y="175"/>
                      </a:lnTo>
                      <a:lnTo>
                        <a:pt x="166" y="251"/>
                      </a:lnTo>
                      <a:lnTo>
                        <a:pt x="145" y="253"/>
                      </a:lnTo>
                      <a:lnTo>
                        <a:pt x="135" y="277"/>
                      </a:lnTo>
                      <a:lnTo>
                        <a:pt x="130" y="286"/>
                      </a:lnTo>
                      <a:lnTo>
                        <a:pt x="121" y="282"/>
                      </a:lnTo>
                      <a:lnTo>
                        <a:pt x="64" y="260"/>
                      </a:lnTo>
                      <a:lnTo>
                        <a:pt x="57" y="260"/>
                      </a:lnTo>
                      <a:lnTo>
                        <a:pt x="59" y="310"/>
                      </a:lnTo>
                      <a:lnTo>
                        <a:pt x="208" y="298"/>
                      </a:lnTo>
                      <a:lnTo>
                        <a:pt x="225" y="208"/>
                      </a:lnTo>
                      <a:lnTo>
                        <a:pt x="227" y="211"/>
                      </a:lnTo>
                      <a:lnTo>
                        <a:pt x="286" y="253"/>
                      </a:lnTo>
                      <a:lnTo>
                        <a:pt x="291" y="371"/>
                      </a:lnTo>
                      <a:lnTo>
                        <a:pt x="341" y="369"/>
                      </a:lnTo>
                      <a:lnTo>
                        <a:pt x="334" y="227"/>
                      </a:lnTo>
                      <a:lnTo>
                        <a:pt x="263" y="175"/>
                      </a:lnTo>
                      <a:lnTo>
                        <a:pt x="315" y="69"/>
                      </a:lnTo>
                      <a:lnTo>
                        <a:pt x="383" y="123"/>
                      </a:lnTo>
                      <a:lnTo>
                        <a:pt x="478" y="43"/>
                      </a:lnTo>
                      <a:lnTo>
                        <a:pt x="454" y="14"/>
                      </a:lnTo>
                      <a:lnTo>
                        <a:pt x="383"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2" name="Group 41"/>
              <p:cNvGrpSpPr>
                <a:grpSpLocks noChangeAspect="1"/>
              </p:cNvGrpSpPr>
              <p:nvPr/>
            </p:nvGrpSpPr>
            <p:grpSpPr>
              <a:xfrm rot="183110">
                <a:off x="5857412" y="6257787"/>
                <a:ext cx="425026" cy="357329"/>
                <a:chOff x="1625041" y="421441"/>
                <a:chExt cx="358550" cy="301441"/>
              </a:xfrm>
              <a:solidFill>
                <a:schemeClr val="bg1"/>
              </a:solidFill>
            </p:grpSpPr>
            <p:sp>
              <p:nvSpPr>
                <p:cNvPr id="60" name="Oval 136"/>
                <p:cNvSpPr>
                  <a:spLocks noChangeArrowheads="1"/>
                </p:cNvSpPr>
                <p:nvPr/>
              </p:nvSpPr>
              <p:spPr bwMode="auto">
                <a:xfrm>
                  <a:off x="1850581" y="421441"/>
                  <a:ext cx="59999" cy="60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1" name="Freeform 137"/>
                <p:cNvSpPr>
                  <a:spLocks noEditPoints="1"/>
                </p:cNvSpPr>
                <p:nvPr/>
              </p:nvSpPr>
              <p:spPr bwMode="auto">
                <a:xfrm>
                  <a:off x="1625041" y="594209"/>
                  <a:ext cx="127950" cy="128673"/>
                </a:xfrm>
                <a:custGeom>
                  <a:avLst/>
                  <a:gdLst>
                    <a:gd name="T0" fmla="*/ 38 w 75"/>
                    <a:gd name="T1" fmla="*/ 75 h 75"/>
                    <a:gd name="T2" fmla="*/ 75 w 75"/>
                    <a:gd name="T3" fmla="*/ 38 h 75"/>
                    <a:gd name="T4" fmla="*/ 38 w 75"/>
                    <a:gd name="T5" fmla="*/ 0 h 75"/>
                    <a:gd name="T6" fmla="*/ 38 w 75"/>
                    <a:gd name="T7" fmla="*/ 17 h 75"/>
                    <a:gd name="T8" fmla="*/ 58 w 75"/>
                    <a:gd name="T9" fmla="*/ 38 h 75"/>
                    <a:gd name="T10" fmla="*/ 38 w 75"/>
                    <a:gd name="T11" fmla="*/ 58 h 75"/>
                    <a:gd name="T12" fmla="*/ 38 w 75"/>
                    <a:gd name="T13" fmla="*/ 75 h 75"/>
                    <a:gd name="T14" fmla="*/ 38 w 75"/>
                    <a:gd name="T15" fmla="*/ 0 h 75"/>
                    <a:gd name="T16" fmla="*/ 0 w 75"/>
                    <a:gd name="T17" fmla="*/ 38 h 75"/>
                    <a:gd name="T18" fmla="*/ 38 w 75"/>
                    <a:gd name="T19" fmla="*/ 75 h 75"/>
                    <a:gd name="T20" fmla="*/ 38 w 75"/>
                    <a:gd name="T21" fmla="*/ 75 h 75"/>
                    <a:gd name="T22" fmla="*/ 38 w 75"/>
                    <a:gd name="T23" fmla="*/ 58 h 75"/>
                    <a:gd name="T24" fmla="*/ 38 w 75"/>
                    <a:gd name="T25" fmla="*/ 58 h 75"/>
                    <a:gd name="T26" fmla="*/ 38 w 75"/>
                    <a:gd name="T27" fmla="*/ 58 h 75"/>
                    <a:gd name="T28" fmla="*/ 17 w 75"/>
                    <a:gd name="T29" fmla="*/ 38 h 75"/>
                    <a:gd name="T30" fmla="*/ 38 w 75"/>
                    <a:gd name="T31" fmla="*/ 17 h 75"/>
                    <a:gd name="T32" fmla="*/ 38 w 75"/>
                    <a:gd name="T33" fmla="*/ 17 h 75"/>
                    <a:gd name="T34" fmla="*/ 3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38" y="75"/>
                      </a:moveTo>
                      <a:cubicBezTo>
                        <a:pt x="58" y="75"/>
                        <a:pt x="75" y="58"/>
                        <a:pt x="75" y="38"/>
                      </a:cubicBezTo>
                      <a:cubicBezTo>
                        <a:pt x="75" y="17"/>
                        <a:pt x="58" y="0"/>
                        <a:pt x="38" y="0"/>
                      </a:cubicBezTo>
                      <a:cubicBezTo>
                        <a:pt x="38" y="17"/>
                        <a:pt x="38" y="17"/>
                        <a:pt x="38" y="17"/>
                      </a:cubicBezTo>
                      <a:cubicBezTo>
                        <a:pt x="49" y="17"/>
                        <a:pt x="58" y="26"/>
                        <a:pt x="58" y="38"/>
                      </a:cubicBezTo>
                      <a:cubicBezTo>
                        <a:pt x="58" y="49"/>
                        <a:pt x="49" y="58"/>
                        <a:pt x="38" y="58"/>
                      </a:cubicBezTo>
                      <a:lnTo>
                        <a:pt x="38" y="75"/>
                      </a:lnTo>
                      <a:close/>
                      <a:moveTo>
                        <a:pt x="38" y="0"/>
                      </a:moveTo>
                      <a:cubicBezTo>
                        <a:pt x="17" y="0"/>
                        <a:pt x="0" y="17"/>
                        <a:pt x="0" y="38"/>
                      </a:cubicBezTo>
                      <a:cubicBezTo>
                        <a:pt x="0" y="58"/>
                        <a:pt x="17" y="75"/>
                        <a:pt x="38" y="75"/>
                      </a:cubicBezTo>
                      <a:cubicBezTo>
                        <a:pt x="38" y="75"/>
                        <a:pt x="38" y="75"/>
                        <a:pt x="38" y="75"/>
                      </a:cubicBezTo>
                      <a:cubicBezTo>
                        <a:pt x="38" y="58"/>
                        <a:pt x="38" y="58"/>
                        <a:pt x="38" y="58"/>
                      </a:cubicBezTo>
                      <a:cubicBezTo>
                        <a:pt x="38" y="58"/>
                        <a:pt x="38" y="58"/>
                        <a:pt x="38" y="58"/>
                      </a:cubicBezTo>
                      <a:cubicBezTo>
                        <a:pt x="38" y="58"/>
                        <a:pt x="38" y="58"/>
                        <a:pt x="38" y="58"/>
                      </a:cubicBezTo>
                      <a:cubicBezTo>
                        <a:pt x="26" y="58"/>
                        <a:pt x="17" y="49"/>
                        <a:pt x="17" y="38"/>
                      </a:cubicBezTo>
                      <a:cubicBezTo>
                        <a:pt x="17" y="26"/>
                        <a:pt x="26" y="17"/>
                        <a:pt x="38" y="17"/>
                      </a:cubicBezTo>
                      <a:cubicBezTo>
                        <a:pt x="38" y="17"/>
                        <a:pt x="38" y="17"/>
                        <a:pt x="38" y="17"/>
                      </a:cubicBezTo>
                      <a:cubicBezTo>
                        <a:pt x="38" y="0"/>
                        <a:pt x="38"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2" name="Freeform 139"/>
                <p:cNvSpPr>
                  <a:spLocks noEditPoints="1"/>
                </p:cNvSpPr>
                <p:nvPr/>
              </p:nvSpPr>
              <p:spPr bwMode="auto">
                <a:xfrm>
                  <a:off x="1855641" y="594209"/>
                  <a:ext cx="127950" cy="128673"/>
                </a:xfrm>
                <a:custGeom>
                  <a:avLst/>
                  <a:gdLst>
                    <a:gd name="T0" fmla="*/ 38 w 75"/>
                    <a:gd name="T1" fmla="*/ 0 h 75"/>
                    <a:gd name="T2" fmla="*/ 38 w 75"/>
                    <a:gd name="T3" fmla="*/ 0 h 75"/>
                    <a:gd name="T4" fmla="*/ 38 w 75"/>
                    <a:gd name="T5" fmla="*/ 17 h 75"/>
                    <a:gd name="T6" fmla="*/ 38 w 75"/>
                    <a:gd name="T7" fmla="*/ 17 h 75"/>
                    <a:gd name="T8" fmla="*/ 58 w 75"/>
                    <a:gd name="T9" fmla="*/ 38 h 75"/>
                    <a:gd name="T10" fmla="*/ 38 w 75"/>
                    <a:gd name="T11" fmla="*/ 58 h 75"/>
                    <a:gd name="T12" fmla="*/ 38 w 75"/>
                    <a:gd name="T13" fmla="*/ 58 h 75"/>
                    <a:gd name="T14" fmla="*/ 38 w 75"/>
                    <a:gd name="T15" fmla="*/ 58 h 75"/>
                    <a:gd name="T16" fmla="*/ 38 w 75"/>
                    <a:gd name="T17" fmla="*/ 75 h 75"/>
                    <a:gd name="T18" fmla="*/ 38 w 75"/>
                    <a:gd name="T19" fmla="*/ 75 h 75"/>
                    <a:gd name="T20" fmla="*/ 75 w 75"/>
                    <a:gd name="T21" fmla="*/ 38 h 75"/>
                    <a:gd name="T22" fmla="*/ 38 w 75"/>
                    <a:gd name="T23" fmla="*/ 0 h 75"/>
                    <a:gd name="T24" fmla="*/ 38 w 75"/>
                    <a:gd name="T25" fmla="*/ 0 h 75"/>
                    <a:gd name="T26" fmla="*/ 0 w 75"/>
                    <a:gd name="T27" fmla="*/ 38 h 75"/>
                    <a:gd name="T28" fmla="*/ 38 w 75"/>
                    <a:gd name="T29" fmla="*/ 75 h 75"/>
                    <a:gd name="T30" fmla="*/ 38 w 75"/>
                    <a:gd name="T31" fmla="*/ 58 h 75"/>
                    <a:gd name="T32" fmla="*/ 17 w 75"/>
                    <a:gd name="T33" fmla="*/ 38 h 75"/>
                    <a:gd name="T34" fmla="*/ 38 w 75"/>
                    <a:gd name="T35" fmla="*/ 17 h 75"/>
                    <a:gd name="T36" fmla="*/ 38 w 75"/>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38" y="0"/>
                      </a:moveTo>
                      <a:cubicBezTo>
                        <a:pt x="38" y="0"/>
                        <a:pt x="38" y="0"/>
                        <a:pt x="38" y="0"/>
                      </a:cubicBezTo>
                      <a:cubicBezTo>
                        <a:pt x="38" y="17"/>
                        <a:pt x="38" y="17"/>
                        <a:pt x="38" y="17"/>
                      </a:cubicBezTo>
                      <a:cubicBezTo>
                        <a:pt x="38" y="17"/>
                        <a:pt x="38" y="17"/>
                        <a:pt x="38" y="17"/>
                      </a:cubicBezTo>
                      <a:cubicBezTo>
                        <a:pt x="49" y="17"/>
                        <a:pt x="58" y="26"/>
                        <a:pt x="58" y="38"/>
                      </a:cubicBezTo>
                      <a:cubicBezTo>
                        <a:pt x="58" y="49"/>
                        <a:pt x="49" y="58"/>
                        <a:pt x="38" y="58"/>
                      </a:cubicBezTo>
                      <a:cubicBezTo>
                        <a:pt x="38" y="58"/>
                        <a:pt x="38" y="58"/>
                        <a:pt x="38" y="58"/>
                      </a:cubicBezTo>
                      <a:cubicBezTo>
                        <a:pt x="38" y="58"/>
                        <a:pt x="38" y="58"/>
                        <a:pt x="38" y="58"/>
                      </a:cubicBezTo>
                      <a:cubicBezTo>
                        <a:pt x="38" y="75"/>
                        <a:pt x="38" y="75"/>
                        <a:pt x="38" y="75"/>
                      </a:cubicBezTo>
                      <a:cubicBezTo>
                        <a:pt x="38" y="75"/>
                        <a:pt x="38" y="75"/>
                        <a:pt x="38" y="75"/>
                      </a:cubicBezTo>
                      <a:cubicBezTo>
                        <a:pt x="58" y="75"/>
                        <a:pt x="75" y="58"/>
                        <a:pt x="75" y="38"/>
                      </a:cubicBezTo>
                      <a:cubicBezTo>
                        <a:pt x="75" y="17"/>
                        <a:pt x="58" y="0"/>
                        <a:pt x="38" y="0"/>
                      </a:cubicBezTo>
                      <a:close/>
                      <a:moveTo>
                        <a:pt x="38" y="0"/>
                      </a:moveTo>
                      <a:cubicBezTo>
                        <a:pt x="17" y="0"/>
                        <a:pt x="0" y="17"/>
                        <a:pt x="0" y="38"/>
                      </a:cubicBezTo>
                      <a:cubicBezTo>
                        <a:pt x="0" y="58"/>
                        <a:pt x="17" y="75"/>
                        <a:pt x="38" y="75"/>
                      </a:cubicBezTo>
                      <a:cubicBezTo>
                        <a:pt x="38" y="58"/>
                        <a:pt x="38" y="58"/>
                        <a:pt x="38" y="58"/>
                      </a:cubicBezTo>
                      <a:cubicBezTo>
                        <a:pt x="26" y="58"/>
                        <a:pt x="17" y="49"/>
                        <a:pt x="17" y="38"/>
                      </a:cubicBezTo>
                      <a:cubicBezTo>
                        <a:pt x="17" y="26"/>
                        <a:pt x="26" y="17"/>
                        <a:pt x="38" y="17"/>
                      </a:cubicBez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3" name="Freeform 141"/>
                <p:cNvSpPr/>
                <p:nvPr/>
              </p:nvSpPr>
              <p:spPr bwMode="auto">
                <a:xfrm>
                  <a:off x="1730582" y="456139"/>
                  <a:ext cx="226262" cy="261684"/>
                </a:xfrm>
                <a:custGeom>
                  <a:avLst/>
                  <a:gdLst>
                    <a:gd name="T0" fmla="*/ 88 w 132"/>
                    <a:gd name="T1" fmla="*/ 56 h 153"/>
                    <a:gd name="T2" fmla="*/ 92 w 132"/>
                    <a:gd name="T3" fmla="*/ 57 h 153"/>
                    <a:gd name="T4" fmla="*/ 126 w 132"/>
                    <a:gd name="T5" fmla="*/ 42 h 153"/>
                    <a:gd name="T6" fmla="*/ 130 w 132"/>
                    <a:gd name="T7" fmla="*/ 31 h 153"/>
                    <a:gd name="T8" fmla="*/ 119 w 132"/>
                    <a:gd name="T9" fmla="*/ 27 h 153"/>
                    <a:gd name="T10" fmla="*/ 97 w 132"/>
                    <a:gd name="T11" fmla="*/ 38 h 153"/>
                    <a:gd name="T12" fmla="*/ 93 w 132"/>
                    <a:gd name="T13" fmla="*/ 37 h 153"/>
                    <a:gd name="T14" fmla="*/ 56 w 132"/>
                    <a:gd name="T15" fmla="*/ 1 h 153"/>
                    <a:gd name="T16" fmla="*/ 52 w 132"/>
                    <a:gd name="T17" fmla="*/ 1 h 153"/>
                    <a:gd name="T18" fmla="*/ 1 w 132"/>
                    <a:gd name="T19" fmla="*/ 52 h 153"/>
                    <a:gd name="T20" fmla="*/ 1 w 132"/>
                    <a:gd name="T21" fmla="*/ 56 h 153"/>
                    <a:gd name="T22" fmla="*/ 36 w 132"/>
                    <a:gd name="T23" fmla="*/ 86 h 153"/>
                    <a:gd name="T24" fmla="*/ 37 w 132"/>
                    <a:gd name="T25" fmla="*/ 90 h 153"/>
                    <a:gd name="T26" fmla="*/ 19 w 132"/>
                    <a:gd name="T27" fmla="*/ 128 h 153"/>
                    <a:gd name="T28" fmla="*/ 20 w 132"/>
                    <a:gd name="T29" fmla="*/ 133 h 153"/>
                    <a:gd name="T30" fmla="*/ 31 w 132"/>
                    <a:gd name="T31" fmla="*/ 149 h 153"/>
                    <a:gd name="T32" fmla="*/ 40 w 132"/>
                    <a:gd name="T33" fmla="*/ 153 h 153"/>
                    <a:gd name="T34" fmla="*/ 47 w 132"/>
                    <a:gd name="T35" fmla="*/ 151 h 153"/>
                    <a:gd name="T36" fmla="*/ 49 w 132"/>
                    <a:gd name="T37" fmla="*/ 136 h 153"/>
                    <a:gd name="T38" fmla="*/ 45 w 132"/>
                    <a:gd name="T39" fmla="*/ 130 h 153"/>
                    <a:gd name="T40" fmla="*/ 45 w 132"/>
                    <a:gd name="T41" fmla="*/ 126 h 153"/>
                    <a:gd name="T42" fmla="*/ 62 w 132"/>
                    <a:gd name="T43" fmla="*/ 84 h 153"/>
                    <a:gd name="T44" fmla="*/ 61 w 132"/>
                    <a:gd name="T45" fmla="*/ 80 h 153"/>
                    <a:gd name="T46" fmla="*/ 42 w 132"/>
                    <a:gd name="T47" fmla="*/ 61 h 153"/>
                    <a:gd name="T48" fmla="*/ 42 w 132"/>
                    <a:gd name="T49" fmla="*/ 58 h 153"/>
                    <a:gd name="T50" fmla="*/ 64 w 132"/>
                    <a:gd name="T51" fmla="*/ 36 h 153"/>
                    <a:gd name="T52" fmla="*/ 68 w 132"/>
                    <a:gd name="T53" fmla="*/ 36 h 153"/>
                    <a:gd name="T54" fmla="*/ 88 w 132"/>
                    <a:gd name="T55" fmla="*/ 5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2" h="153">
                      <a:moveTo>
                        <a:pt x="88" y="56"/>
                      </a:moveTo>
                      <a:cubicBezTo>
                        <a:pt x="89" y="57"/>
                        <a:pt x="91" y="57"/>
                        <a:pt x="92" y="57"/>
                      </a:cubicBezTo>
                      <a:cubicBezTo>
                        <a:pt x="126" y="42"/>
                        <a:pt x="126" y="42"/>
                        <a:pt x="126" y="42"/>
                      </a:cubicBezTo>
                      <a:cubicBezTo>
                        <a:pt x="130" y="40"/>
                        <a:pt x="132" y="35"/>
                        <a:pt x="130" y="31"/>
                      </a:cubicBezTo>
                      <a:cubicBezTo>
                        <a:pt x="128" y="27"/>
                        <a:pt x="123" y="25"/>
                        <a:pt x="119" y="27"/>
                      </a:cubicBezTo>
                      <a:cubicBezTo>
                        <a:pt x="97" y="38"/>
                        <a:pt x="97" y="38"/>
                        <a:pt x="97" y="38"/>
                      </a:cubicBezTo>
                      <a:cubicBezTo>
                        <a:pt x="95" y="39"/>
                        <a:pt x="94" y="38"/>
                        <a:pt x="93" y="37"/>
                      </a:cubicBezTo>
                      <a:cubicBezTo>
                        <a:pt x="56" y="1"/>
                        <a:pt x="56" y="1"/>
                        <a:pt x="56" y="1"/>
                      </a:cubicBezTo>
                      <a:cubicBezTo>
                        <a:pt x="55" y="0"/>
                        <a:pt x="53" y="0"/>
                        <a:pt x="52" y="1"/>
                      </a:cubicBezTo>
                      <a:cubicBezTo>
                        <a:pt x="1" y="52"/>
                        <a:pt x="1" y="52"/>
                        <a:pt x="1" y="52"/>
                      </a:cubicBezTo>
                      <a:cubicBezTo>
                        <a:pt x="0" y="53"/>
                        <a:pt x="0" y="55"/>
                        <a:pt x="1" y="56"/>
                      </a:cubicBezTo>
                      <a:cubicBezTo>
                        <a:pt x="8" y="61"/>
                        <a:pt x="29" y="79"/>
                        <a:pt x="36" y="86"/>
                      </a:cubicBezTo>
                      <a:cubicBezTo>
                        <a:pt x="37" y="86"/>
                        <a:pt x="37" y="88"/>
                        <a:pt x="37" y="90"/>
                      </a:cubicBezTo>
                      <a:cubicBezTo>
                        <a:pt x="19" y="128"/>
                        <a:pt x="19" y="128"/>
                        <a:pt x="19" y="128"/>
                      </a:cubicBezTo>
                      <a:cubicBezTo>
                        <a:pt x="19" y="130"/>
                        <a:pt x="19" y="131"/>
                        <a:pt x="20" y="133"/>
                      </a:cubicBezTo>
                      <a:cubicBezTo>
                        <a:pt x="31" y="149"/>
                        <a:pt x="31" y="149"/>
                        <a:pt x="31" y="149"/>
                      </a:cubicBezTo>
                      <a:cubicBezTo>
                        <a:pt x="33" y="151"/>
                        <a:pt x="36" y="153"/>
                        <a:pt x="40" y="153"/>
                      </a:cubicBezTo>
                      <a:cubicBezTo>
                        <a:pt x="42" y="153"/>
                        <a:pt x="45" y="153"/>
                        <a:pt x="47" y="151"/>
                      </a:cubicBezTo>
                      <a:cubicBezTo>
                        <a:pt x="52" y="147"/>
                        <a:pt x="53" y="141"/>
                        <a:pt x="49" y="136"/>
                      </a:cubicBezTo>
                      <a:cubicBezTo>
                        <a:pt x="45" y="130"/>
                        <a:pt x="45" y="130"/>
                        <a:pt x="45" y="130"/>
                      </a:cubicBezTo>
                      <a:cubicBezTo>
                        <a:pt x="44" y="129"/>
                        <a:pt x="44" y="127"/>
                        <a:pt x="45" y="126"/>
                      </a:cubicBezTo>
                      <a:cubicBezTo>
                        <a:pt x="62" y="84"/>
                        <a:pt x="62" y="84"/>
                        <a:pt x="62" y="84"/>
                      </a:cubicBezTo>
                      <a:cubicBezTo>
                        <a:pt x="63" y="83"/>
                        <a:pt x="62" y="81"/>
                        <a:pt x="61" y="80"/>
                      </a:cubicBezTo>
                      <a:cubicBezTo>
                        <a:pt x="57" y="76"/>
                        <a:pt x="47" y="66"/>
                        <a:pt x="42" y="61"/>
                      </a:cubicBezTo>
                      <a:cubicBezTo>
                        <a:pt x="41" y="60"/>
                        <a:pt x="41" y="59"/>
                        <a:pt x="42" y="58"/>
                      </a:cubicBezTo>
                      <a:cubicBezTo>
                        <a:pt x="64" y="36"/>
                        <a:pt x="64" y="36"/>
                        <a:pt x="64" y="36"/>
                      </a:cubicBezTo>
                      <a:cubicBezTo>
                        <a:pt x="65" y="35"/>
                        <a:pt x="67" y="35"/>
                        <a:pt x="68" y="36"/>
                      </a:cubicBezTo>
                      <a:lnTo>
                        <a:pt x="8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3" name="Group 46"/>
              <p:cNvGrpSpPr>
                <a:grpSpLocks noChangeAspect="1"/>
              </p:cNvGrpSpPr>
              <p:nvPr/>
            </p:nvGrpSpPr>
            <p:grpSpPr>
              <a:xfrm rot="183110">
                <a:off x="8014340" y="6255471"/>
                <a:ext cx="425026" cy="357329"/>
                <a:chOff x="1625041" y="421441"/>
                <a:chExt cx="358550" cy="301441"/>
              </a:xfrm>
              <a:solidFill>
                <a:schemeClr val="bg1"/>
              </a:solidFill>
            </p:grpSpPr>
            <p:sp>
              <p:nvSpPr>
                <p:cNvPr id="56" name="Oval 136"/>
                <p:cNvSpPr>
                  <a:spLocks noChangeArrowheads="1"/>
                </p:cNvSpPr>
                <p:nvPr/>
              </p:nvSpPr>
              <p:spPr bwMode="auto">
                <a:xfrm>
                  <a:off x="1850581" y="421441"/>
                  <a:ext cx="59999" cy="60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7" name="Freeform 137"/>
                <p:cNvSpPr>
                  <a:spLocks noEditPoints="1"/>
                </p:cNvSpPr>
                <p:nvPr/>
              </p:nvSpPr>
              <p:spPr bwMode="auto">
                <a:xfrm>
                  <a:off x="1625041" y="594209"/>
                  <a:ext cx="127950" cy="128673"/>
                </a:xfrm>
                <a:custGeom>
                  <a:avLst/>
                  <a:gdLst>
                    <a:gd name="T0" fmla="*/ 38 w 75"/>
                    <a:gd name="T1" fmla="*/ 75 h 75"/>
                    <a:gd name="T2" fmla="*/ 75 w 75"/>
                    <a:gd name="T3" fmla="*/ 38 h 75"/>
                    <a:gd name="T4" fmla="*/ 38 w 75"/>
                    <a:gd name="T5" fmla="*/ 0 h 75"/>
                    <a:gd name="T6" fmla="*/ 38 w 75"/>
                    <a:gd name="T7" fmla="*/ 17 h 75"/>
                    <a:gd name="T8" fmla="*/ 58 w 75"/>
                    <a:gd name="T9" fmla="*/ 38 h 75"/>
                    <a:gd name="T10" fmla="*/ 38 w 75"/>
                    <a:gd name="T11" fmla="*/ 58 h 75"/>
                    <a:gd name="T12" fmla="*/ 38 w 75"/>
                    <a:gd name="T13" fmla="*/ 75 h 75"/>
                    <a:gd name="T14" fmla="*/ 38 w 75"/>
                    <a:gd name="T15" fmla="*/ 0 h 75"/>
                    <a:gd name="T16" fmla="*/ 0 w 75"/>
                    <a:gd name="T17" fmla="*/ 38 h 75"/>
                    <a:gd name="T18" fmla="*/ 38 w 75"/>
                    <a:gd name="T19" fmla="*/ 75 h 75"/>
                    <a:gd name="T20" fmla="*/ 38 w 75"/>
                    <a:gd name="T21" fmla="*/ 75 h 75"/>
                    <a:gd name="T22" fmla="*/ 38 w 75"/>
                    <a:gd name="T23" fmla="*/ 58 h 75"/>
                    <a:gd name="T24" fmla="*/ 38 w 75"/>
                    <a:gd name="T25" fmla="*/ 58 h 75"/>
                    <a:gd name="T26" fmla="*/ 38 w 75"/>
                    <a:gd name="T27" fmla="*/ 58 h 75"/>
                    <a:gd name="T28" fmla="*/ 17 w 75"/>
                    <a:gd name="T29" fmla="*/ 38 h 75"/>
                    <a:gd name="T30" fmla="*/ 38 w 75"/>
                    <a:gd name="T31" fmla="*/ 17 h 75"/>
                    <a:gd name="T32" fmla="*/ 38 w 75"/>
                    <a:gd name="T33" fmla="*/ 17 h 75"/>
                    <a:gd name="T34" fmla="*/ 3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38" y="75"/>
                      </a:moveTo>
                      <a:cubicBezTo>
                        <a:pt x="58" y="75"/>
                        <a:pt x="75" y="58"/>
                        <a:pt x="75" y="38"/>
                      </a:cubicBezTo>
                      <a:cubicBezTo>
                        <a:pt x="75" y="17"/>
                        <a:pt x="58" y="0"/>
                        <a:pt x="38" y="0"/>
                      </a:cubicBezTo>
                      <a:cubicBezTo>
                        <a:pt x="38" y="17"/>
                        <a:pt x="38" y="17"/>
                        <a:pt x="38" y="17"/>
                      </a:cubicBezTo>
                      <a:cubicBezTo>
                        <a:pt x="49" y="17"/>
                        <a:pt x="58" y="26"/>
                        <a:pt x="58" y="38"/>
                      </a:cubicBezTo>
                      <a:cubicBezTo>
                        <a:pt x="58" y="49"/>
                        <a:pt x="49" y="58"/>
                        <a:pt x="38" y="58"/>
                      </a:cubicBezTo>
                      <a:lnTo>
                        <a:pt x="38" y="75"/>
                      </a:lnTo>
                      <a:close/>
                      <a:moveTo>
                        <a:pt x="38" y="0"/>
                      </a:moveTo>
                      <a:cubicBezTo>
                        <a:pt x="17" y="0"/>
                        <a:pt x="0" y="17"/>
                        <a:pt x="0" y="38"/>
                      </a:cubicBezTo>
                      <a:cubicBezTo>
                        <a:pt x="0" y="58"/>
                        <a:pt x="17" y="75"/>
                        <a:pt x="38" y="75"/>
                      </a:cubicBezTo>
                      <a:cubicBezTo>
                        <a:pt x="38" y="75"/>
                        <a:pt x="38" y="75"/>
                        <a:pt x="38" y="75"/>
                      </a:cubicBezTo>
                      <a:cubicBezTo>
                        <a:pt x="38" y="58"/>
                        <a:pt x="38" y="58"/>
                        <a:pt x="38" y="58"/>
                      </a:cubicBezTo>
                      <a:cubicBezTo>
                        <a:pt x="38" y="58"/>
                        <a:pt x="38" y="58"/>
                        <a:pt x="38" y="58"/>
                      </a:cubicBezTo>
                      <a:cubicBezTo>
                        <a:pt x="38" y="58"/>
                        <a:pt x="38" y="58"/>
                        <a:pt x="38" y="58"/>
                      </a:cubicBezTo>
                      <a:cubicBezTo>
                        <a:pt x="26" y="58"/>
                        <a:pt x="17" y="49"/>
                        <a:pt x="17" y="38"/>
                      </a:cubicBezTo>
                      <a:cubicBezTo>
                        <a:pt x="17" y="26"/>
                        <a:pt x="26" y="17"/>
                        <a:pt x="38" y="17"/>
                      </a:cubicBezTo>
                      <a:cubicBezTo>
                        <a:pt x="38" y="17"/>
                        <a:pt x="38" y="17"/>
                        <a:pt x="38" y="17"/>
                      </a:cubicBezTo>
                      <a:cubicBezTo>
                        <a:pt x="38" y="0"/>
                        <a:pt x="38"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8" name="Freeform 139"/>
                <p:cNvSpPr>
                  <a:spLocks noEditPoints="1"/>
                </p:cNvSpPr>
                <p:nvPr/>
              </p:nvSpPr>
              <p:spPr bwMode="auto">
                <a:xfrm>
                  <a:off x="1855641" y="594209"/>
                  <a:ext cx="127950" cy="128673"/>
                </a:xfrm>
                <a:custGeom>
                  <a:avLst/>
                  <a:gdLst>
                    <a:gd name="T0" fmla="*/ 38 w 75"/>
                    <a:gd name="T1" fmla="*/ 0 h 75"/>
                    <a:gd name="T2" fmla="*/ 38 w 75"/>
                    <a:gd name="T3" fmla="*/ 0 h 75"/>
                    <a:gd name="T4" fmla="*/ 38 w 75"/>
                    <a:gd name="T5" fmla="*/ 17 h 75"/>
                    <a:gd name="T6" fmla="*/ 38 w 75"/>
                    <a:gd name="T7" fmla="*/ 17 h 75"/>
                    <a:gd name="T8" fmla="*/ 58 w 75"/>
                    <a:gd name="T9" fmla="*/ 38 h 75"/>
                    <a:gd name="T10" fmla="*/ 38 w 75"/>
                    <a:gd name="T11" fmla="*/ 58 h 75"/>
                    <a:gd name="T12" fmla="*/ 38 w 75"/>
                    <a:gd name="T13" fmla="*/ 58 h 75"/>
                    <a:gd name="T14" fmla="*/ 38 w 75"/>
                    <a:gd name="T15" fmla="*/ 58 h 75"/>
                    <a:gd name="T16" fmla="*/ 38 w 75"/>
                    <a:gd name="T17" fmla="*/ 75 h 75"/>
                    <a:gd name="T18" fmla="*/ 38 w 75"/>
                    <a:gd name="T19" fmla="*/ 75 h 75"/>
                    <a:gd name="T20" fmla="*/ 75 w 75"/>
                    <a:gd name="T21" fmla="*/ 38 h 75"/>
                    <a:gd name="T22" fmla="*/ 38 w 75"/>
                    <a:gd name="T23" fmla="*/ 0 h 75"/>
                    <a:gd name="T24" fmla="*/ 38 w 75"/>
                    <a:gd name="T25" fmla="*/ 0 h 75"/>
                    <a:gd name="T26" fmla="*/ 0 w 75"/>
                    <a:gd name="T27" fmla="*/ 38 h 75"/>
                    <a:gd name="T28" fmla="*/ 38 w 75"/>
                    <a:gd name="T29" fmla="*/ 75 h 75"/>
                    <a:gd name="T30" fmla="*/ 38 w 75"/>
                    <a:gd name="T31" fmla="*/ 58 h 75"/>
                    <a:gd name="T32" fmla="*/ 17 w 75"/>
                    <a:gd name="T33" fmla="*/ 38 h 75"/>
                    <a:gd name="T34" fmla="*/ 38 w 75"/>
                    <a:gd name="T35" fmla="*/ 17 h 75"/>
                    <a:gd name="T36" fmla="*/ 38 w 75"/>
                    <a:gd name="T3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38" y="0"/>
                      </a:moveTo>
                      <a:cubicBezTo>
                        <a:pt x="38" y="0"/>
                        <a:pt x="38" y="0"/>
                        <a:pt x="38" y="0"/>
                      </a:cubicBezTo>
                      <a:cubicBezTo>
                        <a:pt x="38" y="17"/>
                        <a:pt x="38" y="17"/>
                        <a:pt x="38" y="17"/>
                      </a:cubicBezTo>
                      <a:cubicBezTo>
                        <a:pt x="38" y="17"/>
                        <a:pt x="38" y="17"/>
                        <a:pt x="38" y="17"/>
                      </a:cubicBezTo>
                      <a:cubicBezTo>
                        <a:pt x="49" y="17"/>
                        <a:pt x="58" y="26"/>
                        <a:pt x="58" y="38"/>
                      </a:cubicBezTo>
                      <a:cubicBezTo>
                        <a:pt x="58" y="49"/>
                        <a:pt x="49" y="58"/>
                        <a:pt x="38" y="58"/>
                      </a:cubicBezTo>
                      <a:cubicBezTo>
                        <a:pt x="38" y="58"/>
                        <a:pt x="38" y="58"/>
                        <a:pt x="38" y="58"/>
                      </a:cubicBezTo>
                      <a:cubicBezTo>
                        <a:pt x="38" y="58"/>
                        <a:pt x="38" y="58"/>
                        <a:pt x="38" y="58"/>
                      </a:cubicBezTo>
                      <a:cubicBezTo>
                        <a:pt x="38" y="75"/>
                        <a:pt x="38" y="75"/>
                        <a:pt x="38" y="75"/>
                      </a:cubicBezTo>
                      <a:cubicBezTo>
                        <a:pt x="38" y="75"/>
                        <a:pt x="38" y="75"/>
                        <a:pt x="38" y="75"/>
                      </a:cubicBezTo>
                      <a:cubicBezTo>
                        <a:pt x="58" y="75"/>
                        <a:pt x="75" y="58"/>
                        <a:pt x="75" y="38"/>
                      </a:cubicBezTo>
                      <a:cubicBezTo>
                        <a:pt x="75" y="17"/>
                        <a:pt x="58" y="0"/>
                        <a:pt x="38" y="0"/>
                      </a:cubicBezTo>
                      <a:close/>
                      <a:moveTo>
                        <a:pt x="38" y="0"/>
                      </a:moveTo>
                      <a:cubicBezTo>
                        <a:pt x="17" y="0"/>
                        <a:pt x="0" y="17"/>
                        <a:pt x="0" y="38"/>
                      </a:cubicBezTo>
                      <a:cubicBezTo>
                        <a:pt x="0" y="58"/>
                        <a:pt x="17" y="75"/>
                        <a:pt x="38" y="75"/>
                      </a:cubicBezTo>
                      <a:cubicBezTo>
                        <a:pt x="38" y="58"/>
                        <a:pt x="38" y="58"/>
                        <a:pt x="38" y="58"/>
                      </a:cubicBezTo>
                      <a:cubicBezTo>
                        <a:pt x="26" y="58"/>
                        <a:pt x="17" y="49"/>
                        <a:pt x="17" y="38"/>
                      </a:cubicBezTo>
                      <a:cubicBezTo>
                        <a:pt x="17" y="26"/>
                        <a:pt x="26" y="17"/>
                        <a:pt x="38" y="17"/>
                      </a:cubicBez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9" name="Freeform 141"/>
                <p:cNvSpPr/>
                <p:nvPr/>
              </p:nvSpPr>
              <p:spPr bwMode="auto">
                <a:xfrm>
                  <a:off x="1730582" y="456139"/>
                  <a:ext cx="226262" cy="261684"/>
                </a:xfrm>
                <a:custGeom>
                  <a:avLst/>
                  <a:gdLst>
                    <a:gd name="T0" fmla="*/ 88 w 132"/>
                    <a:gd name="T1" fmla="*/ 56 h 153"/>
                    <a:gd name="T2" fmla="*/ 92 w 132"/>
                    <a:gd name="T3" fmla="*/ 57 h 153"/>
                    <a:gd name="T4" fmla="*/ 126 w 132"/>
                    <a:gd name="T5" fmla="*/ 42 h 153"/>
                    <a:gd name="T6" fmla="*/ 130 w 132"/>
                    <a:gd name="T7" fmla="*/ 31 h 153"/>
                    <a:gd name="T8" fmla="*/ 119 w 132"/>
                    <a:gd name="T9" fmla="*/ 27 h 153"/>
                    <a:gd name="T10" fmla="*/ 97 w 132"/>
                    <a:gd name="T11" fmla="*/ 38 h 153"/>
                    <a:gd name="T12" fmla="*/ 93 w 132"/>
                    <a:gd name="T13" fmla="*/ 37 h 153"/>
                    <a:gd name="T14" fmla="*/ 56 w 132"/>
                    <a:gd name="T15" fmla="*/ 1 h 153"/>
                    <a:gd name="T16" fmla="*/ 52 w 132"/>
                    <a:gd name="T17" fmla="*/ 1 h 153"/>
                    <a:gd name="T18" fmla="*/ 1 w 132"/>
                    <a:gd name="T19" fmla="*/ 52 h 153"/>
                    <a:gd name="T20" fmla="*/ 1 w 132"/>
                    <a:gd name="T21" fmla="*/ 56 h 153"/>
                    <a:gd name="T22" fmla="*/ 36 w 132"/>
                    <a:gd name="T23" fmla="*/ 86 h 153"/>
                    <a:gd name="T24" fmla="*/ 37 w 132"/>
                    <a:gd name="T25" fmla="*/ 90 h 153"/>
                    <a:gd name="T26" fmla="*/ 19 w 132"/>
                    <a:gd name="T27" fmla="*/ 128 h 153"/>
                    <a:gd name="T28" fmla="*/ 20 w 132"/>
                    <a:gd name="T29" fmla="*/ 133 h 153"/>
                    <a:gd name="T30" fmla="*/ 31 w 132"/>
                    <a:gd name="T31" fmla="*/ 149 h 153"/>
                    <a:gd name="T32" fmla="*/ 40 w 132"/>
                    <a:gd name="T33" fmla="*/ 153 h 153"/>
                    <a:gd name="T34" fmla="*/ 47 w 132"/>
                    <a:gd name="T35" fmla="*/ 151 h 153"/>
                    <a:gd name="T36" fmla="*/ 49 w 132"/>
                    <a:gd name="T37" fmla="*/ 136 h 153"/>
                    <a:gd name="T38" fmla="*/ 45 w 132"/>
                    <a:gd name="T39" fmla="*/ 130 h 153"/>
                    <a:gd name="T40" fmla="*/ 45 w 132"/>
                    <a:gd name="T41" fmla="*/ 126 h 153"/>
                    <a:gd name="T42" fmla="*/ 62 w 132"/>
                    <a:gd name="T43" fmla="*/ 84 h 153"/>
                    <a:gd name="T44" fmla="*/ 61 w 132"/>
                    <a:gd name="T45" fmla="*/ 80 h 153"/>
                    <a:gd name="T46" fmla="*/ 42 w 132"/>
                    <a:gd name="T47" fmla="*/ 61 h 153"/>
                    <a:gd name="T48" fmla="*/ 42 w 132"/>
                    <a:gd name="T49" fmla="*/ 58 h 153"/>
                    <a:gd name="T50" fmla="*/ 64 w 132"/>
                    <a:gd name="T51" fmla="*/ 36 h 153"/>
                    <a:gd name="T52" fmla="*/ 68 w 132"/>
                    <a:gd name="T53" fmla="*/ 36 h 153"/>
                    <a:gd name="T54" fmla="*/ 88 w 132"/>
                    <a:gd name="T55" fmla="*/ 5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2" h="153">
                      <a:moveTo>
                        <a:pt x="88" y="56"/>
                      </a:moveTo>
                      <a:cubicBezTo>
                        <a:pt x="89" y="57"/>
                        <a:pt x="91" y="57"/>
                        <a:pt x="92" y="57"/>
                      </a:cubicBezTo>
                      <a:cubicBezTo>
                        <a:pt x="126" y="42"/>
                        <a:pt x="126" y="42"/>
                        <a:pt x="126" y="42"/>
                      </a:cubicBezTo>
                      <a:cubicBezTo>
                        <a:pt x="130" y="40"/>
                        <a:pt x="132" y="35"/>
                        <a:pt x="130" y="31"/>
                      </a:cubicBezTo>
                      <a:cubicBezTo>
                        <a:pt x="128" y="27"/>
                        <a:pt x="123" y="25"/>
                        <a:pt x="119" y="27"/>
                      </a:cubicBezTo>
                      <a:cubicBezTo>
                        <a:pt x="97" y="38"/>
                        <a:pt x="97" y="38"/>
                        <a:pt x="97" y="38"/>
                      </a:cubicBezTo>
                      <a:cubicBezTo>
                        <a:pt x="95" y="39"/>
                        <a:pt x="94" y="38"/>
                        <a:pt x="93" y="37"/>
                      </a:cubicBezTo>
                      <a:cubicBezTo>
                        <a:pt x="56" y="1"/>
                        <a:pt x="56" y="1"/>
                        <a:pt x="56" y="1"/>
                      </a:cubicBezTo>
                      <a:cubicBezTo>
                        <a:pt x="55" y="0"/>
                        <a:pt x="53" y="0"/>
                        <a:pt x="52" y="1"/>
                      </a:cubicBezTo>
                      <a:cubicBezTo>
                        <a:pt x="1" y="52"/>
                        <a:pt x="1" y="52"/>
                        <a:pt x="1" y="52"/>
                      </a:cubicBezTo>
                      <a:cubicBezTo>
                        <a:pt x="0" y="53"/>
                        <a:pt x="0" y="55"/>
                        <a:pt x="1" y="56"/>
                      </a:cubicBezTo>
                      <a:cubicBezTo>
                        <a:pt x="8" y="61"/>
                        <a:pt x="29" y="79"/>
                        <a:pt x="36" y="86"/>
                      </a:cubicBezTo>
                      <a:cubicBezTo>
                        <a:pt x="37" y="86"/>
                        <a:pt x="37" y="88"/>
                        <a:pt x="37" y="90"/>
                      </a:cubicBezTo>
                      <a:cubicBezTo>
                        <a:pt x="19" y="128"/>
                        <a:pt x="19" y="128"/>
                        <a:pt x="19" y="128"/>
                      </a:cubicBezTo>
                      <a:cubicBezTo>
                        <a:pt x="19" y="130"/>
                        <a:pt x="19" y="131"/>
                        <a:pt x="20" y="133"/>
                      </a:cubicBezTo>
                      <a:cubicBezTo>
                        <a:pt x="31" y="149"/>
                        <a:pt x="31" y="149"/>
                        <a:pt x="31" y="149"/>
                      </a:cubicBezTo>
                      <a:cubicBezTo>
                        <a:pt x="33" y="151"/>
                        <a:pt x="36" y="153"/>
                        <a:pt x="40" y="153"/>
                      </a:cubicBezTo>
                      <a:cubicBezTo>
                        <a:pt x="42" y="153"/>
                        <a:pt x="45" y="153"/>
                        <a:pt x="47" y="151"/>
                      </a:cubicBezTo>
                      <a:cubicBezTo>
                        <a:pt x="52" y="147"/>
                        <a:pt x="53" y="141"/>
                        <a:pt x="49" y="136"/>
                      </a:cubicBezTo>
                      <a:cubicBezTo>
                        <a:pt x="45" y="130"/>
                        <a:pt x="45" y="130"/>
                        <a:pt x="45" y="130"/>
                      </a:cubicBezTo>
                      <a:cubicBezTo>
                        <a:pt x="44" y="129"/>
                        <a:pt x="44" y="127"/>
                        <a:pt x="45" y="126"/>
                      </a:cubicBezTo>
                      <a:cubicBezTo>
                        <a:pt x="62" y="84"/>
                        <a:pt x="62" y="84"/>
                        <a:pt x="62" y="84"/>
                      </a:cubicBezTo>
                      <a:cubicBezTo>
                        <a:pt x="63" y="83"/>
                        <a:pt x="62" y="81"/>
                        <a:pt x="61" y="80"/>
                      </a:cubicBezTo>
                      <a:cubicBezTo>
                        <a:pt x="57" y="76"/>
                        <a:pt x="47" y="66"/>
                        <a:pt x="42" y="61"/>
                      </a:cubicBezTo>
                      <a:cubicBezTo>
                        <a:pt x="41" y="60"/>
                        <a:pt x="41" y="59"/>
                        <a:pt x="42" y="58"/>
                      </a:cubicBezTo>
                      <a:cubicBezTo>
                        <a:pt x="64" y="36"/>
                        <a:pt x="64" y="36"/>
                        <a:pt x="64" y="36"/>
                      </a:cubicBezTo>
                      <a:cubicBezTo>
                        <a:pt x="65" y="35"/>
                        <a:pt x="67" y="35"/>
                        <a:pt x="68" y="36"/>
                      </a:cubicBezTo>
                      <a:lnTo>
                        <a:pt x="8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4" name="Group 14"/>
              <p:cNvGrpSpPr/>
              <p:nvPr/>
            </p:nvGrpSpPr>
            <p:grpSpPr>
              <a:xfrm>
                <a:off x="2287565" y="743641"/>
                <a:ext cx="1905373" cy="825264"/>
                <a:chOff x="1933889" y="743641"/>
                <a:chExt cx="1905373" cy="825264"/>
              </a:xfrm>
            </p:grpSpPr>
            <p:sp>
              <p:nvSpPr>
                <p:cNvPr id="54" name="AutoShape 59"/>
                <p:cNvSpPr/>
                <p:nvPr/>
              </p:nvSpPr>
              <p:spPr bwMode="auto">
                <a:xfrm>
                  <a:off x="2986430" y="743641"/>
                  <a:ext cx="310277" cy="30974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95BFFF"/>
                </a:solidFill>
                <a:ln>
                  <a:solidFill>
                    <a:srgbClr val="95BFFF"/>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dirty="0">
                    <a:solidFill>
                      <a:srgbClr val="95BFFF"/>
                    </a:solidFill>
                    <a:effectLst>
                      <a:outerShdw blurRad="38100" dist="38100" dir="2700000" algn="tl">
                        <a:srgbClr val="000000"/>
                      </a:outerShdw>
                    </a:effectLst>
                    <a:latin typeface="Gill Sans" charset="0"/>
                    <a:sym typeface="Gill Sans" charset="0"/>
                  </a:endParaRPr>
                </a:p>
              </p:txBody>
            </p:sp>
            <p:sp>
              <p:nvSpPr>
                <p:cNvPr id="55" name="TextBox 58"/>
                <p:cNvSpPr txBox="1"/>
                <p:nvPr/>
              </p:nvSpPr>
              <p:spPr>
                <a:xfrm>
                  <a:off x="1933889" y="1134709"/>
                  <a:ext cx="1905373" cy="434196"/>
                </a:xfrm>
                <a:prstGeom prst="rect">
                  <a:avLst/>
                </a:prstGeom>
                <a:noFill/>
              </p:spPr>
              <p:txBody>
                <a:bodyPr wrap="square" rtlCol="0">
                  <a:spAutoFit/>
                </a:bodyPr>
                <a:lstStyle/>
                <a:p>
                  <a:pPr algn="ctr"/>
                  <a:r>
                    <a:rPr lang="en-US" altLang="zh-CN" sz="1865" b="1" i="1" dirty="0">
                      <a:solidFill>
                        <a:srgbClr val="95BFFF"/>
                      </a:solidFill>
                      <a:latin typeface="微软雅黑" panose="020B0503020204020204" pitchFamily="34" charset="-122"/>
                      <a:ea typeface="微软雅黑" panose="020B0503020204020204" pitchFamily="34" charset="-122"/>
                    </a:rPr>
                    <a:t>Visual</a:t>
                  </a:r>
                  <a:r>
                    <a:rPr lang="zh-CN" altLang="en-US" sz="1865" b="1" i="1" dirty="0">
                      <a:solidFill>
                        <a:srgbClr val="95BFFF"/>
                      </a:solidFill>
                      <a:latin typeface="微软雅黑" panose="020B0503020204020204" pitchFamily="34" charset="-122"/>
                      <a:ea typeface="微软雅黑" panose="020B0503020204020204" pitchFamily="34" charset="-122"/>
                    </a:rPr>
                    <a:t> </a:t>
                  </a:r>
                  <a:r>
                    <a:rPr lang="en-US" altLang="zh-CN" sz="1865" b="1" i="1" dirty="0">
                      <a:solidFill>
                        <a:srgbClr val="95BFFF"/>
                      </a:solidFill>
                      <a:latin typeface="微软雅黑" panose="020B0503020204020204" pitchFamily="34" charset="-122"/>
                      <a:ea typeface="微软雅黑" panose="020B0503020204020204" pitchFamily="34" charset="-122"/>
                    </a:rPr>
                    <a:t>DAG</a:t>
                  </a:r>
                  <a:endParaRPr lang="en-US" sz="1865" dirty="0">
                    <a:solidFill>
                      <a:srgbClr val="95BFFF"/>
                    </a:solidFill>
                    <a:latin typeface="微软雅黑" panose="020B0503020204020204" pitchFamily="34" charset="-122"/>
                    <a:ea typeface="微软雅黑" panose="020B0503020204020204" pitchFamily="34" charset="-122"/>
                  </a:endParaRPr>
                </a:p>
              </p:txBody>
            </p:sp>
          </p:grpSp>
          <p:grpSp>
            <p:nvGrpSpPr>
              <p:cNvPr id="35" name="Group 1"/>
              <p:cNvGrpSpPr/>
              <p:nvPr/>
            </p:nvGrpSpPr>
            <p:grpSpPr>
              <a:xfrm>
                <a:off x="8365147" y="1155568"/>
                <a:ext cx="2117633" cy="457516"/>
                <a:chOff x="7398268" y="-69197"/>
                <a:chExt cx="2117633" cy="457516"/>
              </a:xfrm>
            </p:grpSpPr>
            <p:sp>
              <p:nvSpPr>
                <p:cNvPr id="52" name="AutoShape 59"/>
                <p:cNvSpPr/>
                <p:nvPr/>
              </p:nvSpPr>
              <p:spPr bwMode="auto">
                <a:xfrm>
                  <a:off x="7398268" y="-69197"/>
                  <a:ext cx="310277" cy="30974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280D5"/>
                </a:solidFill>
                <a:ln>
                  <a:solidFill>
                    <a:srgbClr val="0280D5"/>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a:solidFill>
                      <a:schemeClr val="accent4"/>
                    </a:solidFill>
                    <a:effectLst>
                      <a:outerShdw blurRad="38100" dist="38100" dir="2700000" algn="tl">
                        <a:srgbClr val="000000"/>
                      </a:outerShdw>
                    </a:effectLst>
                    <a:latin typeface="Gill Sans" charset="0"/>
                    <a:sym typeface="Gill Sans" charset="0"/>
                  </a:endParaRPr>
                </a:p>
              </p:txBody>
            </p:sp>
            <p:sp>
              <p:nvSpPr>
                <p:cNvPr id="53" name="TextBox 59"/>
                <p:cNvSpPr txBox="1"/>
                <p:nvPr/>
              </p:nvSpPr>
              <p:spPr>
                <a:xfrm>
                  <a:off x="7759117" y="-22264"/>
                  <a:ext cx="1756784" cy="410583"/>
                </a:xfrm>
                <a:prstGeom prst="rect">
                  <a:avLst/>
                </a:prstGeom>
                <a:noFill/>
              </p:spPr>
              <p:txBody>
                <a:bodyPr wrap="square" rtlCol="0">
                  <a:spAutoFit/>
                </a:bodyPr>
                <a:lstStyle/>
                <a:p>
                  <a:pPr algn="ctr"/>
                  <a:r>
                    <a:rPr lang="en-US" altLang="zh-CN" sz="1735" b="1" i="1" dirty="0">
                      <a:solidFill>
                        <a:srgbClr val="0280D5"/>
                      </a:solidFill>
                      <a:latin typeface="微软雅黑" panose="020B0503020204020204" pitchFamily="34" charset="-122"/>
                      <a:ea typeface="微软雅黑" panose="020B0503020204020204" pitchFamily="34" charset="-122"/>
                    </a:rPr>
                    <a:t>Dependency</a:t>
                  </a:r>
                  <a:endParaRPr lang="en-US" sz="1735" b="1" i="1" dirty="0">
                    <a:solidFill>
                      <a:srgbClr val="0280D5"/>
                    </a:solidFill>
                    <a:latin typeface="微软雅黑" panose="020B0503020204020204" pitchFamily="34" charset="-122"/>
                    <a:ea typeface="微软雅黑" panose="020B0503020204020204" pitchFamily="34" charset="-122"/>
                  </a:endParaRPr>
                </a:p>
              </p:txBody>
            </p:sp>
          </p:grpSp>
          <p:grpSp>
            <p:nvGrpSpPr>
              <p:cNvPr id="36" name="Group 17"/>
              <p:cNvGrpSpPr/>
              <p:nvPr/>
            </p:nvGrpSpPr>
            <p:grpSpPr>
              <a:xfrm>
                <a:off x="1484488" y="2438187"/>
                <a:ext cx="3365231" cy="655409"/>
                <a:chOff x="-222206" y="2007529"/>
                <a:chExt cx="3365231" cy="655409"/>
              </a:xfrm>
            </p:grpSpPr>
            <p:sp>
              <p:nvSpPr>
                <p:cNvPr id="50" name="AutoShape 117"/>
                <p:cNvSpPr/>
                <p:nvPr/>
              </p:nvSpPr>
              <p:spPr bwMode="auto">
                <a:xfrm>
                  <a:off x="1613793" y="2007529"/>
                  <a:ext cx="370667" cy="27815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7DDBD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a:solidFill>
                      <a:schemeClr val="accent2"/>
                    </a:solidFill>
                    <a:effectLst>
                      <a:outerShdw blurRad="38100" dist="38100" dir="2700000" algn="tl">
                        <a:srgbClr val="000000"/>
                      </a:outerShdw>
                    </a:effectLst>
                    <a:latin typeface="Gill Sans" charset="0"/>
                    <a:sym typeface="Gill Sans" charset="0"/>
                  </a:endParaRPr>
                </a:p>
              </p:txBody>
            </p:sp>
            <p:sp>
              <p:nvSpPr>
                <p:cNvPr id="51" name="TextBox 61"/>
                <p:cNvSpPr txBox="1"/>
                <p:nvPr/>
              </p:nvSpPr>
              <p:spPr>
                <a:xfrm>
                  <a:off x="-222206" y="2228742"/>
                  <a:ext cx="3365231" cy="434196"/>
                </a:xfrm>
                <a:prstGeom prst="rect">
                  <a:avLst/>
                </a:prstGeom>
                <a:noFill/>
              </p:spPr>
              <p:txBody>
                <a:bodyPr wrap="square" rtlCol="0">
                  <a:spAutoFit/>
                </a:bodyPr>
                <a:lstStyle/>
                <a:p>
                  <a:pPr algn="ctr"/>
                  <a:r>
                    <a:rPr lang="en-US" altLang="zh-CN" sz="1865" b="1" i="1" dirty="0">
                      <a:solidFill>
                        <a:srgbClr val="7DDBDA"/>
                      </a:solidFill>
                      <a:latin typeface="微软雅黑" panose="020B0503020204020204" pitchFamily="34" charset="-122"/>
                      <a:ea typeface="微软雅黑" panose="020B0503020204020204" pitchFamily="34" charset="-122"/>
                    </a:rPr>
                    <a:t>High availability</a:t>
                  </a:r>
                  <a:endParaRPr lang="en-US" sz="1865" dirty="0">
                    <a:solidFill>
                      <a:srgbClr val="7DDBDA"/>
                    </a:solidFill>
                    <a:latin typeface="微软雅黑" panose="020B0503020204020204" pitchFamily="34" charset="-122"/>
                    <a:ea typeface="微软雅黑" panose="020B0503020204020204" pitchFamily="34" charset="-122"/>
                  </a:endParaRPr>
                </a:p>
              </p:txBody>
            </p:sp>
          </p:grpSp>
          <p:grpSp>
            <p:nvGrpSpPr>
              <p:cNvPr id="37" name="Group 69"/>
              <p:cNvGrpSpPr/>
              <p:nvPr/>
            </p:nvGrpSpPr>
            <p:grpSpPr>
              <a:xfrm>
                <a:off x="8398724" y="2588368"/>
                <a:ext cx="3256471" cy="410583"/>
                <a:chOff x="7794648" y="2451601"/>
                <a:chExt cx="3256471" cy="410583"/>
              </a:xfrm>
            </p:grpSpPr>
            <p:sp>
              <p:nvSpPr>
                <p:cNvPr id="48" name="AutoShape 31"/>
                <p:cNvSpPr/>
                <p:nvPr/>
              </p:nvSpPr>
              <p:spPr bwMode="auto">
                <a:xfrm>
                  <a:off x="7794648" y="2648615"/>
                  <a:ext cx="164551" cy="133420"/>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rgbClr val="0280D5"/>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a:solidFill>
                      <a:schemeClr val="accent5"/>
                    </a:solidFill>
                    <a:effectLst>
                      <a:outerShdw blurRad="38100" dist="38100" dir="2700000" algn="tl">
                        <a:srgbClr val="000000"/>
                      </a:outerShdw>
                    </a:effectLst>
                    <a:latin typeface="Gill Sans" charset="0"/>
                    <a:sym typeface="Gill Sans" charset="0"/>
                  </a:endParaRPr>
                </a:p>
              </p:txBody>
            </p:sp>
            <p:sp>
              <p:nvSpPr>
                <p:cNvPr id="49" name="TextBox 63"/>
                <p:cNvSpPr txBox="1"/>
                <p:nvPr/>
              </p:nvSpPr>
              <p:spPr>
                <a:xfrm>
                  <a:off x="8011080" y="2451601"/>
                  <a:ext cx="3040039" cy="410583"/>
                </a:xfrm>
                <a:prstGeom prst="rect">
                  <a:avLst/>
                </a:prstGeom>
                <a:noFill/>
              </p:spPr>
              <p:txBody>
                <a:bodyPr wrap="square" rtlCol="0">
                  <a:spAutoFit/>
                </a:bodyPr>
                <a:lstStyle/>
                <a:p>
                  <a:pPr algn="ctr"/>
                  <a:r>
                    <a:rPr lang="en-US" altLang="zh-CN" sz="1735" b="1" i="1" dirty="0">
                      <a:solidFill>
                        <a:srgbClr val="4BACC6"/>
                      </a:solidFill>
                      <a:latin typeface="微软雅黑" panose="020B0503020204020204" pitchFamily="34" charset="-122"/>
                      <a:ea typeface="微软雅黑" panose="020B0503020204020204" pitchFamily="34" charset="-122"/>
                    </a:rPr>
                    <a:t>Alert/Log</a:t>
                  </a:r>
                  <a:r>
                    <a:rPr lang="zh-CN" altLang="en-US" sz="1735" b="1" i="1" dirty="0">
                      <a:solidFill>
                        <a:srgbClr val="4BACC6"/>
                      </a:solidFill>
                      <a:latin typeface="微软雅黑" panose="020B0503020204020204" pitchFamily="34" charset="-122"/>
                      <a:ea typeface="微软雅黑" panose="020B0503020204020204" pitchFamily="34" charset="-122"/>
                    </a:rPr>
                    <a:t> </a:t>
                  </a:r>
                  <a:r>
                    <a:rPr lang="en-US" altLang="zh-CN" sz="1735" b="1" i="1" dirty="0">
                      <a:solidFill>
                        <a:srgbClr val="4BACC6"/>
                      </a:solidFill>
                      <a:latin typeface="微软雅黑" panose="020B0503020204020204" pitchFamily="34" charset="-122"/>
                      <a:ea typeface="微软雅黑" panose="020B0503020204020204" pitchFamily="34" charset="-122"/>
                    </a:rPr>
                    <a:t>mechanism</a:t>
                  </a:r>
                  <a:endParaRPr lang="en-US" sz="1735" dirty="0">
                    <a:solidFill>
                      <a:srgbClr val="4BACC6"/>
                    </a:solidFill>
                    <a:latin typeface="微软雅黑" panose="020B0503020204020204" pitchFamily="34" charset="-122"/>
                    <a:ea typeface="微软雅黑" panose="020B0503020204020204" pitchFamily="34" charset="-122"/>
                  </a:endParaRPr>
                </a:p>
              </p:txBody>
            </p:sp>
          </p:grpSp>
          <p:grpSp>
            <p:nvGrpSpPr>
              <p:cNvPr id="44" name="Group 65"/>
              <p:cNvGrpSpPr/>
              <p:nvPr/>
            </p:nvGrpSpPr>
            <p:grpSpPr>
              <a:xfrm>
                <a:off x="3499915" y="3918489"/>
                <a:ext cx="256039" cy="372306"/>
                <a:chOff x="10146507" y="3505994"/>
                <a:chExt cx="319881" cy="465138"/>
              </a:xfrm>
              <a:solidFill>
                <a:schemeClr val="accent3"/>
              </a:solidFill>
            </p:grpSpPr>
            <p:sp>
              <p:nvSpPr>
                <p:cNvPr id="46" name="AutoShape 30"/>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rgbClr val="7DDBD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a:solidFill>
                      <a:schemeClr val="accent1"/>
                    </a:solidFill>
                    <a:effectLst>
                      <a:outerShdw blurRad="38100" dist="38100" dir="2700000" algn="tl">
                        <a:srgbClr val="000000"/>
                      </a:outerShdw>
                    </a:effectLst>
                    <a:latin typeface="Gill Sans" charset="0"/>
                    <a:sym typeface="Gill Sans" charset="0"/>
                  </a:endParaRPr>
                </a:p>
              </p:txBody>
            </p:sp>
            <p:sp>
              <p:nvSpPr>
                <p:cNvPr id="47" name="AutoShape 31"/>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rgbClr val="7DDBD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800" fontAlgn="base" hangingPunct="0">
                    <a:spcBef>
                      <a:spcPct val="0"/>
                    </a:spcBef>
                    <a:spcAft>
                      <a:spcPct val="0"/>
                    </a:spcAft>
                  </a:pPr>
                  <a:endParaRPr lang="en-US" sz="2000">
                    <a:solidFill>
                      <a:schemeClr val="accent1"/>
                    </a:solidFill>
                    <a:effectLst>
                      <a:outerShdw blurRad="38100" dist="38100" dir="2700000" algn="tl">
                        <a:srgbClr val="000000"/>
                      </a:outerShdw>
                    </a:effectLst>
                    <a:latin typeface="Gill Sans" charset="0"/>
                    <a:sym typeface="Gill Sans" charset="0"/>
                  </a:endParaRPr>
                </a:p>
              </p:txBody>
            </p:sp>
          </p:grpSp>
          <p:sp>
            <p:nvSpPr>
              <p:cNvPr id="39" name="TextBox 70"/>
              <p:cNvSpPr txBox="1"/>
              <p:nvPr/>
            </p:nvSpPr>
            <p:spPr>
              <a:xfrm>
                <a:off x="4102615" y="686123"/>
                <a:ext cx="495804" cy="457589"/>
              </a:xfrm>
              <a:prstGeom prst="rect">
                <a:avLst/>
              </a:prstGeom>
              <a:noFill/>
            </p:spPr>
            <p:txBody>
              <a:bodyPr wrap="none" rtlCol="0">
                <a:spAutoFit/>
              </a:bodyPr>
              <a:lstStyle/>
              <a:p>
                <a:r>
                  <a:rPr lang="en-US" sz="2000" b="1" dirty="0">
                    <a:solidFill>
                      <a:srgbClr val="95BFFF"/>
                    </a:solidFill>
                  </a:rPr>
                  <a:t>01</a:t>
                </a:r>
              </a:p>
            </p:txBody>
          </p:sp>
          <p:sp>
            <p:nvSpPr>
              <p:cNvPr id="40" name="TextBox 71"/>
              <p:cNvSpPr txBox="1"/>
              <p:nvPr/>
            </p:nvSpPr>
            <p:spPr>
              <a:xfrm>
                <a:off x="4101973" y="2289458"/>
                <a:ext cx="669205" cy="457589"/>
              </a:xfrm>
              <a:prstGeom prst="rect">
                <a:avLst/>
              </a:prstGeom>
              <a:noFill/>
            </p:spPr>
            <p:txBody>
              <a:bodyPr wrap="square" rtlCol="0">
                <a:spAutoFit/>
              </a:bodyPr>
              <a:lstStyle/>
              <a:p>
                <a:r>
                  <a:rPr lang="en-US" sz="2000" b="1" dirty="0">
                    <a:solidFill>
                      <a:srgbClr val="7DDBDA"/>
                    </a:solidFill>
                  </a:rPr>
                  <a:t>02</a:t>
                </a:r>
              </a:p>
            </p:txBody>
          </p:sp>
          <p:sp>
            <p:nvSpPr>
              <p:cNvPr id="41" name="TextBox 72"/>
              <p:cNvSpPr txBox="1"/>
              <p:nvPr/>
            </p:nvSpPr>
            <p:spPr>
              <a:xfrm>
                <a:off x="4103669" y="3861353"/>
                <a:ext cx="495804" cy="457589"/>
              </a:xfrm>
              <a:prstGeom prst="rect">
                <a:avLst/>
              </a:prstGeom>
              <a:noFill/>
            </p:spPr>
            <p:txBody>
              <a:bodyPr wrap="none" rtlCol="0">
                <a:spAutoFit/>
              </a:bodyPr>
              <a:lstStyle/>
              <a:p>
                <a:r>
                  <a:rPr lang="en-US" sz="2000" b="1" dirty="0">
                    <a:solidFill>
                      <a:srgbClr val="7DDBDA"/>
                    </a:solidFill>
                  </a:rPr>
                  <a:t>03</a:t>
                </a:r>
              </a:p>
            </p:txBody>
          </p:sp>
          <p:sp>
            <p:nvSpPr>
              <p:cNvPr id="42" name="TextBox 73"/>
              <p:cNvSpPr txBox="1"/>
              <p:nvPr/>
            </p:nvSpPr>
            <p:spPr>
              <a:xfrm>
                <a:off x="7584376" y="1150029"/>
                <a:ext cx="883010" cy="457589"/>
              </a:xfrm>
              <a:prstGeom prst="rect">
                <a:avLst/>
              </a:prstGeom>
              <a:noFill/>
            </p:spPr>
            <p:txBody>
              <a:bodyPr wrap="square" rtlCol="0">
                <a:spAutoFit/>
              </a:bodyPr>
              <a:lstStyle/>
              <a:p>
                <a:r>
                  <a:rPr lang="en-US" sz="2000" b="1" dirty="0">
                    <a:solidFill>
                      <a:srgbClr val="0280D5"/>
                    </a:solidFill>
                  </a:rPr>
                  <a:t>04</a:t>
                </a:r>
              </a:p>
            </p:txBody>
          </p:sp>
          <p:sp>
            <p:nvSpPr>
              <p:cNvPr id="43" name="TextBox 74"/>
              <p:cNvSpPr txBox="1"/>
              <p:nvPr/>
            </p:nvSpPr>
            <p:spPr>
              <a:xfrm>
                <a:off x="7584376" y="2564865"/>
                <a:ext cx="597266" cy="457589"/>
              </a:xfrm>
              <a:prstGeom prst="rect">
                <a:avLst/>
              </a:prstGeom>
              <a:noFill/>
            </p:spPr>
            <p:txBody>
              <a:bodyPr wrap="square" rtlCol="0">
                <a:spAutoFit/>
              </a:bodyPr>
              <a:lstStyle/>
              <a:p>
                <a:r>
                  <a:rPr lang="en-US" sz="2000" b="1" dirty="0">
                    <a:solidFill>
                      <a:srgbClr val="0280D5"/>
                    </a:solidFill>
                  </a:rPr>
                  <a:t>05</a:t>
                </a:r>
              </a:p>
            </p:txBody>
          </p:sp>
        </p:grpSp>
        <p:sp>
          <p:nvSpPr>
            <p:cNvPr id="16" name="文本框 254"/>
            <p:cNvSpPr txBox="1"/>
            <p:nvPr/>
          </p:nvSpPr>
          <p:spPr>
            <a:xfrm>
              <a:off x="1790756" y="2006856"/>
              <a:ext cx="2215808" cy="685905"/>
            </a:xfrm>
            <a:prstGeom prst="rect">
              <a:avLst/>
            </a:prstGeom>
            <a:noFill/>
          </p:spPr>
          <p:txBody>
            <a:bodyPr wrap="none" rtlCol="0">
              <a:spAutoFit/>
            </a:bodyPr>
            <a:lstStyle/>
            <a:p>
              <a:r>
                <a:rPr kumimoji="1" lang="en-US" altLang="zh-CN" sz="1465" i="1" dirty="0">
                  <a:solidFill>
                    <a:srgbClr val="95BFFF"/>
                  </a:solidFill>
                  <a:latin typeface="微软雅黑" panose="020B0503020204020204" pitchFamily="34" charset="-122"/>
                  <a:ea typeface="微软雅黑" panose="020B0503020204020204" pitchFamily="34" charset="-122"/>
                </a:rPr>
                <a:t>simple and easy to operate</a:t>
              </a:r>
            </a:p>
            <a:p>
              <a:r>
                <a:rPr kumimoji="1" lang="en-US" altLang="zh-CN" sz="1465" i="1" dirty="0">
                  <a:solidFill>
                    <a:srgbClr val="95BFFF"/>
                  </a:solidFill>
                  <a:latin typeface="微软雅黑" panose="020B0503020204020204" pitchFamily="34" charset="-122"/>
                  <a:ea typeface="微软雅黑" panose="020B0503020204020204" pitchFamily="34" charset="-122"/>
                </a:rPr>
                <a:t>view task</a:t>
              </a:r>
              <a:r>
                <a:rPr kumimoji="1" lang="zh-CN" altLang="en-US" sz="1465" i="1" dirty="0">
                  <a:solidFill>
                    <a:srgbClr val="95BFFF"/>
                  </a:solidFill>
                  <a:latin typeface="微软雅黑" panose="020B0503020204020204" pitchFamily="34" charset="-122"/>
                  <a:ea typeface="微软雅黑" panose="020B0503020204020204" pitchFamily="34" charset="-122"/>
                </a:rPr>
                <a:t> </a:t>
              </a:r>
              <a:r>
                <a:rPr kumimoji="1" lang="en-US" altLang="zh-CN" sz="1465" i="1" dirty="0">
                  <a:solidFill>
                    <a:srgbClr val="95BFFF"/>
                  </a:solidFill>
                  <a:latin typeface="微软雅黑" panose="020B0503020204020204" pitchFamily="34" charset="-122"/>
                  <a:ea typeface="微软雅黑" panose="020B0503020204020204" pitchFamily="34" charset="-122"/>
                </a:rPr>
                <a:t>status in real time</a:t>
              </a:r>
            </a:p>
            <a:p>
              <a:r>
                <a:rPr kumimoji="1" lang="en-US" altLang="zh-CN" sz="1465" i="1" dirty="0">
                  <a:solidFill>
                    <a:srgbClr val="95BFFF"/>
                  </a:solidFill>
                  <a:latin typeface="微软雅黑" panose="020B0503020204020204" pitchFamily="34" charset="-122"/>
                  <a:ea typeface="微软雅黑" panose="020B0503020204020204" pitchFamily="34" charset="-122"/>
                </a:rPr>
                <a:t>visual</a:t>
              </a:r>
              <a:r>
                <a:rPr kumimoji="1" lang="zh-CN" altLang="en-US" sz="1465" i="1" dirty="0">
                  <a:solidFill>
                    <a:srgbClr val="95BFFF"/>
                  </a:solidFill>
                  <a:latin typeface="微软雅黑" panose="020B0503020204020204" pitchFamily="34" charset="-122"/>
                  <a:ea typeface="微软雅黑" panose="020B0503020204020204" pitchFamily="34" charset="-122"/>
                </a:rPr>
                <a:t> </a:t>
              </a:r>
              <a:r>
                <a:rPr kumimoji="1" lang="en-US" altLang="zh-CN" sz="1465" i="1" dirty="0">
                  <a:solidFill>
                    <a:srgbClr val="95BFFF"/>
                  </a:solidFill>
                  <a:latin typeface="微软雅黑" panose="020B0503020204020204" pitchFamily="34" charset="-122"/>
                  <a:ea typeface="微软雅黑" panose="020B0503020204020204" pitchFamily="34" charset="-122"/>
                </a:rPr>
                <a:t>task</a:t>
              </a:r>
              <a:r>
                <a:rPr kumimoji="1" lang="zh-CN" altLang="en-US" sz="1465" i="1" dirty="0">
                  <a:solidFill>
                    <a:srgbClr val="95BFFF"/>
                  </a:solidFill>
                  <a:latin typeface="微软雅黑" panose="020B0503020204020204" pitchFamily="34" charset="-122"/>
                  <a:ea typeface="微软雅黑" panose="020B0503020204020204" pitchFamily="34" charset="-122"/>
                </a:rPr>
                <a:t> </a:t>
              </a:r>
              <a:r>
                <a:rPr kumimoji="1" lang="en-US" altLang="zh-CN" sz="1465" i="1" dirty="0">
                  <a:solidFill>
                    <a:srgbClr val="95BFFF"/>
                  </a:solidFill>
                  <a:latin typeface="微软雅黑" panose="020B0503020204020204" pitchFamily="34" charset="-122"/>
                  <a:ea typeface="微软雅黑" panose="020B0503020204020204" pitchFamily="34" charset="-122"/>
                </a:rPr>
                <a:t>log</a:t>
              </a:r>
              <a:r>
                <a:rPr kumimoji="1" lang="zh-CN" altLang="en-US" sz="1465" i="1" dirty="0">
                  <a:solidFill>
                    <a:srgbClr val="95BFFF"/>
                  </a:solidFill>
                  <a:latin typeface="微软雅黑" panose="020B0503020204020204" pitchFamily="34" charset="-122"/>
                  <a:ea typeface="微软雅黑" panose="020B0503020204020204" pitchFamily="34" charset="-122"/>
                </a:rPr>
                <a:t> </a:t>
              </a:r>
              <a:endParaRPr kumimoji="1" lang="en-US" altLang="zh-CN" sz="1465" i="1" dirty="0">
                <a:solidFill>
                  <a:srgbClr val="95BFFF"/>
                </a:solidFill>
                <a:latin typeface="微软雅黑" panose="020B0503020204020204" pitchFamily="34" charset="-122"/>
                <a:ea typeface="微软雅黑" panose="020B0503020204020204" pitchFamily="34" charset="-122"/>
              </a:endParaRPr>
            </a:p>
          </p:txBody>
        </p:sp>
        <p:sp>
          <p:nvSpPr>
            <p:cNvPr id="17" name="AutoShape 30"/>
            <p:cNvSpPr/>
            <p:nvPr/>
          </p:nvSpPr>
          <p:spPr bwMode="auto">
            <a:xfrm>
              <a:off x="6337085" y="2877747"/>
              <a:ext cx="199521" cy="290124"/>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rgbClr val="0280D5"/>
            </a:solidFill>
            <a:ln>
              <a:noFill/>
            </a:ln>
            <a:effectLst/>
          </p:spPr>
          <p:txBody>
            <a:bodyPr lIns="25400" tIns="25400" rIns="25400" bIns="25400" anchor="ctr"/>
            <a:lstStyle/>
            <a:p>
              <a:pPr algn="ctr" defTabSz="304800" fontAlgn="base" hangingPunct="0">
                <a:spcBef>
                  <a:spcPct val="0"/>
                </a:spcBef>
                <a:spcAft>
                  <a:spcPct val="0"/>
                </a:spcAft>
              </a:pPr>
              <a:endParaRPr lang="en-US" sz="2000">
                <a:solidFill>
                  <a:schemeClr val="accent1"/>
                </a:solidFill>
                <a:effectLst>
                  <a:outerShdw blurRad="38100" dist="38100" dir="2700000" algn="tl">
                    <a:srgbClr val="000000"/>
                  </a:outerShdw>
                </a:effectLst>
                <a:latin typeface="Gill Sans" charset="0"/>
                <a:sym typeface="Gill Sans" charset="0"/>
              </a:endParaRPr>
            </a:p>
          </p:txBody>
        </p:sp>
        <p:sp>
          <p:nvSpPr>
            <p:cNvPr id="18" name="文本框 256"/>
            <p:cNvSpPr txBox="1"/>
            <p:nvPr/>
          </p:nvSpPr>
          <p:spPr>
            <a:xfrm>
              <a:off x="1756434" y="3281493"/>
              <a:ext cx="2464546" cy="685905"/>
            </a:xfrm>
            <a:prstGeom prst="rect">
              <a:avLst/>
            </a:prstGeom>
            <a:noFill/>
          </p:spPr>
          <p:txBody>
            <a:bodyPr wrap="none" rtlCol="0">
              <a:spAutoFit/>
            </a:bodyPr>
            <a:lstStyle/>
            <a:p>
              <a:r>
                <a:rPr lang="en-US" altLang="zh-CN" sz="1465" i="1" dirty="0">
                  <a:solidFill>
                    <a:srgbClr val="7DDBDA"/>
                  </a:solidFill>
                  <a:latin typeface="微软雅黑" panose="020B0503020204020204" pitchFamily="34" charset="-122"/>
                  <a:ea typeface="微软雅黑" panose="020B0503020204020204" pitchFamily="34" charset="-122"/>
                </a:rPr>
                <a:t>fault-tolerance </a:t>
              </a:r>
            </a:p>
            <a:p>
              <a:r>
                <a:rPr kumimoji="1" lang="en-US" altLang="zh-CN" sz="1465" i="1" dirty="0">
                  <a:solidFill>
                    <a:srgbClr val="7DDBDA"/>
                  </a:solidFill>
                  <a:latin typeface="微软雅黑" panose="020B0503020204020204" pitchFamily="34" charset="-122"/>
                  <a:ea typeface="微软雅黑" panose="020B0503020204020204" pitchFamily="34" charset="-122"/>
                </a:rPr>
                <a:t>failure retry, rollback &amp; transfer</a:t>
              </a:r>
            </a:p>
            <a:p>
              <a:r>
                <a:rPr kumimoji="1" lang="en-US" altLang="zh-CN" sz="1465" i="1" dirty="0">
                  <a:solidFill>
                    <a:srgbClr val="7DDBDA"/>
                  </a:solidFill>
                  <a:latin typeface="微软雅黑" panose="020B0503020204020204" pitchFamily="34" charset="-122"/>
                  <a:ea typeface="微软雅黑" panose="020B0503020204020204" pitchFamily="34" charset="-122"/>
                </a:rPr>
                <a:t>Easy-maintenance</a:t>
              </a:r>
            </a:p>
          </p:txBody>
        </p:sp>
        <p:sp>
          <p:nvSpPr>
            <p:cNvPr id="19" name="文本框 258"/>
            <p:cNvSpPr txBox="1"/>
            <p:nvPr/>
          </p:nvSpPr>
          <p:spPr>
            <a:xfrm>
              <a:off x="6657672" y="2079407"/>
              <a:ext cx="2299670" cy="521157"/>
            </a:xfrm>
            <a:prstGeom prst="rect">
              <a:avLst/>
            </a:prstGeom>
            <a:noFill/>
          </p:spPr>
          <p:txBody>
            <a:bodyPr wrap="none" rtlCol="0">
              <a:spAutoFit/>
            </a:bodyPr>
            <a:lstStyle/>
            <a:p>
              <a:r>
                <a:rPr kumimoji="1" lang="en-US" altLang="zh-CN" sz="1600" i="1" dirty="0">
                  <a:solidFill>
                    <a:srgbClr val="0280D5"/>
                  </a:solidFill>
                  <a:latin typeface="微软雅黑" panose="020B0503020204020204" pitchFamily="34" charset="-122"/>
                  <a:ea typeface="微软雅黑" panose="020B0503020204020204" pitchFamily="34" charset="-122"/>
                </a:rPr>
                <a:t>self-dependent task</a:t>
              </a:r>
            </a:p>
            <a:p>
              <a:r>
                <a:rPr kumimoji="1" lang="en-US" altLang="zh-CN" sz="1600" i="1" dirty="0">
                  <a:solidFill>
                    <a:srgbClr val="0280D5"/>
                  </a:solidFill>
                  <a:latin typeface="微软雅黑" panose="020B0503020204020204" pitchFamily="34" charset="-122"/>
                  <a:ea typeface="微软雅黑" panose="020B0503020204020204" pitchFamily="34" charset="-122"/>
                </a:rPr>
                <a:t>workflow</a:t>
              </a:r>
              <a:r>
                <a:rPr kumimoji="1" lang="zh-CN" altLang="en-US" sz="1600" i="1" dirty="0">
                  <a:solidFill>
                    <a:srgbClr val="0280D5"/>
                  </a:solidFill>
                  <a:latin typeface="微软雅黑" panose="020B0503020204020204" pitchFamily="34" charset="-122"/>
                  <a:ea typeface="微软雅黑" panose="020B0503020204020204" pitchFamily="34" charset="-122"/>
                </a:rPr>
                <a:t> </a:t>
              </a:r>
              <a:r>
                <a:rPr kumimoji="1" lang="en-US" altLang="zh-CN" sz="1600" i="1" dirty="0">
                  <a:solidFill>
                    <a:srgbClr val="0280D5"/>
                  </a:solidFill>
                  <a:latin typeface="微软雅黑" panose="020B0503020204020204" pitchFamily="34" charset="-122"/>
                  <a:ea typeface="微软雅黑" panose="020B0503020204020204" pitchFamily="34" charset="-122"/>
                </a:rPr>
                <a:t>dependency,</a:t>
              </a:r>
              <a:r>
                <a:rPr kumimoji="1" lang="zh-CN" altLang="en-US" sz="1600" i="1" dirty="0">
                  <a:solidFill>
                    <a:srgbClr val="0280D5"/>
                  </a:solidFill>
                  <a:latin typeface="微软雅黑" panose="020B0503020204020204" pitchFamily="34" charset="-122"/>
                  <a:ea typeface="微软雅黑" panose="020B0503020204020204" pitchFamily="34" charset="-122"/>
                </a:rPr>
                <a:t> </a:t>
              </a:r>
              <a:r>
                <a:rPr kumimoji="1" lang="en-US" altLang="zh-CN" sz="1600" i="1" dirty="0">
                  <a:solidFill>
                    <a:srgbClr val="0280D5"/>
                  </a:solidFill>
                  <a:latin typeface="微软雅黑" panose="020B0503020204020204" pitchFamily="34" charset="-122"/>
                  <a:ea typeface="微软雅黑" panose="020B0503020204020204" pitchFamily="34" charset="-122"/>
                </a:rPr>
                <a:t>etc.</a:t>
              </a:r>
              <a:endParaRPr kumimoji="1" lang="zh-CN" altLang="en-US" sz="1600" i="1" dirty="0">
                <a:solidFill>
                  <a:srgbClr val="0280D5"/>
                </a:solidFill>
                <a:latin typeface="微软雅黑" panose="020B0503020204020204" pitchFamily="34" charset="-122"/>
                <a:ea typeface="微软雅黑" panose="020B0503020204020204" pitchFamily="34" charset="-122"/>
              </a:endParaRPr>
            </a:p>
          </p:txBody>
        </p:sp>
        <p:sp>
          <p:nvSpPr>
            <p:cNvPr id="20" name="文本框 259"/>
            <p:cNvSpPr txBox="1"/>
            <p:nvPr/>
          </p:nvSpPr>
          <p:spPr>
            <a:xfrm>
              <a:off x="6651834" y="3167872"/>
              <a:ext cx="3136594" cy="301722"/>
            </a:xfrm>
            <a:prstGeom prst="rect">
              <a:avLst/>
            </a:prstGeom>
            <a:noFill/>
          </p:spPr>
          <p:txBody>
            <a:bodyPr wrap="none" rtlCol="0">
              <a:spAutoFit/>
            </a:bodyPr>
            <a:lstStyle/>
            <a:p>
              <a:r>
                <a:rPr kumimoji="1" lang="en-US" altLang="zh-CN" sz="1600" i="1" dirty="0">
                  <a:solidFill>
                    <a:srgbClr val="0280D5"/>
                  </a:solidFill>
                  <a:latin typeface="微软雅黑" panose="020B0503020204020204" pitchFamily="34" charset="-122"/>
                  <a:ea typeface="微软雅黑" panose="020B0503020204020204" pitchFamily="34" charset="-122"/>
                </a:rPr>
                <a:t>alert warnings</a:t>
              </a:r>
              <a:r>
                <a:rPr kumimoji="1" lang="zh-CN" altLang="en-US" sz="1600" i="1" dirty="0">
                  <a:solidFill>
                    <a:srgbClr val="0280D5"/>
                  </a:solidFill>
                  <a:latin typeface="微软雅黑" panose="020B0503020204020204" pitchFamily="34" charset="-122"/>
                  <a:ea typeface="微软雅黑" panose="020B0503020204020204" pitchFamily="34" charset="-122"/>
                </a:rPr>
                <a:t> </a:t>
              </a:r>
              <a:r>
                <a:rPr kumimoji="1" lang="en-US" altLang="zh-CN" sz="1600" i="1" dirty="0">
                  <a:solidFill>
                    <a:srgbClr val="0280D5"/>
                  </a:solidFill>
                  <a:latin typeface="微软雅黑" panose="020B0503020204020204" pitchFamily="34" charset="-122"/>
                  <a:ea typeface="微软雅黑" panose="020B0503020204020204" pitchFamily="34" charset="-122"/>
                </a:rPr>
                <a:t>via mail/sms/wechat…</a:t>
              </a:r>
            </a:p>
          </p:txBody>
        </p:sp>
        <p:sp>
          <p:nvSpPr>
            <p:cNvPr id="21" name="TextBox 61"/>
            <p:cNvSpPr txBox="1"/>
            <p:nvPr/>
          </p:nvSpPr>
          <p:spPr>
            <a:xfrm>
              <a:off x="1100856" y="4183454"/>
              <a:ext cx="2390143" cy="338353"/>
            </a:xfrm>
            <a:prstGeom prst="rect">
              <a:avLst/>
            </a:prstGeom>
            <a:noFill/>
          </p:spPr>
          <p:txBody>
            <a:bodyPr wrap="square" rtlCol="0">
              <a:spAutoFit/>
            </a:bodyPr>
            <a:lstStyle/>
            <a:p>
              <a:pPr algn="ctr"/>
              <a:r>
                <a:rPr lang="en-US" altLang="zh-CN" sz="1865" b="1" i="1" dirty="0">
                  <a:solidFill>
                    <a:srgbClr val="7DDBDA"/>
                  </a:solidFill>
                  <a:latin typeface="微软雅黑" panose="020B0503020204020204" pitchFamily="34" charset="-122"/>
                  <a:ea typeface="微软雅黑" panose="020B0503020204020204" pitchFamily="34" charset="-122"/>
                </a:rPr>
                <a:t>Multi</a:t>
              </a:r>
              <a:r>
                <a:rPr lang="zh-CN" altLang="en-US" sz="1865" b="1" i="1" dirty="0">
                  <a:solidFill>
                    <a:srgbClr val="7DDBDA"/>
                  </a:solidFill>
                  <a:latin typeface="微软雅黑" panose="020B0503020204020204" pitchFamily="34" charset="-122"/>
                  <a:ea typeface="微软雅黑" panose="020B0503020204020204" pitchFamily="34" charset="-122"/>
                </a:rPr>
                <a:t> </a:t>
              </a:r>
              <a:r>
                <a:rPr lang="en-US" altLang="zh-CN" sz="1865" b="1" i="1" dirty="0">
                  <a:solidFill>
                    <a:srgbClr val="7DDBDA"/>
                  </a:solidFill>
                  <a:latin typeface="微软雅黑" panose="020B0503020204020204" pitchFamily="34" charset="-122"/>
                  <a:ea typeface="微软雅黑" panose="020B0503020204020204" pitchFamily="34" charset="-122"/>
                </a:rPr>
                <a:t>task</a:t>
              </a:r>
              <a:r>
                <a:rPr lang="zh-CN" altLang="en-US" sz="1865" b="1" i="1" dirty="0">
                  <a:solidFill>
                    <a:srgbClr val="7DDBDA"/>
                  </a:solidFill>
                  <a:latin typeface="微软雅黑" panose="020B0503020204020204" pitchFamily="34" charset="-122"/>
                  <a:ea typeface="微软雅黑" panose="020B0503020204020204" pitchFamily="34" charset="-122"/>
                </a:rPr>
                <a:t> </a:t>
              </a:r>
              <a:r>
                <a:rPr lang="en-US" altLang="zh-CN" sz="1865" b="1" i="1" dirty="0">
                  <a:solidFill>
                    <a:srgbClr val="7DDBDA"/>
                  </a:solidFill>
                  <a:latin typeface="微软雅黑" panose="020B0503020204020204" pitchFamily="34" charset="-122"/>
                  <a:ea typeface="微软雅黑" panose="020B0503020204020204" pitchFamily="34" charset="-122"/>
                </a:rPr>
                <a:t>types</a:t>
              </a:r>
              <a:endParaRPr lang="en-US" sz="1865" dirty="0">
                <a:solidFill>
                  <a:srgbClr val="7DDBDA"/>
                </a:solidFill>
                <a:latin typeface="微软雅黑" panose="020B0503020204020204" pitchFamily="34" charset="-122"/>
                <a:ea typeface="微软雅黑" panose="020B0503020204020204" pitchFamily="34" charset="-122"/>
              </a:endParaRPr>
            </a:p>
          </p:txBody>
        </p:sp>
        <p:sp>
          <p:nvSpPr>
            <p:cNvPr id="22" name="文本框 262"/>
            <p:cNvSpPr txBox="1"/>
            <p:nvPr/>
          </p:nvSpPr>
          <p:spPr>
            <a:xfrm>
              <a:off x="1701960" y="4505231"/>
              <a:ext cx="2095368" cy="740592"/>
            </a:xfrm>
            <a:prstGeom prst="rect">
              <a:avLst/>
            </a:prstGeom>
            <a:noFill/>
          </p:spPr>
          <p:txBody>
            <a:bodyPr wrap="none" rtlCol="0">
              <a:spAutoFit/>
            </a:bodyPr>
            <a:lstStyle/>
            <a:p>
              <a:r>
                <a:rPr kumimoji="1" lang="en-US" altLang="zh-CN" sz="1600" i="1" dirty="0">
                  <a:solidFill>
                    <a:srgbClr val="7DDBDA"/>
                  </a:solidFill>
                  <a:latin typeface="微软雅黑" panose="020B0503020204020204" pitchFamily="34" charset="-122"/>
                  <a:ea typeface="微软雅黑" panose="020B0503020204020204" pitchFamily="34" charset="-122"/>
                </a:rPr>
                <a:t>cross</a:t>
              </a:r>
              <a:r>
                <a:rPr kumimoji="1" lang="zh-CN" altLang="en-US" sz="1600" i="1" dirty="0">
                  <a:solidFill>
                    <a:srgbClr val="7DDBDA"/>
                  </a:solidFill>
                  <a:latin typeface="微软雅黑" panose="020B0503020204020204" pitchFamily="34" charset="-122"/>
                  <a:ea typeface="微软雅黑" panose="020B0503020204020204" pitchFamily="34" charset="-122"/>
                </a:rPr>
                <a:t> </a:t>
              </a:r>
              <a:r>
                <a:rPr kumimoji="1" lang="en-US" altLang="zh-CN" sz="1600" i="1" dirty="0">
                  <a:solidFill>
                    <a:srgbClr val="7DDBDA"/>
                  </a:solidFill>
                  <a:latin typeface="微软雅黑" panose="020B0503020204020204" pitchFamily="34" charset="-122"/>
                  <a:ea typeface="微软雅黑" panose="020B0503020204020204" pitchFamily="34" charset="-122"/>
                </a:rPr>
                <a:t>language</a:t>
              </a:r>
            </a:p>
            <a:p>
              <a:r>
                <a:rPr kumimoji="1" lang="en-US" altLang="zh-CN" sz="1600" i="1" dirty="0">
                  <a:solidFill>
                    <a:srgbClr val="7DDBDA"/>
                  </a:solidFill>
                  <a:latin typeface="微软雅黑" panose="020B0503020204020204" pitchFamily="34" charset="-122"/>
                  <a:ea typeface="微软雅黑" panose="020B0503020204020204" pitchFamily="34" charset="-122"/>
                </a:rPr>
                <a:t>customized</a:t>
              </a:r>
              <a:r>
                <a:rPr kumimoji="1" lang="zh-CN" altLang="en-US" sz="1600" i="1" dirty="0">
                  <a:solidFill>
                    <a:srgbClr val="7DDBDA"/>
                  </a:solidFill>
                  <a:latin typeface="微软雅黑" panose="020B0503020204020204" pitchFamily="34" charset="-122"/>
                  <a:ea typeface="微软雅黑" panose="020B0503020204020204" pitchFamily="34" charset="-122"/>
                </a:rPr>
                <a:t> </a:t>
              </a:r>
              <a:r>
                <a:rPr kumimoji="1" lang="en-US" altLang="zh-CN" sz="1600" i="1" dirty="0">
                  <a:solidFill>
                    <a:srgbClr val="7DDBDA"/>
                  </a:solidFill>
                  <a:latin typeface="微软雅黑" panose="020B0503020204020204" pitchFamily="34" charset="-122"/>
                  <a:ea typeface="微软雅黑" panose="020B0503020204020204" pitchFamily="34" charset="-122"/>
                </a:rPr>
                <a:t>task</a:t>
              </a:r>
              <a:r>
                <a:rPr kumimoji="1" lang="zh-CN" altLang="en-US" sz="1600" i="1" dirty="0">
                  <a:solidFill>
                    <a:srgbClr val="7DDBDA"/>
                  </a:solidFill>
                  <a:latin typeface="微软雅黑" panose="020B0503020204020204" pitchFamily="34" charset="-122"/>
                  <a:ea typeface="微软雅黑" panose="020B0503020204020204" pitchFamily="34" charset="-122"/>
                </a:rPr>
                <a:t> </a:t>
              </a:r>
              <a:r>
                <a:rPr kumimoji="1" lang="en-US" altLang="zh-CN" sz="1600" i="1" dirty="0">
                  <a:solidFill>
                    <a:srgbClr val="7DDBDA"/>
                  </a:solidFill>
                  <a:latin typeface="微软雅黑" panose="020B0503020204020204" pitchFamily="34" charset="-122"/>
                  <a:ea typeface="微软雅黑" panose="020B0503020204020204" pitchFamily="34" charset="-122"/>
                </a:rPr>
                <a:t>plugins</a:t>
              </a:r>
            </a:p>
            <a:p>
              <a:r>
                <a:rPr kumimoji="1" lang="en-US" altLang="zh-CN" sz="1600" i="1" dirty="0">
                  <a:solidFill>
                    <a:srgbClr val="7DDBDA"/>
                  </a:solidFill>
                  <a:latin typeface="微软雅黑" panose="020B0503020204020204" pitchFamily="34" charset="-122"/>
                  <a:ea typeface="微软雅黑" panose="020B0503020204020204" pitchFamily="34" charset="-122"/>
                </a:rPr>
                <a:t>easy-to-extend</a:t>
              </a:r>
              <a:endParaRPr kumimoji="1" lang="zh-CN" altLang="en-US" sz="1600" i="1" dirty="0">
                <a:solidFill>
                  <a:srgbClr val="7DDBDA"/>
                </a:solidFill>
                <a:latin typeface="微软雅黑" panose="020B0503020204020204" pitchFamily="34" charset="-122"/>
                <a:ea typeface="微软雅黑" panose="020B0503020204020204" pitchFamily="34" charset="-122"/>
              </a:endParaRPr>
            </a:p>
          </p:txBody>
        </p:sp>
      </p:grpSp>
      <p:sp>
        <p:nvSpPr>
          <p:cNvPr id="82" name="Rectangle 37"/>
          <p:cNvSpPr>
            <a:spLocks noChangeArrowheads="1"/>
          </p:cNvSpPr>
          <p:nvPr/>
        </p:nvSpPr>
        <p:spPr bwMode="auto">
          <a:xfrm rot="16200000" flipH="1">
            <a:off x="8154332" y="6182268"/>
            <a:ext cx="801043" cy="546099"/>
          </a:xfrm>
          <a:prstGeom prst="rect">
            <a:avLst/>
          </a:prstGeom>
          <a:solidFill>
            <a:srgbClr val="0280D5"/>
          </a:solidFill>
          <a:ln>
            <a:noFill/>
          </a:ln>
        </p:spPr>
        <p:txBody>
          <a:bodyPr vert="horz" wrap="square" lIns="121920" tIns="60960" rIns="121920" bIns="60960" numCol="1" anchor="t" anchorCtr="0" compatLnSpc="1"/>
          <a:lstStyle/>
          <a:p>
            <a:endParaRPr lang="id-ID" sz="2400" dirty="0"/>
          </a:p>
        </p:txBody>
      </p:sp>
      <p:sp>
        <p:nvSpPr>
          <p:cNvPr id="85" name="Freeform 205"/>
          <p:cNvSpPr/>
          <p:nvPr/>
        </p:nvSpPr>
        <p:spPr bwMode="auto">
          <a:xfrm>
            <a:off x="8335461" y="6353449"/>
            <a:ext cx="398734" cy="259292"/>
          </a:xfrm>
          <a:custGeom>
            <a:avLst/>
            <a:gdLst>
              <a:gd name="T0" fmla="*/ 383 w 478"/>
              <a:gd name="T1" fmla="*/ 76 h 371"/>
              <a:gd name="T2" fmla="*/ 331 w 478"/>
              <a:gd name="T3" fmla="*/ 35 h 371"/>
              <a:gd name="T4" fmla="*/ 242 w 478"/>
              <a:gd name="T5" fmla="*/ 0 h 371"/>
              <a:gd name="T6" fmla="*/ 133 w 478"/>
              <a:gd name="T7" fmla="*/ 0 h 371"/>
              <a:gd name="T8" fmla="*/ 78 w 478"/>
              <a:gd name="T9" fmla="*/ 118 h 371"/>
              <a:gd name="T10" fmla="*/ 64 w 478"/>
              <a:gd name="T11" fmla="*/ 114 h 371"/>
              <a:gd name="T12" fmla="*/ 59 w 478"/>
              <a:gd name="T13" fmla="*/ 128 h 371"/>
              <a:gd name="T14" fmla="*/ 57 w 478"/>
              <a:gd name="T15" fmla="*/ 132 h 371"/>
              <a:gd name="T16" fmla="*/ 55 w 478"/>
              <a:gd name="T17" fmla="*/ 137 h 371"/>
              <a:gd name="T18" fmla="*/ 38 w 478"/>
              <a:gd name="T19" fmla="*/ 130 h 371"/>
              <a:gd name="T20" fmla="*/ 0 w 478"/>
              <a:gd name="T21" fmla="*/ 220 h 371"/>
              <a:gd name="T22" fmla="*/ 90 w 478"/>
              <a:gd name="T23" fmla="*/ 258 h 371"/>
              <a:gd name="T24" fmla="*/ 97 w 478"/>
              <a:gd name="T25" fmla="*/ 260 h 371"/>
              <a:gd name="T26" fmla="*/ 97 w 478"/>
              <a:gd name="T27" fmla="*/ 258 h 371"/>
              <a:gd name="T28" fmla="*/ 135 w 478"/>
              <a:gd name="T29" fmla="*/ 170 h 371"/>
              <a:gd name="T30" fmla="*/ 119 w 478"/>
              <a:gd name="T31" fmla="*/ 163 h 371"/>
              <a:gd name="T32" fmla="*/ 121 w 478"/>
              <a:gd name="T33" fmla="*/ 159 h 371"/>
              <a:gd name="T34" fmla="*/ 123 w 478"/>
              <a:gd name="T35" fmla="*/ 154 h 371"/>
              <a:gd name="T36" fmla="*/ 128 w 478"/>
              <a:gd name="T37" fmla="*/ 140 h 371"/>
              <a:gd name="T38" fmla="*/ 114 w 478"/>
              <a:gd name="T39" fmla="*/ 135 h 371"/>
              <a:gd name="T40" fmla="*/ 156 w 478"/>
              <a:gd name="T41" fmla="*/ 38 h 371"/>
              <a:gd name="T42" fmla="*/ 227 w 478"/>
              <a:gd name="T43" fmla="*/ 38 h 371"/>
              <a:gd name="T44" fmla="*/ 178 w 478"/>
              <a:gd name="T45" fmla="*/ 175 h 371"/>
              <a:gd name="T46" fmla="*/ 166 w 478"/>
              <a:gd name="T47" fmla="*/ 251 h 371"/>
              <a:gd name="T48" fmla="*/ 145 w 478"/>
              <a:gd name="T49" fmla="*/ 253 h 371"/>
              <a:gd name="T50" fmla="*/ 135 w 478"/>
              <a:gd name="T51" fmla="*/ 277 h 371"/>
              <a:gd name="T52" fmla="*/ 130 w 478"/>
              <a:gd name="T53" fmla="*/ 286 h 371"/>
              <a:gd name="T54" fmla="*/ 121 w 478"/>
              <a:gd name="T55" fmla="*/ 282 h 371"/>
              <a:gd name="T56" fmla="*/ 64 w 478"/>
              <a:gd name="T57" fmla="*/ 260 h 371"/>
              <a:gd name="T58" fmla="*/ 57 w 478"/>
              <a:gd name="T59" fmla="*/ 260 h 371"/>
              <a:gd name="T60" fmla="*/ 59 w 478"/>
              <a:gd name="T61" fmla="*/ 310 h 371"/>
              <a:gd name="T62" fmla="*/ 208 w 478"/>
              <a:gd name="T63" fmla="*/ 298 h 371"/>
              <a:gd name="T64" fmla="*/ 225 w 478"/>
              <a:gd name="T65" fmla="*/ 208 h 371"/>
              <a:gd name="T66" fmla="*/ 227 w 478"/>
              <a:gd name="T67" fmla="*/ 211 h 371"/>
              <a:gd name="T68" fmla="*/ 286 w 478"/>
              <a:gd name="T69" fmla="*/ 253 h 371"/>
              <a:gd name="T70" fmla="*/ 291 w 478"/>
              <a:gd name="T71" fmla="*/ 371 h 371"/>
              <a:gd name="T72" fmla="*/ 341 w 478"/>
              <a:gd name="T73" fmla="*/ 369 h 371"/>
              <a:gd name="T74" fmla="*/ 334 w 478"/>
              <a:gd name="T75" fmla="*/ 227 h 371"/>
              <a:gd name="T76" fmla="*/ 263 w 478"/>
              <a:gd name="T77" fmla="*/ 175 h 371"/>
              <a:gd name="T78" fmla="*/ 315 w 478"/>
              <a:gd name="T79" fmla="*/ 69 h 371"/>
              <a:gd name="T80" fmla="*/ 383 w 478"/>
              <a:gd name="T81" fmla="*/ 123 h 371"/>
              <a:gd name="T82" fmla="*/ 478 w 478"/>
              <a:gd name="T83" fmla="*/ 43 h 371"/>
              <a:gd name="T84" fmla="*/ 454 w 478"/>
              <a:gd name="T85" fmla="*/ 14 h 371"/>
              <a:gd name="T86" fmla="*/ 383 w 478"/>
              <a:gd name="T87" fmla="*/ 7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8" h="371">
                <a:moveTo>
                  <a:pt x="383" y="76"/>
                </a:moveTo>
                <a:lnTo>
                  <a:pt x="331" y="35"/>
                </a:lnTo>
                <a:lnTo>
                  <a:pt x="242" y="0"/>
                </a:lnTo>
                <a:lnTo>
                  <a:pt x="133" y="0"/>
                </a:lnTo>
                <a:lnTo>
                  <a:pt x="78" y="118"/>
                </a:lnTo>
                <a:lnTo>
                  <a:pt x="64" y="114"/>
                </a:lnTo>
                <a:lnTo>
                  <a:pt x="59" y="128"/>
                </a:lnTo>
                <a:lnTo>
                  <a:pt x="57" y="132"/>
                </a:lnTo>
                <a:lnTo>
                  <a:pt x="55" y="137"/>
                </a:lnTo>
                <a:lnTo>
                  <a:pt x="38" y="130"/>
                </a:lnTo>
                <a:lnTo>
                  <a:pt x="0" y="220"/>
                </a:lnTo>
                <a:lnTo>
                  <a:pt x="90" y="258"/>
                </a:lnTo>
                <a:lnTo>
                  <a:pt x="97" y="260"/>
                </a:lnTo>
                <a:lnTo>
                  <a:pt x="97" y="258"/>
                </a:lnTo>
                <a:lnTo>
                  <a:pt x="135" y="170"/>
                </a:lnTo>
                <a:lnTo>
                  <a:pt x="119" y="163"/>
                </a:lnTo>
                <a:lnTo>
                  <a:pt x="121" y="159"/>
                </a:lnTo>
                <a:lnTo>
                  <a:pt x="123" y="154"/>
                </a:lnTo>
                <a:lnTo>
                  <a:pt x="128" y="140"/>
                </a:lnTo>
                <a:lnTo>
                  <a:pt x="114" y="135"/>
                </a:lnTo>
                <a:lnTo>
                  <a:pt x="156" y="38"/>
                </a:lnTo>
                <a:lnTo>
                  <a:pt x="227" y="38"/>
                </a:lnTo>
                <a:lnTo>
                  <a:pt x="178" y="175"/>
                </a:lnTo>
                <a:lnTo>
                  <a:pt x="166" y="251"/>
                </a:lnTo>
                <a:lnTo>
                  <a:pt x="145" y="253"/>
                </a:lnTo>
                <a:lnTo>
                  <a:pt x="135" y="277"/>
                </a:lnTo>
                <a:lnTo>
                  <a:pt x="130" y="286"/>
                </a:lnTo>
                <a:lnTo>
                  <a:pt x="121" y="282"/>
                </a:lnTo>
                <a:lnTo>
                  <a:pt x="64" y="260"/>
                </a:lnTo>
                <a:lnTo>
                  <a:pt x="57" y="260"/>
                </a:lnTo>
                <a:lnTo>
                  <a:pt x="59" y="310"/>
                </a:lnTo>
                <a:lnTo>
                  <a:pt x="208" y="298"/>
                </a:lnTo>
                <a:lnTo>
                  <a:pt x="225" y="208"/>
                </a:lnTo>
                <a:lnTo>
                  <a:pt x="227" y="211"/>
                </a:lnTo>
                <a:lnTo>
                  <a:pt x="286" y="253"/>
                </a:lnTo>
                <a:lnTo>
                  <a:pt x="291" y="371"/>
                </a:lnTo>
                <a:lnTo>
                  <a:pt x="341" y="369"/>
                </a:lnTo>
                <a:lnTo>
                  <a:pt x="334" y="227"/>
                </a:lnTo>
                <a:lnTo>
                  <a:pt x="263" y="175"/>
                </a:lnTo>
                <a:lnTo>
                  <a:pt x="315" y="69"/>
                </a:lnTo>
                <a:lnTo>
                  <a:pt x="383" y="123"/>
                </a:lnTo>
                <a:lnTo>
                  <a:pt x="478" y="43"/>
                </a:lnTo>
                <a:lnTo>
                  <a:pt x="454" y="14"/>
                </a:lnTo>
                <a:lnTo>
                  <a:pt x="383" y="7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6" name="Oval 204"/>
          <p:cNvSpPr>
            <a:spLocks noChangeArrowheads="1"/>
          </p:cNvSpPr>
          <p:nvPr/>
        </p:nvSpPr>
        <p:spPr bwMode="auto">
          <a:xfrm>
            <a:off x="8554854" y="6278513"/>
            <a:ext cx="82584" cy="6919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9" name="Freeform 9"/>
          <p:cNvSpPr>
            <a:spLocks noEditPoints="1"/>
          </p:cNvSpPr>
          <p:nvPr/>
        </p:nvSpPr>
        <p:spPr bwMode="auto">
          <a:xfrm rot="10800000" flipV="1">
            <a:off x="6138068" y="4045240"/>
            <a:ext cx="1513038" cy="1480400"/>
          </a:xfrm>
          <a:custGeom>
            <a:avLst/>
            <a:gdLst>
              <a:gd name="T0" fmla="*/ 61 w 823"/>
              <a:gd name="T1" fmla="*/ 147 h 774"/>
              <a:gd name="T2" fmla="*/ 147 w 823"/>
              <a:gd name="T3" fmla="*/ 60 h 774"/>
              <a:gd name="T4" fmla="*/ 233 w 823"/>
              <a:gd name="T5" fmla="*/ 147 h 774"/>
              <a:gd name="T6" fmla="*/ 147 w 823"/>
              <a:gd name="T7" fmla="*/ 233 h 774"/>
              <a:gd name="T8" fmla="*/ 61 w 823"/>
              <a:gd name="T9" fmla="*/ 147 h 774"/>
              <a:gd name="T10" fmla="*/ 0 w 823"/>
              <a:gd name="T11" fmla="*/ 147 h 774"/>
              <a:gd name="T12" fmla="*/ 147 w 823"/>
              <a:gd name="T13" fmla="*/ 293 h 774"/>
              <a:gd name="T14" fmla="*/ 289 w 823"/>
              <a:gd name="T15" fmla="*/ 180 h 774"/>
              <a:gd name="T16" fmla="*/ 581 w 823"/>
              <a:gd name="T17" fmla="*/ 180 h 774"/>
              <a:gd name="T18" fmla="*/ 774 w 823"/>
              <a:gd name="T19" fmla="*/ 330 h 774"/>
              <a:gd name="T20" fmla="*/ 774 w 823"/>
              <a:gd name="T21" fmla="*/ 774 h 774"/>
              <a:gd name="T22" fmla="*/ 823 w 823"/>
              <a:gd name="T23" fmla="*/ 774 h 774"/>
              <a:gd name="T24" fmla="*/ 823 w 823"/>
              <a:gd name="T25" fmla="*/ 330 h 774"/>
              <a:gd name="T26" fmla="*/ 778 w 823"/>
              <a:gd name="T27" fmla="*/ 203 h 774"/>
              <a:gd name="T28" fmla="*/ 581 w 823"/>
              <a:gd name="T29" fmla="*/ 131 h 774"/>
              <a:gd name="T30" fmla="*/ 292 w 823"/>
              <a:gd name="T31" fmla="*/ 131 h 774"/>
              <a:gd name="T32" fmla="*/ 147 w 823"/>
              <a:gd name="T33" fmla="*/ 0 h 774"/>
              <a:gd name="T34" fmla="*/ 0 w 823"/>
              <a:gd name="T35" fmla="*/ 14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3" h="774">
                <a:moveTo>
                  <a:pt x="61" y="147"/>
                </a:moveTo>
                <a:cubicBezTo>
                  <a:pt x="61" y="99"/>
                  <a:pt x="99" y="60"/>
                  <a:pt x="147" y="60"/>
                </a:cubicBezTo>
                <a:cubicBezTo>
                  <a:pt x="194" y="60"/>
                  <a:pt x="233" y="99"/>
                  <a:pt x="233" y="147"/>
                </a:cubicBezTo>
                <a:cubicBezTo>
                  <a:pt x="233" y="194"/>
                  <a:pt x="194" y="233"/>
                  <a:pt x="147" y="233"/>
                </a:cubicBezTo>
                <a:cubicBezTo>
                  <a:pt x="99" y="233"/>
                  <a:pt x="61" y="194"/>
                  <a:pt x="61" y="147"/>
                </a:cubicBezTo>
                <a:moveTo>
                  <a:pt x="0" y="147"/>
                </a:moveTo>
                <a:cubicBezTo>
                  <a:pt x="0" y="227"/>
                  <a:pt x="66" y="293"/>
                  <a:pt x="147" y="293"/>
                </a:cubicBezTo>
                <a:cubicBezTo>
                  <a:pt x="216" y="293"/>
                  <a:pt x="274" y="245"/>
                  <a:pt x="289" y="180"/>
                </a:cubicBezTo>
                <a:cubicBezTo>
                  <a:pt x="581" y="180"/>
                  <a:pt x="581" y="180"/>
                  <a:pt x="581" y="180"/>
                </a:cubicBezTo>
                <a:cubicBezTo>
                  <a:pt x="653" y="180"/>
                  <a:pt x="774" y="200"/>
                  <a:pt x="774" y="330"/>
                </a:cubicBezTo>
                <a:cubicBezTo>
                  <a:pt x="774" y="774"/>
                  <a:pt x="774" y="774"/>
                  <a:pt x="774" y="774"/>
                </a:cubicBezTo>
                <a:cubicBezTo>
                  <a:pt x="823" y="774"/>
                  <a:pt x="823" y="774"/>
                  <a:pt x="823" y="774"/>
                </a:cubicBezTo>
                <a:cubicBezTo>
                  <a:pt x="823" y="330"/>
                  <a:pt x="823" y="330"/>
                  <a:pt x="823" y="330"/>
                </a:cubicBezTo>
                <a:cubicBezTo>
                  <a:pt x="823" y="295"/>
                  <a:pt x="815" y="245"/>
                  <a:pt x="778" y="203"/>
                </a:cubicBezTo>
                <a:cubicBezTo>
                  <a:pt x="737" y="155"/>
                  <a:pt x="671" y="131"/>
                  <a:pt x="581" y="131"/>
                </a:cubicBezTo>
                <a:cubicBezTo>
                  <a:pt x="292" y="131"/>
                  <a:pt x="292" y="131"/>
                  <a:pt x="292" y="131"/>
                </a:cubicBezTo>
                <a:cubicBezTo>
                  <a:pt x="285" y="58"/>
                  <a:pt x="222" y="0"/>
                  <a:pt x="147" y="0"/>
                </a:cubicBezTo>
                <a:cubicBezTo>
                  <a:pt x="66" y="0"/>
                  <a:pt x="0" y="66"/>
                  <a:pt x="0" y="147"/>
                </a:cubicBezTo>
              </a:path>
            </a:pathLst>
          </a:custGeom>
          <a:solidFill>
            <a:schemeClr val="accent2"/>
          </a:solidFill>
          <a:ln>
            <a:noFill/>
          </a:ln>
        </p:spPr>
        <p:txBody>
          <a:bodyPr vert="horz" wrap="square" lIns="121920" tIns="60960" rIns="121920" bIns="60960" numCol="1" anchor="t" anchorCtr="0" compatLnSpc="1"/>
          <a:lstStyle/>
          <a:p>
            <a:endParaRPr lang="en-US" sz="2400"/>
          </a:p>
        </p:txBody>
      </p:sp>
      <p:sp>
        <p:nvSpPr>
          <p:cNvPr id="90" name="Freeform 15"/>
          <p:cNvSpPr/>
          <p:nvPr/>
        </p:nvSpPr>
        <p:spPr bwMode="auto">
          <a:xfrm rot="10800000" flipV="1">
            <a:off x="6138066" y="5536274"/>
            <a:ext cx="3128906" cy="534398"/>
          </a:xfrm>
          <a:custGeom>
            <a:avLst/>
            <a:gdLst>
              <a:gd name="T0" fmla="*/ 1087 w 1142"/>
              <a:gd name="T1" fmla="*/ 0 h 287"/>
              <a:gd name="T2" fmla="*/ 0 w 1142"/>
              <a:gd name="T3" fmla="*/ 287 h 287"/>
              <a:gd name="T4" fmla="*/ 335 w 1142"/>
              <a:gd name="T5" fmla="*/ 287 h 287"/>
              <a:gd name="T6" fmla="*/ 1142 w 1142"/>
              <a:gd name="T7" fmla="*/ 0 h 287"/>
              <a:gd name="T8" fmla="*/ 1087 w 1142"/>
              <a:gd name="T9" fmla="*/ 0 h 287"/>
            </a:gdLst>
            <a:ahLst/>
            <a:cxnLst>
              <a:cxn ang="0">
                <a:pos x="T0" y="T1"/>
              </a:cxn>
              <a:cxn ang="0">
                <a:pos x="T2" y="T3"/>
              </a:cxn>
              <a:cxn ang="0">
                <a:pos x="T4" y="T5"/>
              </a:cxn>
              <a:cxn ang="0">
                <a:pos x="T6" y="T7"/>
              </a:cxn>
              <a:cxn ang="0">
                <a:pos x="T8" y="T9"/>
              </a:cxn>
            </a:cxnLst>
            <a:rect l="0" t="0" r="r" b="b"/>
            <a:pathLst>
              <a:path w="1142" h="287">
                <a:moveTo>
                  <a:pt x="1087" y="0"/>
                </a:moveTo>
                <a:lnTo>
                  <a:pt x="0" y="287"/>
                </a:lnTo>
                <a:lnTo>
                  <a:pt x="335" y="287"/>
                </a:lnTo>
                <a:lnTo>
                  <a:pt x="1142" y="0"/>
                </a:lnTo>
                <a:lnTo>
                  <a:pt x="1087" y="0"/>
                </a:lnTo>
                <a:close/>
              </a:path>
            </a:pathLst>
          </a:custGeom>
          <a:solidFill>
            <a:srgbClr val="1480D6"/>
          </a:solidFill>
          <a:ln>
            <a:noFill/>
          </a:ln>
        </p:spPr>
        <p:txBody>
          <a:bodyPr vert="horz" wrap="square" lIns="121920" tIns="60960" rIns="121920" bIns="60960" numCol="1" anchor="t" anchorCtr="0" compatLnSpc="1"/>
          <a:lstStyle/>
          <a:p>
            <a:endParaRPr lang="en-US" sz="2400"/>
          </a:p>
        </p:txBody>
      </p:sp>
      <p:pic>
        <p:nvPicPr>
          <p:cNvPr id="5" name="图片 4"/>
          <p:cNvPicPr>
            <a:picLocks noChangeAspect="1"/>
          </p:cNvPicPr>
          <p:nvPr/>
        </p:nvPicPr>
        <p:blipFill>
          <a:blip r:embed="rId2"/>
          <a:stretch>
            <a:fillRect/>
          </a:stretch>
        </p:blipFill>
        <p:spPr>
          <a:xfrm>
            <a:off x="8827797" y="5965444"/>
            <a:ext cx="546100" cy="241300"/>
          </a:xfrm>
          <a:prstGeom prst="rect">
            <a:avLst/>
          </a:prstGeom>
        </p:spPr>
      </p:pic>
      <p:sp>
        <p:nvSpPr>
          <p:cNvPr id="91" name="AutoShape 117"/>
          <p:cNvSpPr/>
          <p:nvPr/>
        </p:nvSpPr>
        <p:spPr bwMode="auto">
          <a:xfrm>
            <a:off x="7721634" y="4221910"/>
            <a:ext cx="351376" cy="24321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1480D6"/>
          </a:solidFill>
          <a:ln>
            <a:noFill/>
          </a:ln>
          <a:effectLst/>
        </p:spPr>
        <p:txBody>
          <a:bodyPr lIns="25400" tIns="25400" rIns="25400" bIns="25400" anchor="ctr"/>
          <a:lstStyle/>
          <a:p>
            <a:pPr algn="ctr" defTabSz="304800" fontAlgn="base" hangingPunct="0">
              <a:spcBef>
                <a:spcPct val="0"/>
              </a:spcBef>
              <a:spcAft>
                <a:spcPct val="0"/>
              </a:spcAft>
            </a:pPr>
            <a:endParaRPr lang="en-US" sz="2000">
              <a:solidFill>
                <a:schemeClr val="accent2"/>
              </a:solidFill>
              <a:effectLst>
                <a:outerShdw blurRad="38100" dist="38100" dir="2700000" algn="tl">
                  <a:srgbClr val="000000"/>
                </a:outerShdw>
              </a:effectLst>
              <a:latin typeface="Gill Sans" charset="0"/>
              <a:sym typeface="Gill Sans" charset="0"/>
            </a:endParaRPr>
          </a:p>
        </p:txBody>
      </p:sp>
      <p:sp>
        <p:nvSpPr>
          <p:cNvPr id="6" name="文本框 5"/>
          <p:cNvSpPr txBox="1"/>
          <p:nvPr/>
        </p:nvSpPr>
        <p:spPr>
          <a:xfrm>
            <a:off x="8150736" y="4051329"/>
            <a:ext cx="2467342" cy="646331"/>
          </a:xfrm>
          <a:prstGeom prst="rect">
            <a:avLst/>
          </a:prstGeom>
          <a:noFill/>
        </p:spPr>
        <p:txBody>
          <a:bodyPr wrap="none" rtlCol="0">
            <a:spAutoFit/>
          </a:bodyPr>
          <a:lstStyle/>
          <a:p>
            <a:r>
              <a:rPr lang="en-US" altLang="zh-CN" sz="1735" b="1" i="1" dirty="0">
                <a:solidFill>
                  <a:srgbClr val="0280D5"/>
                </a:solidFill>
                <a:latin typeface="微软雅黑" panose="020B0503020204020204" pitchFamily="34" charset="-122"/>
                <a:ea typeface="微软雅黑" panose="020B0503020204020204" pitchFamily="34" charset="-122"/>
              </a:rPr>
              <a:t>Complement</a:t>
            </a:r>
            <a:r>
              <a:rPr kumimoji="1" lang="en-US" altLang="zh-CN" dirty="0"/>
              <a:t> </a:t>
            </a:r>
          </a:p>
          <a:p>
            <a:r>
              <a:rPr kumimoji="1" lang="en-US" altLang="zh-CN" sz="1600" i="1" dirty="0">
                <a:solidFill>
                  <a:srgbClr val="1480D6"/>
                </a:solidFill>
                <a:latin typeface="微软雅黑" panose="020B0503020204020204" pitchFamily="34" charset="-122"/>
                <a:ea typeface="微软雅黑" panose="020B0503020204020204" pitchFamily="34" charset="-122"/>
              </a:rPr>
              <a:t>re-fresh</a:t>
            </a:r>
            <a:r>
              <a:rPr kumimoji="1" lang="en-US" altLang="zh-CN" dirty="0">
                <a:solidFill>
                  <a:srgbClr val="1480D6"/>
                </a:solidFill>
              </a:rPr>
              <a:t> </a:t>
            </a:r>
            <a:r>
              <a:rPr kumimoji="1" lang="en-US" altLang="zh-CN" sz="1600" i="1" dirty="0">
                <a:solidFill>
                  <a:srgbClr val="1480D6"/>
                </a:solidFill>
                <a:latin typeface="微软雅黑" panose="020B0503020204020204" pitchFamily="34" charset="-122"/>
                <a:ea typeface="微软雅黑" panose="020B0503020204020204" pitchFamily="34" charset="-122"/>
              </a:rPr>
              <a:t>historical data</a:t>
            </a:r>
            <a:endParaRPr kumimoji="1" lang="zh-CN" altLang="en-US" sz="1600" i="1" dirty="0">
              <a:solidFill>
                <a:srgbClr val="1480D6"/>
              </a:solidFill>
              <a:latin typeface="微软雅黑" panose="020B0503020204020204" pitchFamily="34" charset="-122"/>
              <a:ea typeface="微软雅黑" panose="020B0503020204020204" pitchFamily="34" charset="-122"/>
            </a:endParaRPr>
          </a:p>
        </p:txBody>
      </p:sp>
      <p:sp>
        <p:nvSpPr>
          <p:cNvPr id="92" name="TextBox 74"/>
          <p:cNvSpPr txBox="1"/>
          <p:nvPr/>
        </p:nvSpPr>
        <p:spPr>
          <a:xfrm>
            <a:off x="7157690" y="4115899"/>
            <a:ext cx="566181" cy="400110"/>
          </a:xfrm>
          <a:prstGeom prst="rect">
            <a:avLst/>
          </a:prstGeom>
          <a:noFill/>
        </p:spPr>
        <p:txBody>
          <a:bodyPr wrap="square" rtlCol="0">
            <a:spAutoFit/>
          </a:bodyPr>
          <a:lstStyle/>
          <a:p>
            <a:r>
              <a:rPr lang="en-US" sz="2000" b="1" dirty="0">
                <a:solidFill>
                  <a:srgbClr val="0280D5"/>
                </a:solidFill>
              </a:rPr>
              <a:t>0</a:t>
            </a:r>
            <a:r>
              <a:rPr lang="en-US" altLang="zh-CN" sz="2000" b="1" dirty="0">
                <a:solidFill>
                  <a:srgbClr val="0280D5"/>
                </a:solidFill>
              </a:rPr>
              <a:t>6</a:t>
            </a:r>
            <a:endParaRPr lang="en-US" sz="2000" b="1" dirty="0">
              <a:solidFill>
                <a:srgbClr val="0280D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5091655" y="1562902"/>
            <a:ext cx="2008690" cy="839589"/>
          </a:xfrm>
          <a:prstGeom prst="rect">
            <a:avLst/>
          </a:prstGeom>
          <a:noFill/>
        </p:spPr>
        <p:txBody>
          <a:bodyPr wrap="none" rtlCol="0">
            <a:spAutoFit/>
          </a:bodyPr>
          <a:lstStyle>
            <a:defPPr>
              <a:defRPr lang="zh-CN"/>
            </a:defPPr>
            <a:lvl1pPr algn="ctr">
              <a:lnSpc>
                <a:spcPts val="6500"/>
              </a:lnSpc>
              <a:defRPr sz="5400" b="1">
                <a:solidFill>
                  <a:srgbClr val="0097E0"/>
                </a:solidFill>
                <a:latin typeface="微软雅黑" panose="020B0503020204020204" pitchFamily="34" charset="-122"/>
                <a:ea typeface="微软雅黑" panose="020B0503020204020204" pitchFamily="34" charset="-122"/>
              </a:defRPr>
            </a:lvl1pPr>
          </a:lstStyle>
          <a:p>
            <a:r>
              <a:rPr lang="en-US" altLang="zh-CN" sz="4000" dirty="0">
                <a:latin typeface="+mn-lt"/>
                <a:ea typeface="+mn-ea"/>
                <a:cs typeface="+mn-ea"/>
                <a:sym typeface="+mn-lt"/>
              </a:rPr>
              <a:t>PART 3</a:t>
            </a:r>
            <a:endParaRPr lang="zh-CN" altLang="en-US" sz="4000" dirty="0">
              <a:latin typeface="+mn-lt"/>
              <a:ea typeface="+mn-ea"/>
              <a:cs typeface="+mn-ea"/>
              <a:sym typeface="+mn-lt"/>
            </a:endParaRPr>
          </a:p>
        </p:txBody>
      </p:sp>
      <p:sp>
        <p:nvSpPr>
          <p:cNvPr id="28" name="文本框 27"/>
          <p:cNvSpPr txBox="1"/>
          <p:nvPr/>
        </p:nvSpPr>
        <p:spPr>
          <a:xfrm>
            <a:off x="5063513" y="4187001"/>
            <a:ext cx="2294218" cy="523220"/>
          </a:xfrm>
          <a:prstGeom prst="rect">
            <a:avLst/>
          </a:prstGeom>
          <a:noFill/>
        </p:spPr>
        <p:txBody>
          <a:bodyPr wrap="none" rtlCol="0">
            <a:spAutoFit/>
          </a:bodyPr>
          <a:lstStyle/>
          <a:p>
            <a:r>
              <a:rPr lang="en-US" altLang="zh-CN" sz="2800" b="1" dirty="0">
                <a:solidFill>
                  <a:srgbClr val="5A5A5A"/>
                </a:solidFill>
                <a:latin typeface="+mj-ea"/>
                <a:cs typeface="+mn-ea"/>
                <a:sym typeface="+mn-lt"/>
              </a:rPr>
              <a:t>Community</a:t>
            </a:r>
          </a:p>
        </p:txBody>
      </p:sp>
      <p:grpSp>
        <p:nvGrpSpPr>
          <p:cNvPr id="2" name="组合 1"/>
          <p:cNvGrpSpPr/>
          <p:nvPr/>
        </p:nvGrpSpPr>
        <p:grpSpPr>
          <a:xfrm>
            <a:off x="5460600" y="2651726"/>
            <a:ext cx="1270800" cy="1270800"/>
            <a:chOff x="5460600" y="2651726"/>
            <a:chExt cx="1270800" cy="1270800"/>
          </a:xfrm>
        </p:grpSpPr>
        <p:grpSp>
          <p:nvGrpSpPr>
            <p:cNvPr id="62" name="组合 61"/>
            <p:cNvGrpSpPr/>
            <p:nvPr/>
          </p:nvGrpSpPr>
          <p:grpSpPr>
            <a:xfrm>
              <a:off x="5701111" y="2893669"/>
              <a:ext cx="789779" cy="786914"/>
              <a:chOff x="3618897" y="2279040"/>
              <a:chExt cx="706229" cy="703668"/>
            </a:xfrm>
            <a:solidFill>
              <a:srgbClr val="0097E0"/>
            </a:solidFill>
          </p:grpSpPr>
          <p:sp>
            <p:nvSpPr>
              <p:cNvPr id="64" name="Freeform 9"/>
              <p:cNvSpPr>
                <a:spLocks noEditPoints="1"/>
              </p:cNvSpPr>
              <p:nvPr/>
            </p:nvSpPr>
            <p:spPr bwMode="auto">
              <a:xfrm>
                <a:off x="3713987" y="2279040"/>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10"/>
              <p:cNvSpPr>
                <a:spLocks noEditPoints="1"/>
              </p:cNvSpPr>
              <p:nvPr/>
            </p:nvSpPr>
            <p:spPr bwMode="auto">
              <a:xfrm>
                <a:off x="3618897" y="2347432"/>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66" name="Freeform 11"/>
              <p:cNvSpPr/>
              <p:nvPr/>
            </p:nvSpPr>
            <p:spPr bwMode="auto">
              <a:xfrm>
                <a:off x="3845651" y="2427528"/>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grpSp>
        <p:sp>
          <p:nvSpPr>
            <p:cNvPr id="63" name="椭圆 62"/>
            <p:cNvSpPr/>
            <p:nvPr/>
          </p:nvSpPr>
          <p:spPr>
            <a:xfrm>
              <a:off x="5460600" y="2651726"/>
              <a:ext cx="1270800" cy="1270800"/>
            </a:xfrm>
            <a:prstGeom prst="ellipse">
              <a:avLst/>
            </a:prstGeom>
            <a:noFill/>
            <a:ln>
              <a:solidFill>
                <a:srgbClr val="009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4" name="图片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922" y="2876452"/>
            <a:ext cx="857129" cy="857129"/>
          </a:xfrm>
          <a:prstGeom prst="rect">
            <a:avLst/>
          </a:prstGeom>
        </p:spPr>
      </p:pic>
      <p:pic>
        <p:nvPicPr>
          <p:cNvPr id="76" name="图片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736" y="2785037"/>
            <a:ext cx="1028875" cy="1028875"/>
          </a:xfrm>
          <a:prstGeom prst="rect">
            <a:avLst/>
          </a:prstGeom>
        </p:spPr>
      </p:pic>
      <p:grpSp>
        <p:nvGrpSpPr>
          <p:cNvPr id="23" name="组合 22"/>
          <p:cNvGrpSpPr/>
          <p:nvPr/>
        </p:nvGrpSpPr>
        <p:grpSpPr>
          <a:xfrm>
            <a:off x="317500" y="5424599"/>
            <a:ext cx="11557000" cy="1000770"/>
            <a:chOff x="317500" y="5146031"/>
            <a:chExt cx="11557000" cy="1000770"/>
          </a:xfrm>
        </p:grpSpPr>
        <p:sp>
          <p:nvSpPr>
            <p:cNvPr id="24" name="任意多边形 23"/>
            <p:cNvSpPr/>
            <p:nvPr/>
          </p:nvSpPr>
          <p:spPr>
            <a:xfrm>
              <a:off x="317500" y="5247631"/>
              <a:ext cx="11557000" cy="899170"/>
            </a:xfrm>
            <a:custGeom>
              <a:avLst/>
              <a:gdLst>
                <a:gd name="connsiteX0" fmla="*/ 33636435 w 67272826"/>
                <a:gd name="connsiteY0" fmla="*/ 0 h 21385568"/>
                <a:gd name="connsiteX1" fmla="*/ 67109340 w 67272826"/>
                <a:gd name="connsiteY1" fmla="*/ 21035329 h 21385568"/>
                <a:gd name="connsiteX2" fmla="*/ 67272826 w 67272826"/>
                <a:gd name="connsiteY2" fmla="*/ 21385477 h 21385568"/>
                <a:gd name="connsiteX3" fmla="*/ 67202814 w 67272826"/>
                <a:gd name="connsiteY3" fmla="*/ 21252786 h 21385568"/>
                <a:gd name="connsiteX4" fmla="*/ 33636436 w 67272826"/>
                <a:gd name="connsiteY4" fmla="*/ 1274916 h 21385568"/>
                <a:gd name="connsiteX5" fmla="*/ 70060 w 67272826"/>
                <a:gd name="connsiteY5" fmla="*/ 21252786 h 21385568"/>
                <a:gd name="connsiteX6" fmla="*/ 0 w 67272826"/>
                <a:gd name="connsiteY6" fmla="*/ 21385568 h 21385568"/>
                <a:gd name="connsiteX7" fmla="*/ 163528 w 67272826"/>
                <a:gd name="connsiteY7" fmla="*/ 21035329 h 21385568"/>
                <a:gd name="connsiteX8" fmla="*/ 33636435 w 67272826"/>
                <a:gd name="connsiteY8" fmla="*/ 0 h 21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72826" h="21385568">
                  <a:moveTo>
                    <a:pt x="33636435" y="0"/>
                  </a:moveTo>
                  <a:cubicBezTo>
                    <a:pt x="48377267" y="0"/>
                    <a:pt x="61112048" y="8588922"/>
                    <a:pt x="67109340" y="21035329"/>
                  </a:cubicBezTo>
                  <a:lnTo>
                    <a:pt x="67272826" y="21385477"/>
                  </a:lnTo>
                  <a:lnTo>
                    <a:pt x="67202814" y="21252786"/>
                  </a:lnTo>
                  <a:cubicBezTo>
                    <a:pt x="60738500" y="9353068"/>
                    <a:pt x="48130844" y="1274916"/>
                    <a:pt x="33636436" y="1274916"/>
                  </a:cubicBezTo>
                  <a:cubicBezTo>
                    <a:pt x="19142028" y="1274916"/>
                    <a:pt x="6534372" y="9353068"/>
                    <a:pt x="70060" y="21252786"/>
                  </a:cubicBezTo>
                  <a:lnTo>
                    <a:pt x="0" y="21385568"/>
                  </a:lnTo>
                  <a:lnTo>
                    <a:pt x="163528" y="21035329"/>
                  </a:lnTo>
                  <a:cubicBezTo>
                    <a:pt x="6160820" y="8588922"/>
                    <a:pt x="18895604" y="0"/>
                    <a:pt x="33636435" y="0"/>
                  </a:cubicBezTo>
                  <a:close/>
                </a:path>
              </a:pathLst>
            </a:custGeom>
            <a:gradFill>
              <a:gsLst>
                <a:gs pos="0">
                  <a:srgbClr val="01BCFF">
                    <a:alpha val="37000"/>
                  </a:srgbClr>
                </a:gs>
                <a:gs pos="77000">
                  <a:srgbClr val="01BCFF">
                    <a:alpha val="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5981379" y="5146031"/>
              <a:ext cx="229243" cy="229243"/>
            </a:xfrm>
            <a:prstGeom prst="ellipse">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45716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a:spLocks noChangeAspect="1"/>
            </p:cNvSpPr>
            <p:nvPr/>
          </p:nvSpPr>
          <p:spPr>
            <a:xfrm>
              <a:off x="2316950"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a:spLocks noChangeAspect="1"/>
            </p:cNvSpPr>
            <p:nvPr/>
          </p:nvSpPr>
          <p:spPr>
            <a:xfrm>
              <a:off x="9645808" y="5476231"/>
              <a:ext cx="141840" cy="141840"/>
            </a:xfrm>
            <a:prstGeom prst="ellipse">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a:spLocks noChangeAspect="1"/>
            </p:cNvSpPr>
            <p:nvPr/>
          </p:nvSpPr>
          <p:spPr>
            <a:xfrm>
              <a:off x="3404083"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a:spLocks noChangeAspect="1"/>
            </p:cNvSpPr>
            <p:nvPr/>
          </p:nvSpPr>
          <p:spPr>
            <a:xfrm>
              <a:off x="8478212" y="5311132"/>
              <a:ext cx="178560" cy="178637"/>
            </a:xfrm>
            <a:prstGeom prst="ellipse">
              <a:avLst/>
            </a:prstGeom>
            <a:solidFill>
              <a:srgbClr val="A6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7391079" y="5196831"/>
              <a:ext cx="208440" cy="208440"/>
            </a:xfrm>
            <a:prstGeom prst="ellipse">
              <a:avLst/>
            </a:prstGeom>
            <a:solidFill>
              <a:srgbClr val="99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任意多边形 35"/>
          <p:cNvSpPr/>
          <p:nvPr/>
        </p:nvSpPr>
        <p:spPr>
          <a:xfrm rot="-2100000">
            <a:off x="1813155" y="3198027"/>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任意多边形 36"/>
          <p:cNvSpPr/>
          <p:nvPr/>
        </p:nvSpPr>
        <p:spPr>
          <a:xfrm rot="8700000">
            <a:off x="10100044" y="3152369"/>
            <a:ext cx="271767" cy="258941"/>
          </a:xfrm>
          <a:custGeom>
            <a:avLst/>
            <a:gdLst>
              <a:gd name="connsiteX0" fmla="*/ 433891 w 443146"/>
              <a:gd name="connsiteY0" fmla="*/ 9255 h 422231"/>
              <a:gd name="connsiteX1" fmla="*/ 443146 w 443146"/>
              <a:gd name="connsiteY1" fmla="*/ 31598 h 422231"/>
              <a:gd name="connsiteX2" fmla="*/ 411548 w 443146"/>
              <a:gd name="connsiteY2" fmla="*/ 63196 h 422231"/>
              <a:gd name="connsiteX3" fmla="*/ 74608 w 443146"/>
              <a:gd name="connsiteY3" fmla="*/ 63196 h 422231"/>
              <a:gd name="connsiteX4" fmla="*/ 189848 w 443146"/>
              <a:gd name="connsiteY4" fmla="*/ 379818 h 422231"/>
              <a:gd name="connsiteX5" fmla="*/ 170963 w 443146"/>
              <a:gd name="connsiteY5" fmla="*/ 420317 h 422231"/>
              <a:gd name="connsiteX6" fmla="*/ 130463 w 443146"/>
              <a:gd name="connsiteY6" fmla="*/ 401432 h 422231"/>
              <a:gd name="connsiteX7" fmla="*/ 1913 w 443146"/>
              <a:gd name="connsiteY7" fmla="*/ 48243 h 422231"/>
              <a:gd name="connsiteX8" fmla="*/ 2968 w 443146"/>
              <a:gd name="connsiteY8" fmla="*/ 24082 h 422231"/>
              <a:gd name="connsiteX9" fmla="*/ 9801 w 443146"/>
              <a:gd name="connsiteY9" fmla="*/ 17821 h 422231"/>
              <a:gd name="connsiteX10" fmla="*/ 13349 w 443146"/>
              <a:gd name="connsiteY10" fmla="*/ 9255 h 422231"/>
              <a:gd name="connsiteX11" fmla="*/ 35692 w 443146"/>
              <a:gd name="connsiteY11" fmla="*/ 0 h 422231"/>
              <a:gd name="connsiteX12" fmla="*/ 411548 w 443146"/>
              <a:gd name="connsiteY12" fmla="*/ 0 h 422231"/>
              <a:gd name="connsiteX13" fmla="*/ 433891 w 443146"/>
              <a:gd name="connsiteY13" fmla="*/ 9255 h 4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46" h="422231">
                <a:moveTo>
                  <a:pt x="433891" y="9255"/>
                </a:moveTo>
                <a:cubicBezTo>
                  <a:pt x="439609" y="14973"/>
                  <a:pt x="443146" y="22873"/>
                  <a:pt x="443146" y="31598"/>
                </a:cubicBezTo>
                <a:cubicBezTo>
                  <a:pt x="443146" y="49049"/>
                  <a:pt x="428999" y="63196"/>
                  <a:pt x="411548" y="63196"/>
                </a:cubicBezTo>
                <a:lnTo>
                  <a:pt x="74608" y="63196"/>
                </a:lnTo>
                <a:lnTo>
                  <a:pt x="189848" y="379818"/>
                </a:lnTo>
                <a:cubicBezTo>
                  <a:pt x="195817" y="396216"/>
                  <a:pt x="187362" y="414349"/>
                  <a:pt x="170963" y="420317"/>
                </a:cubicBezTo>
                <a:cubicBezTo>
                  <a:pt x="154565" y="426286"/>
                  <a:pt x="136432" y="417830"/>
                  <a:pt x="130463" y="401432"/>
                </a:cubicBezTo>
                <a:lnTo>
                  <a:pt x="1913" y="48243"/>
                </a:lnTo>
                <a:cubicBezTo>
                  <a:pt x="-1071" y="40044"/>
                  <a:pt x="-449" y="31411"/>
                  <a:pt x="2968" y="24082"/>
                </a:cubicBezTo>
                <a:lnTo>
                  <a:pt x="9801" y="17821"/>
                </a:lnTo>
                <a:lnTo>
                  <a:pt x="13349" y="9255"/>
                </a:lnTo>
                <a:cubicBezTo>
                  <a:pt x="19067" y="3537"/>
                  <a:pt x="26966" y="0"/>
                  <a:pt x="35692" y="0"/>
                </a:cubicBezTo>
                <a:lnTo>
                  <a:pt x="411548" y="0"/>
                </a:lnTo>
                <a:cubicBezTo>
                  <a:pt x="420273" y="0"/>
                  <a:pt x="428173" y="3537"/>
                  <a:pt x="433891" y="9255"/>
                </a:cubicBezTo>
                <a:close/>
              </a:path>
            </a:pathLst>
          </a:cu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8752395" cy="493239"/>
          </a:xfrm>
        </p:spPr>
        <p:txBody>
          <a:bodyPr>
            <a:noAutofit/>
          </a:bodyPr>
          <a:lstStyle/>
          <a:p>
            <a:r>
              <a:rPr lang="en-US" altLang="zh-CN" sz="2800" dirty="0">
                <a:latin typeface="+mj-ea"/>
              </a:rPr>
              <a:t>Some User Cases (In No Particular Order)</a:t>
            </a:r>
            <a:endParaRPr lang="zh-CN" altLang="en-US" sz="2800" b="1" dirty="0">
              <a:solidFill>
                <a:srgbClr val="5A5A5A"/>
              </a:solidFill>
              <a:latin typeface="+mj-ea"/>
            </a:endParaRPr>
          </a:p>
        </p:txBody>
      </p:sp>
      <p:grpSp>
        <p:nvGrpSpPr>
          <p:cNvPr id="14" name="组合 13"/>
          <p:cNvGrpSpPr/>
          <p:nvPr/>
        </p:nvGrpSpPr>
        <p:grpSpPr>
          <a:xfrm>
            <a:off x="502193" y="1129450"/>
            <a:ext cx="11552901" cy="5253529"/>
            <a:chOff x="502193" y="1129450"/>
            <a:chExt cx="11552901" cy="5253529"/>
          </a:xfrm>
        </p:grpSpPr>
        <p:pic>
          <p:nvPicPr>
            <p:cNvPr id="4" name="图片 3"/>
            <p:cNvPicPr>
              <a:picLocks noChangeAspect="1"/>
            </p:cNvPicPr>
            <p:nvPr/>
          </p:nvPicPr>
          <p:blipFill>
            <a:blip r:embed="rId2"/>
            <a:stretch>
              <a:fillRect/>
            </a:stretch>
          </p:blipFill>
          <p:spPr>
            <a:xfrm>
              <a:off x="750105" y="2901127"/>
              <a:ext cx="738159" cy="738159"/>
            </a:xfrm>
            <a:prstGeom prst="rect">
              <a:avLst/>
            </a:prstGeom>
          </p:spPr>
        </p:pic>
        <p:pic>
          <p:nvPicPr>
            <p:cNvPr id="5" name="图片 4"/>
            <p:cNvPicPr>
              <a:picLocks noChangeAspect="1"/>
            </p:cNvPicPr>
            <p:nvPr/>
          </p:nvPicPr>
          <p:blipFill>
            <a:blip r:embed="rId3"/>
            <a:stretch>
              <a:fillRect/>
            </a:stretch>
          </p:blipFill>
          <p:spPr>
            <a:xfrm>
              <a:off x="3978103" y="2147341"/>
              <a:ext cx="1281024" cy="732013"/>
            </a:xfrm>
            <a:prstGeom prst="rect">
              <a:avLst/>
            </a:prstGeom>
          </p:spPr>
        </p:pic>
        <p:pic>
          <p:nvPicPr>
            <p:cNvPr id="7" name="图片 6"/>
            <p:cNvPicPr>
              <a:picLocks noChangeAspect="1"/>
            </p:cNvPicPr>
            <p:nvPr/>
          </p:nvPicPr>
          <p:blipFill>
            <a:blip r:embed="rId4"/>
            <a:stretch>
              <a:fillRect/>
            </a:stretch>
          </p:blipFill>
          <p:spPr>
            <a:xfrm>
              <a:off x="697722" y="5593680"/>
              <a:ext cx="1126263" cy="643579"/>
            </a:xfrm>
            <a:prstGeom prst="rect">
              <a:avLst/>
            </a:prstGeom>
          </p:spPr>
        </p:pic>
        <p:pic>
          <p:nvPicPr>
            <p:cNvPr id="8" name="图片 7"/>
            <p:cNvPicPr>
              <a:picLocks noChangeAspect="1"/>
            </p:cNvPicPr>
            <p:nvPr/>
          </p:nvPicPr>
          <p:blipFill>
            <a:blip r:embed="rId5"/>
            <a:stretch>
              <a:fillRect/>
            </a:stretch>
          </p:blipFill>
          <p:spPr>
            <a:xfrm>
              <a:off x="5841272" y="4796346"/>
              <a:ext cx="1126263" cy="643579"/>
            </a:xfrm>
            <a:prstGeom prst="rect">
              <a:avLst/>
            </a:prstGeom>
          </p:spPr>
        </p:pic>
        <p:pic>
          <p:nvPicPr>
            <p:cNvPr id="9" name="图片 8"/>
            <p:cNvPicPr>
              <a:picLocks noChangeAspect="1"/>
            </p:cNvPicPr>
            <p:nvPr/>
          </p:nvPicPr>
          <p:blipFill>
            <a:blip r:embed="rId6"/>
            <a:stretch>
              <a:fillRect/>
            </a:stretch>
          </p:blipFill>
          <p:spPr>
            <a:xfrm>
              <a:off x="5619446" y="1243097"/>
              <a:ext cx="1317984" cy="762548"/>
            </a:xfrm>
            <a:prstGeom prst="rect">
              <a:avLst/>
            </a:prstGeom>
          </p:spPr>
        </p:pic>
        <p:pic>
          <p:nvPicPr>
            <p:cNvPr id="10" name="图片 9"/>
            <p:cNvPicPr>
              <a:picLocks noChangeAspect="1"/>
            </p:cNvPicPr>
            <p:nvPr/>
          </p:nvPicPr>
          <p:blipFill>
            <a:blip r:embed="rId7"/>
            <a:stretch>
              <a:fillRect/>
            </a:stretch>
          </p:blipFill>
          <p:spPr>
            <a:xfrm>
              <a:off x="10658439" y="2150778"/>
              <a:ext cx="1152817" cy="658753"/>
            </a:xfrm>
            <a:prstGeom prst="rect">
              <a:avLst/>
            </a:prstGeom>
          </p:spPr>
        </p:pic>
        <p:pic>
          <p:nvPicPr>
            <p:cNvPr id="11" name="图片 10"/>
            <p:cNvPicPr>
              <a:picLocks noChangeAspect="1"/>
            </p:cNvPicPr>
            <p:nvPr/>
          </p:nvPicPr>
          <p:blipFill>
            <a:blip r:embed="rId8"/>
            <a:stretch>
              <a:fillRect/>
            </a:stretch>
          </p:blipFill>
          <p:spPr>
            <a:xfrm>
              <a:off x="7203398" y="1224062"/>
              <a:ext cx="1378861" cy="787921"/>
            </a:xfrm>
            <a:prstGeom prst="rect">
              <a:avLst/>
            </a:prstGeom>
          </p:spPr>
        </p:pic>
        <p:pic>
          <p:nvPicPr>
            <p:cNvPr id="12" name="图片 11"/>
            <p:cNvPicPr>
              <a:picLocks noChangeAspect="1"/>
            </p:cNvPicPr>
            <p:nvPr/>
          </p:nvPicPr>
          <p:blipFill>
            <a:blip r:embed="rId9"/>
            <a:stretch>
              <a:fillRect/>
            </a:stretch>
          </p:blipFill>
          <p:spPr>
            <a:xfrm>
              <a:off x="9144424" y="3902226"/>
              <a:ext cx="1152818" cy="658754"/>
            </a:xfrm>
            <a:prstGeom prst="rect">
              <a:avLst/>
            </a:prstGeom>
          </p:spPr>
        </p:pic>
        <p:pic>
          <p:nvPicPr>
            <p:cNvPr id="16" name="图片 15"/>
            <p:cNvPicPr>
              <a:picLocks noChangeAspect="1"/>
            </p:cNvPicPr>
            <p:nvPr/>
          </p:nvPicPr>
          <p:blipFill>
            <a:blip r:embed="rId10"/>
            <a:stretch>
              <a:fillRect/>
            </a:stretch>
          </p:blipFill>
          <p:spPr>
            <a:xfrm>
              <a:off x="10618165" y="2897834"/>
              <a:ext cx="1371512" cy="783722"/>
            </a:xfrm>
            <a:prstGeom prst="rect">
              <a:avLst/>
            </a:prstGeom>
          </p:spPr>
        </p:pic>
        <p:pic>
          <p:nvPicPr>
            <p:cNvPr id="19" name="图片 18"/>
            <p:cNvPicPr>
              <a:picLocks noChangeAspect="1"/>
            </p:cNvPicPr>
            <p:nvPr/>
          </p:nvPicPr>
          <p:blipFill>
            <a:blip r:embed="rId11"/>
            <a:stretch>
              <a:fillRect/>
            </a:stretch>
          </p:blipFill>
          <p:spPr>
            <a:xfrm>
              <a:off x="10603712" y="5650966"/>
              <a:ext cx="1281022" cy="732013"/>
            </a:xfrm>
            <a:prstGeom prst="rect">
              <a:avLst/>
            </a:prstGeom>
          </p:spPr>
        </p:pic>
        <p:pic>
          <p:nvPicPr>
            <p:cNvPr id="20" name="图片 19"/>
            <p:cNvPicPr>
              <a:picLocks noChangeAspect="1"/>
            </p:cNvPicPr>
            <p:nvPr/>
          </p:nvPicPr>
          <p:blipFill>
            <a:blip r:embed="rId12"/>
            <a:stretch>
              <a:fillRect/>
            </a:stretch>
          </p:blipFill>
          <p:spPr>
            <a:xfrm>
              <a:off x="2106208" y="4625608"/>
              <a:ext cx="1505889" cy="860508"/>
            </a:xfrm>
            <a:prstGeom prst="rect">
              <a:avLst/>
            </a:prstGeom>
          </p:spPr>
        </p:pic>
        <p:pic>
          <p:nvPicPr>
            <p:cNvPr id="21" name="图片 20"/>
            <p:cNvPicPr>
              <a:picLocks noChangeAspect="1"/>
            </p:cNvPicPr>
            <p:nvPr/>
          </p:nvPicPr>
          <p:blipFill>
            <a:blip r:embed="rId13"/>
            <a:stretch>
              <a:fillRect/>
            </a:stretch>
          </p:blipFill>
          <p:spPr>
            <a:xfrm>
              <a:off x="4043632" y="5742861"/>
              <a:ext cx="1277098" cy="467231"/>
            </a:xfrm>
            <a:prstGeom prst="rect">
              <a:avLst/>
            </a:prstGeom>
          </p:spPr>
        </p:pic>
        <p:pic>
          <p:nvPicPr>
            <p:cNvPr id="22" name="图片 21"/>
            <p:cNvPicPr>
              <a:picLocks noChangeAspect="1"/>
            </p:cNvPicPr>
            <p:nvPr/>
          </p:nvPicPr>
          <p:blipFill>
            <a:blip r:embed="rId14"/>
            <a:stretch>
              <a:fillRect/>
            </a:stretch>
          </p:blipFill>
          <p:spPr>
            <a:xfrm>
              <a:off x="10552748" y="4696240"/>
              <a:ext cx="1502346" cy="659303"/>
            </a:xfrm>
            <a:prstGeom prst="rect">
              <a:avLst/>
            </a:prstGeom>
          </p:spPr>
        </p:pic>
        <p:pic>
          <p:nvPicPr>
            <p:cNvPr id="23" name="图片 22"/>
            <p:cNvPicPr>
              <a:picLocks noChangeAspect="1"/>
            </p:cNvPicPr>
            <p:nvPr/>
          </p:nvPicPr>
          <p:blipFill>
            <a:blip r:embed="rId15"/>
            <a:stretch>
              <a:fillRect/>
            </a:stretch>
          </p:blipFill>
          <p:spPr>
            <a:xfrm>
              <a:off x="10509678" y="3935373"/>
              <a:ext cx="1450340" cy="553766"/>
            </a:xfrm>
            <a:prstGeom prst="rect">
              <a:avLst/>
            </a:prstGeom>
          </p:spPr>
        </p:pic>
        <p:pic>
          <p:nvPicPr>
            <p:cNvPr id="24" name="图片 23"/>
            <p:cNvPicPr>
              <a:picLocks noChangeAspect="1"/>
            </p:cNvPicPr>
            <p:nvPr/>
          </p:nvPicPr>
          <p:blipFill>
            <a:blip r:embed="rId16"/>
            <a:stretch>
              <a:fillRect/>
            </a:stretch>
          </p:blipFill>
          <p:spPr>
            <a:xfrm>
              <a:off x="7688941" y="3098888"/>
              <a:ext cx="747305" cy="745212"/>
            </a:xfrm>
            <a:prstGeom prst="rect">
              <a:avLst/>
            </a:prstGeom>
          </p:spPr>
        </p:pic>
        <p:pic>
          <p:nvPicPr>
            <p:cNvPr id="25" name="图片 24"/>
            <p:cNvPicPr>
              <a:picLocks noChangeAspect="1"/>
            </p:cNvPicPr>
            <p:nvPr/>
          </p:nvPicPr>
          <p:blipFill>
            <a:blip r:embed="rId17"/>
            <a:stretch>
              <a:fillRect/>
            </a:stretch>
          </p:blipFill>
          <p:spPr>
            <a:xfrm>
              <a:off x="5771672" y="5780074"/>
              <a:ext cx="1265461" cy="415525"/>
            </a:xfrm>
            <a:prstGeom prst="rect">
              <a:avLst/>
            </a:prstGeom>
          </p:spPr>
        </p:pic>
        <p:pic>
          <p:nvPicPr>
            <p:cNvPr id="26" name="图片 25"/>
            <p:cNvPicPr>
              <a:picLocks noChangeAspect="1"/>
            </p:cNvPicPr>
            <p:nvPr/>
          </p:nvPicPr>
          <p:blipFill>
            <a:blip r:embed="rId18"/>
            <a:stretch>
              <a:fillRect/>
            </a:stretch>
          </p:blipFill>
          <p:spPr>
            <a:xfrm>
              <a:off x="5717645" y="2245205"/>
              <a:ext cx="1253066" cy="469900"/>
            </a:xfrm>
            <a:prstGeom prst="rect">
              <a:avLst/>
            </a:prstGeom>
          </p:spPr>
        </p:pic>
        <p:pic>
          <p:nvPicPr>
            <p:cNvPr id="27" name="图片 26"/>
            <p:cNvPicPr>
              <a:picLocks noChangeAspect="1"/>
            </p:cNvPicPr>
            <p:nvPr/>
          </p:nvPicPr>
          <p:blipFill>
            <a:blip r:embed="rId19"/>
            <a:stretch>
              <a:fillRect/>
            </a:stretch>
          </p:blipFill>
          <p:spPr>
            <a:xfrm>
              <a:off x="9085464" y="3135866"/>
              <a:ext cx="1211777" cy="386870"/>
            </a:xfrm>
            <a:prstGeom prst="rect">
              <a:avLst/>
            </a:prstGeom>
          </p:spPr>
        </p:pic>
        <p:pic>
          <p:nvPicPr>
            <p:cNvPr id="28" name="图片 27"/>
            <p:cNvPicPr>
              <a:picLocks noChangeAspect="1"/>
            </p:cNvPicPr>
            <p:nvPr/>
          </p:nvPicPr>
          <p:blipFill>
            <a:blip r:embed="rId20"/>
            <a:stretch>
              <a:fillRect/>
            </a:stretch>
          </p:blipFill>
          <p:spPr>
            <a:xfrm>
              <a:off x="9046892" y="2259859"/>
              <a:ext cx="1358900" cy="469900"/>
            </a:xfrm>
            <a:prstGeom prst="rect">
              <a:avLst/>
            </a:prstGeom>
          </p:spPr>
        </p:pic>
        <p:pic>
          <p:nvPicPr>
            <p:cNvPr id="29" name="图片 28"/>
            <p:cNvPicPr>
              <a:picLocks noChangeAspect="1"/>
            </p:cNvPicPr>
            <p:nvPr/>
          </p:nvPicPr>
          <p:blipFill>
            <a:blip r:embed="rId21"/>
            <a:stretch>
              <a:fillRect/>
            </a:stretch>
          </p:blipFill>
          <p:spPr>
            <a:xfrm>
              <a:off x="4027312" y="4758944"/>
              <a:ext cx="1085690" cy="669509"/>
            </a:xfrm>
            <a:prstGeom prst="rect">
              <a:avLst/>
            </a:prstGeom>
          </p:spPr>
        </p:pic>
        <p:pic>
          <p:nvPicPr>
            <p:cNvPr id="30" name="图片 29"/>
            <p:cNvPicPr>
              <a:picLocks noChangeAspect="1"/>
            </p:cNvPicPr>
            <p:nvPr/>
          </p:nvPicPr>
          <p:blipFill>
            <a:blip r:embed="rId22"/>
            <a:stretch>
              <a:fillRect/>
            </a:stretch>
          </p:blipFill>
          <p:spPr>
            <a:xfrm>
              <a:off x="7300644" y="2175552"/>
              <a:ext cx="1281615" cy="678502"/>
            </a:xfrm>
            <a:prstGeom prst="rect">
              <a:avLst/>
            </a:prstGeom>
          </p:spPr>
        </p:pic>
        <p:pic>
          <p:nvPicPr>
            <p:cNvPr id="31" name="图片 30"/>
            <p:cNvPicPr>
              <a:picLocks noChangeAspect="1"/>
            </p:cNvPicPr>
            <p:nvPr/>
          </p:nvPicPr>
          <p:blipFill>
            <a:blip r:embed="rId23"/>
            <a:stretch>
              <a:fillRect/>
            </a:stretch>
          </p:blipFill>
          <p:spPr>
            <a:xfrm>
              <a:off x="7373196" y="4088934"/>
              <a:ext cx="1464503" cy="402459"/>
            </a:xfrm>
            <a:prstGeom prst="rect">
              <a:avLst/>
            </a:prstGeom>
          </p:spPr>
        </p:pic>
        <p:pic>
          <p:nvPicPr>
            <p:cNvPr id="32" name="图片 31"/>
            <p:cNvPicPr>
              <a:picLocks noChangeAspect="1"/>
            </p:cNvPicPr>
            <p:nvPr/>
          </p:nvPicPr>
          <p:blipFill>
            <a:blip r:embed="rId24"/>
            <a:stretch>
              <a:fillRect/>
            </a:stretch>
          </p:blipFill>
          <p:spPr>
            <a:xfrm>
              <a:off x="2162603" y="4036980"/>
              <a:ext cx="1475835" cy="491945"/>
            </a:xfrm>
            <a:prstGeom prst="rect">
              <a:avLst/>
            </a:prstGeom>
          </p:spPr>
        </p:pic>
        <p:pic>
          <p:nvPicPr>
            <p:cNvPr id="33" name="图片 32"/>
            <p:cNvPicPr>
              <a:picLocks noChangeAspect="1"/>
            </p:cNvPicPr>
            <p:nvPr/>
          </p:nvPicPr>
          <p:blipFill>
            <a:blip r:embed="rId25"/>
            <a:stretch>
              <a:fillRect/>
            </a:stretch>
          </p:blipFill>
          <p:spPr>
            <a:xfrm>
              <a:off x="636808" y="1284304"/>
              <a:ext cx="1207898" cy="650406"/>
            </a:xfrm>
            <a:prstGeom prst="rect">
              <a:avLst/>
            </a:prstGeom>
          </p:spPr>
        </p:pic>
        <p:pic>
          <p:nvPicPr>
            <p:cNvPr id="34" name="图片 33"/>
            <p:cNvPicPr>
              <a:picLocks noChangeAspect="1"/>
            </p:cNvPicPr>
            <p:nvPr/>
          </p:nvPicPr>
          <p:blipFill>
            <a:blip r:embed="rId26"/>
            <a:stretch>
              <a:fillRect/>
            </a:stretch>
          </p:blipFill>
          <p:spPr>
            <a:xfrm>
              <a:off x="3798801" y="4128572"/>
              <a:ext cx="1782143" cy="383256"/>
            </a:xfrm>
            <a:prstGeom prst="rect">
              <a:avLst/>
            </a:prstGeom>
          </p:spPr>
        </p:pic>
        <p:pic>
          <p:nvPicPr>
            <p:cNvPr id="35" name="图片 34"/>
            <p:cNvPicPr>
              <a:picLocks noChangeAspect="1"/>
            </p:cNvPicPr>
            <p:nvPr/>
          </p:nvPicPr>
          <p:blipFill>
            <a:blip r:embed="rId27"/>
            <a:stretch>
              <a:fillRect/>
            </a:stretch>
          </p:blipFill>
          <p:spPr>
            <a:xfrm>
              <a:off x="2105130" y="5865067"/>
              <a:ext cx="1679057" cy="361086"/>
            </a:xfrm>
            <a:prstGeom prst="rect">
              <a:avLst/>
            </a:prstGeom>
          </p:spPr>
        </p:pic>
        <p:pic>
          <p:nvPicPr>
            <p:cNvPr id="36" name="图片 35"/>
            <p:cNvPicPr>
              <a:picLocks noChangeAspect="1"/>
            </p:cNvPicPr>
            <p:nvPr/>
          </p:nvPicPr>
          <p:blipFill>
            <a:blip r:embed="rId28"/>
            <a:stretch>
              <a:fillRect/>
            </a:stretch>
          </p:blipFill>
          <p:spPr>
            <a:xfrm>
              <a:off x="7380393" y="4770352"/>
              <a:ext cx="1457306" cy="669573"/>
            </a:xfrm>
            <a:prstGeom prst="rect">
              <a:avLst/>
            </a:prstGeom>
          </p:spPr>
        </p:pic>
        <p:pic>
          <p:nvPicPr>
            <p:cNvPr id="37" name="图片 36"/>
            <p:cNvPicPr>
              <a:picLocks noChangeAspect="1"/>
            </p:cNvPicPr>
            <p:nvPr/>
          </p:nvPicPr>
          <p:blipFill>
            <a:blip r:embed="rId29"/>
            <a:stretch>
              <a:fillRect/>
            </a:stretch>
          </p:blipFill>
          <p:spPr>
            <a:xfrm>
              <a:off x="7458774" y="5699549"/>
              <a:ext cx="1528643" cy="553856"/>
            </a:xfrm>
            <a:prstGeom prst="rect">
              <a:avLst/>
            </a:prstGeom>
          </p:spPr>
        </p:pic>
        <p:pic>
          <p:nvPicPr>
            <p:cNvPr id="38" name="图片 37"/>
            <p:cNvPicPr>
              <a:picLocks noChangeAspect="1"/>
            </p:cNvPicPr>
            <p:nvPr/>
          </p:nvPicPr>
          <p:blipFill>
            <a:blip r:embed="rId30"/>
            <a:stretch>
              <a:fillRect/>
            </a:stretch>
          </p:blipFill>
          <p:spPr>
            <a:xfrm>
              <a:off x="3940968" y="3121117"/>
              <a:ext cx="1379762" cy="504635"/>
            </a:xfrm>
            <a:prstGeom prst="rect">
              <a:avLst/>
            </a:prstGeom>
          </p:spPr>
        </p:pic>
        <p:pic>
          <p:nvPicPr>
            <p:cNvPr id="39" name="图片 38"/>
            <p:cNvPicPr>
              <a:picLocks noChangeAspect="1"/>
            </p:cNvPicPr>
            <p:nvPr/>
          </p:nvPicPr>
          <p:blipFill>
            <a:blip r:embed="rId31"/>
            <a:stretch>
              <a:fillRect/>
            </a:stretch>
          </p:blipFill>
          <p:spPr>
            <a:xfrm>
              <a:off x="5689292" y="3154683"/>
              <a:ext cx="1412032" cy="484603"/>
            </a:xfrm>
            <a:prstGeom prst="rect">
              <a:avLst/>
            </a:prstGeom>
          </p:spPr>
        </p:pic>
        <p:pic>
          <p:nvPicPr>
            <p:cNvPr id="40" name="图片 39"/>
            <p:cNvPicPr>
              <a:picLocks noChangeAspect="1"/>
            </p:cNvPicPr>
            <p:nvPr/>
          </p:nvPicPr>
          <p:blipFill>
            <a:blip r:embed="rId32"/>
            <a:stretch>
              <a:fillRect/>
            </a:stretch>
          </p:blipFill>
          <p:spPr>
            <a:xfrm>
              <a:off x="9232793" y="4883292"/>
              <a:ext cx="1127180" cy="420814"/>
            </a:xfrm>
            <a:prstGeom prst="rect">
              <a:avLst/>
            </a:prstGeom>
          </p:spPr>
        </p:pic>
        <p:pic>
          <p:nvPicPr>
            <p:cNvPr id="41" name="图片 40"/>
            <p:cNvPicPr>
              <a:picLocks noChangeAspect="1"/>
            </p:cNvPicPr>
            <p:nvPr/>
          </p:nvPicPr>
          <p:blipFill>
            <a:blip r:embed="rId33"/>
            <a:stretch>
              <a:fillRect/>
            </a:stretch>
          </p:blipFill>
          <p:spPr>
            <a:xfrm>
              <a:off x="636808" y="4842187"/>
              <a:ext cx="1331055" cy="380302"/>
            </a:xfrm>
            <a:prstGeom prst="rect">
              <a:avLst/>
            </a:prstGeom>
          </p:spPr>
        </p:pic>
        <p:pic>
          <p:nvPicPr>
            <p:cNvPr id="43" name="图片 42"/>
            <p:cNvPicPr>
              <a:picLocks noChangeAspect="1"/>
            </p:cNvPicPr>
            <p:nvPr/>
          </p:nvPicPr>
          <p:blipFill>
            <a:blip r:embed="rId34"/>
            <a:stretch>
              <a:fillRect/>
            </a:stretch>
          </p:blipFill>
          <p:spPr>
            <a:xfrm>
              <a:off x="3972362" y="1377612"/>
              <a:ext cx="1329173" cy="434777"/>
            </a:xfrm>
            <a:prstGeom prst="rect">
              <a:avLst/>
            </a:prstGeom>
          </p:spPr>
        </p:pic>
        <p:pic>
          <p:nvPicPr>
            <p:cNvPr id="44" name="图片 43"/>
            <p:cNvPicPr>
              <a:picLocks noChangeAspect="1"/>
            </p:cNvPicPr>
            <p:nvPr/>
          </p:nvPicPr>
          <p:blipFill>
            <a:blip r:embed="rId35"/>
            <a:stretch>
              <a:fillRect/>
            </a:stretch>
          </p:blipFill>
          <p:spPr>
            <a:xfrm>
              <a:off x="9418976" y="5676269"/>
              <a:ext cx="634931" cy="634931"/>
            </a:xfrm>
            <a:prstGeom prst="rect">
              <a:avLst/>
            </a:prstGeom>
          </p:spPr>
        </p:pic>
        <p:pic>
          <p:nvPicPr>
            <p:cNvPr id="45" name="图片 44"/>
            <p:cNvPicPr>
              <a:picLocks noChangeAspect="1"/>
            </p:cNvPicPr>
            <p:nvPr/>
          </p:nvPicPr>
          <p:blipFill>
            <a:blip r:embed="rId36"/>
            <a:stretch>
              <a:fillRect/>
            </a:stretch>
          </p:blipFill>
          <p:spPr>
            <a:xfrm>
              <a:off x="10350498" y="1129450"/>
              <a:ext cx="1494399" cy="853943"/>
            </a:xfrm>
            <a:prstGeom prst="rect">
              <a:avLst/>
            </a:prstGeom>
          </p:spPr>
        </p:pic>
        <p:pic>
          <p:nvPicPr>
            <p:cNvPr id="46" name="图片 45"/>
            <p:cNvPicPr>
              <a:picLocks noChangeAspect="1"/>
            </p:cNvPicPr>
            <p:nvPr/>
          </p:nvPicPr>
          <p:blipFill>
            <a:blip r:embed="rId37"/>
            <a:stretch>
              <a:fillRect/>
            </a:stretch>
          </p:blipFill>
          <p:spPr>
            <a:xfrm>
              <a:off x="8959897" y="1202479"/>
              <a:ext cx="1304121" cy="745212"/>
            </a:xfrm>
            <a:prstGeom prst="rect">
              <a:avLst/>
            </a:prstGeom>
          </p:spPr>
        </p:pic>
        <p:pic>
          <p:nvPicPr>
            <p:cNvPr id="3" name="图片 2"/>
            <p:cNvPicPr>
              <a:picLocks noChangeAspect="1"/>
            </p:cNvPicPr>
            <p:nvPr/>
          </p:nvPicPr>
          <p:blipFill>
            <a:blip r:embed="rId38"/>
            <a:stretch>
              <a:fillRect/>
            </a:stretch>
          </p:blipFill>
          <p:spPr>
            <a:xfrm>
              <a:off x="502193" y="4008201"/>
              <a:ext cx="1517322" cy="623999"/>
            </a:xfrm>
            <a:prstGeom prst="rect">
              <a:avLst/>
            </a:prstGeom>
          </p:spPr>
        </p:pic>
        <p:pic>
          <p:nvPicPr>
            <p:cNvPr id="1026" name="Picture 2"/>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07452" y="2290232"/>
              <a:ext cx="1400602" cy="426620"/>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40"/>
            <a:stretch>
              <a:fillRect/>
            </a:stretch>
          </p:blipFill>
          <p:spPr>
            <a:xfrm>
              <a:off x="2133313" y="3070697"/>
              <a:ext cx="1546409" cy="445856"/>
            </a:xfrm>
            <a:prstGeom prst="rect">
              <a:avLst/>
            </a:prstGeom>
          </p:spPr>
        </p:pic>
        <p:pic>
          <p:nvPicPr>
            <p:cNvPr id="6" name="图片 5"/>
            <p:cNvPicPr>
              <a:picLocks noChangeAspect="1"/>
            </p:cNvPicPr>
            <p:nvPr/>
          </p:nvPicPr>
          <p:blipFill>
            <a:blip r:embed="rId41"/>
            <a:stretch>
              <a:fillRect/>
            </a:stretch>
          </p:blipFill>
          <p:spPr>
            <a:xfrm>
              <a:off x="2008054" y="1336408"/>
              <a:ext cx="1872230" cy="482838"/>
            </a:xfrm>
            <a:prstGeom prst="rect">
              <a:avLst/>
            </a:prstGeom>
          </p:spPr>
        </p:pic>
        <p:pic>
          <p:nvPicPr>
            <p:cNvPr id="13" name="图片 12"/>
            <p:cNvPicPr>
              <a:picLocks noChangeAspect="1"/>
            </p:cNvPicPr>
            <p:nvPr/>
          </p:nvPicPr>
          <p:blipFill>
            <a:blip r:embed="rId42"/>
            <a:stretch>
              <a:fillRect/>
            </a:stretch>
          </p:blipFill>
          <p:spPr>
            <a:xfrm>
              <a:off x="2374187" y="2253046"/>
              <a:ext cx="1371600" cy="444500"/>
            </a:xfrm>
            <a:prstGeom prst="rect">
              <a:avLst/>
            </a:prstGeom>
          </p:spPr>
        </p:pic>
        <p:pic>
          <p:nvPicPr>
            <p:cNvPr id="18" name="图片 17"/>
            <p:cNvPicPr>
              <a:picLocks noChangeAspect="1"/>
            </p:cNvPicPr>
            <p:nvPr/>
          </p:nvPicPr>
          <p:blipFill>
            <a:blip r:embed="rId43"/>
            <a:stretch>
              <a:fillRect/>
            </a:stretch>
          </p:blipFill>
          <p:spPr>
            <a:xfrm>
              <a:off x="5840480" y="4014635"/>
              <a:ext cx="1066800" cy="533400"/>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17" y="435543"/>
            <a:ext cx="8752395" cy="493239"/>
          </a:xfrm>
        </p:spPr>
        <p:txBody>
          <a:bodyPr>
            <a:noAutofit/>
          </a:bodyPr>
          <a:lstStyle/>
          <a:p>
            <a:r>
              <a:rPr lang="en-US" altLang="zh-CN" sz="2800" dirty="0">
                <a:latin typeface="+mj-ea"/>
              </a:rPr>
              <a:t>DolphinScheduler Community Overview</a:t>
            </a:r>
            <a:endParaRPr lang="zh-CN" altLang="en-US" sz="2800" b="1" dirty="0">
              <a:solidFill>
                <a:srgbClr val="5A5A5A"/>
              </a:solidFill>
              <a:latin typeface="+mj-ea"/>
            </a:endParaRPr>
          </a:p>
        </p:txBody>
      </p:sp>
      <p:grpSp>
        <p:nvGrpSpPr>
          <p:cNvPr id="47" name="组合 46"/>
          <p:cNvGrpSpPr/>
          <p:nvPr/>
        </p:nvGrpSpPr>
        <p:grpSpPr>
          <a:xfrm>
            <a:off x="869611" y="1951006"/>
            <a:ext cx="3786476" cy="3981745"/>
            <a:chOff x="3457501" y="1412181"/>
            <a:chExt cx="3620248" cy="3683977"/>
          </a:xfrm>
        </p:grpSpPr>
        <p:grpSp>
          <p:nvGrpSpPr>
            <p:cNvPr id="48" name="组合 47"/>
            <p:cNvGrpSpPr/>
            <p:nvPr/>
          </p:nvGrpSpPr>
          <p:grpSpPr>
            <a:xfrm>
              <a:off x="6172719" y="3255050"/>
              <a:ext cx="629670" cy="723782"/>
              <a:chOff x="11523183" y="3421684"/>
              <a:chExt cx="629670" cy="723782"/>
            </a:xfrm>
          </p:grpSpPr>
          <p:sp>
            <p:nvSpPr>
              <p:cNvPr id="91" name="Hexagon 24"/>
              <p:cNvSpPr/>
              <p:nvPr/>
            </p:nvSpPr>
            <p:spPr>
              <a:xfrm rot="5400000">
                <a:off x="11460063" y="3484804"/>
                <a:ext cx="723782" cy="597541"/>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dirty="0"/>
              </a:p>
            </p:txBody>
          </p:sp>
          <p:sp>
            <p:nvSpPr>
              <p:cNvPr id="92" name="Hexagon 12"/>
              <p:cNvSpPr txBox="1"/>
              <p:nvPr/>
            </p:nvSpPr>
            <p:spPr>
              <a:xfrm>
                <a:off x="11555313" y="3545527"/>
                <a:ext cx="597540"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err="1">
                    <a:solidFill>
                      <a:schemeClr val="bg1"/>
                    </a:solidFill>
                    <a:latin typeface="微软雅黑" panose="020B0503020204020204" pitchFamily="34" charset="-122"/>
                    <a:ea typeface="微软雅黑" panose="020B0503020204020204" pitchFamily="34" charset="-122"/>
                  </a:rPr>
                  <a:t>Dmall</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3457501" y="1412181"/>
              <a:ext cx="3620248" cy="3683977"/>
              <a:chOff x="8856658" y="1559199"/>
              <a:chExt cx="3620248" cy="3683977"/>
            </a:xfrm>
          </p:grpSpPr>
          <p:grpSp>
            <p:nvGrpSpPr>
              <p:cNvPr id="50" name="Group 11"/>
              <p:cNvGrpSpPr/>
              <p:nvPr/>
            </p:nvGrpSpPr>
            <p:grpSpPr>
              <a:xfrm>
                <a:off x="9637265" y="1559199"/>
                <a:ext cx="1858689" cy="2566822"/>
                <a:chOff x="7770525" y="3315775"/>
                <a:chExt cx="1421819" cy="2201457"/>
              </a:xfrm>
            </p:grpSpPr>
            <p:grpSp>
              <p:nvGrpSpPr>
                <p:cNvPr id="70" name="Group 12"/>
                <p:cNvGrpSpPr/>
                <p:nvPr/>
              </p:nvGrpSpPr>
              <p:grpSpPr>
                <a:xfrm>
                  <a:off x="8361770" y="3315775"/>
                  <a:ext cx="540059" cy="620758"/>
                  <a:chOff x="1359912" y="1230"/>
                  <a:chExt cx="540059" cy="620758"/>
                </a:xfrm>
              </p:grpSpPr>
              <p:sp>
                <p:nvSpPr>
                  <p:cNvPr id="89" name="Hexagon 32"/>
                  <p:cNvSpPr/>
                  <p:nvPr/>
                </p:nvSpPr>
                <p:spPr>
                  <a:xfrm rot="5400000">
                    <a:off x="1319563" y="41579"/>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0" name="Hexagon 4"/>
                  <p:cNvSpPr txBox="1"/>
                  <p:nvPr/>
                </p:nvSpPr>
                <p:spPr>
                  <a:xfrm>
                    <a:off x="1444071" y="97965"/>
                    <a:ext cx="455254"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50" kern="1200" dirty="0">
                        <a:solidFill>
                          <a:schemeClr val="bg1"/>
                        </a:solidFill>
                        <a:latin typeface="微软雅黑" panose="020B0503020204020204" pitchFamily="34" charset="-122"/>
                        <a:ea typeface="微软雅黑" panose="020B0503020204020204" pitchFamily="34" charset="-122"/>
                      </a:rPr>
                      <a:t>Byte</a:t>
                    </a:r>
                  </a:p>
                  <a:p>
                    <a:pPr marL="0" lvl="0" indent="0" algn="ctr" defTabSz="488950">
                      <a:lnSpc>
                        <a:spcPct val="90000"/>
                      </a:lnSpc>
                      <a:spcBef>
                        <a:spcPct val="0"/>
                      </a:spcBef>
                      <a:spcAft>
                        <a:spcPct val="35000"/>
                      </a:spcAft>
                      <a:buNone/>
                    </a:pPr>
                    <a:r>
                      <a:rPr lang="en-US" altLang="zh-CN" sz="1150" kern="1200" dirty="0">
                        <a:solidFill>
                          <a:schemeClr val="bg1"/>
                        </a:solidFill>
                        <a:latin typeface="微软雅黑" panose="020B0503020204020204" pitchFamily="34" charset="-122"/>
                        <a:ea typeface="微软雅黑" panose="020B0503020204020204" pitchFamily="34" charset="-122"/>
                      </a:rPr>
                      <a:t>Dance</a:t>
                    </a:r>
                    <a:endParaRPr lang="zh-CN" altLang="en-US" sz="1150" kern="1200" dirty="0">
                      <a:solidFill>
                        <a:schemeClr val="bg1"/>
                      </a:solidFill>
                      <a:latin typeface="微软雅黑" panose="020B0503020204020204" pitchFamily="34" charset="-122"/>
                      <a:ea typeface="微软雅黑" panose="020B0503020204020204" pitchFamily="34" charset="-122"/>
                    </a:endParaRPr>
                  </a:p>
                </p:txBody>
              </p:sp>
            </p:grpSp>
            <p:grpSp>
              <p:nvGrpSpPr>
                <p:cNvPr id="71" name="Group 13"/>
                <p:cNvGrpSpPr/>
                <p:nvPr/>
              </p:nvGrpSpPr>
              <p:grpSpPr>
                <a:xfrm>
                  <a:off x="7778506" y="3315775"/>
                  <a:ext cx="542102" cy="620758"/>
                  <a:chOff x="776648" y="1230"/>
                  <a:chExt cx="542102" cy="620758"/>
                </a:xfrm>
              </p:grpSpPr>
              <p:sp>
                <p:nvSpPr>
                  <p:cNvPr id="87" name="Hexagon 30"/>
                  <p:cNvSpPr/>
                  <p:nvPr/>
                </p:nvSpPr>
                <p:spPr>
                  <a:xfrm rot="5400000">
                    <a:off x="736299" y="41579"/>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8" name="Hexagon 6"/>
                  <p:cNvSpPr txBox="1"/>
                  <p:nvPr/>
                </p:nvSpPr>
                <p:spPr>
                  <a:xfrm>
                    <a:off x="776743" y="104802"/>
                    <a:ext cx="542007"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defPPr>
                      <a:defRPr lang="zh-CN"/>
                    </a:defPPr>
                    <a:lvl1pPr lvl="0" indent="0" algn="ctr" defTabSz="488950">
                      <a:lnSpc>
                        <a:spcPct val="90000"/>
                      </a:lnSpc>
                      <a:spcBef>
                        <a:spcPct val="0"/>
                      </a:spcBef>
                      <a:spcAft>
                        <a:spcPct val="35000"/>
                      </a:spcAft>
                      <a:buNone/>
                      <a:defRPr sz="1150">
                        <a:solidFill>
                          <a:schemeClr val="bg1"/>
                        </a:solidFill>
                        <a:latin typeface="微软雅黑" panose="020B0503020204020204" pitchFamily="34" charset="-122"/>
                        <a:ea typeface="微软雅黑" panose="020B0503020204020204" pitchFamily="34" charset="-122"/>
                      </a:defRPr>
                    </a:lvl1pPr>
                  </a:lstStyle>
                  <a:p>
                    <a:r>
                      <a:rPr lang="en-US" altLang="zh-CN" dirty="0" err="1"/>
                      <a:t>Analysys</a:t>
                    </a:r>
                    <a:endParaRPr lang="zh-CN" altLang="en-US" dirty="0"/>
                  </a:p>
                </p:txBody>
              </p:sp>
            </p:grpSp>
            <p:grpSp>
              <p:nvGrpSpPr>
                <p:cNvPr id="72" name="Group 14"/>
                <p:cNvGrpSpPr/>
                <p:nvPr/>
              </p:nvGrpSpPr>
              <p:grpSpPr>
                <a:xfrm>
                  <a:off x="8069021" y="3842675"/>
                  <a:ext cx="553336" cy="620758"/>
                  <a:chOff x="1067163" y="528130"/>
                  <a:chExt cx="553336" cy="620758"/>
                </a:xfrm>
              </p:grpSpPr>
              <p:sp>
                <p:nvSpPr>
                  <p:cNvPr id="85" name="Hexagon 28"/>
                  <p:cNvSpPr/>
                  <p:nvPr/>
                </p:nvSpPr>
                <p:spPr>
                  <a:xfrm rot="5400000">
                    <a:off x="1026814" y="568479"/>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6" name="Hexagon 8"/>
                  <p:cNvSpPr txBox="1"/>
                  <p:nvPr/>
                </p:nvSpPr>
                <p:spPr>
                  <a:xfrm>
                    <a:off x="1081993" y="633909"/>
                    <a:ext cx="538506"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a:solidFill>
                          <a:schemeClr val="bg1"/>
                        </a:solidFill>
                        <a:latin typeface="微软雅黑" panose="020B0503020204020204" pitchFamily="34" charset="-122"/>
                        <a:ea typeface="微软雅黑" panose="020B0503020204020204" pitchFamily="34" charset="-122"/>
                      </a:rPr>
                      <a:t>Tencent</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nvGrpSpPr>
                <p:cNvPr id="73" name="Group 15"/>
                <p:cNvGrpSpPr/>
                <p:nvPr/>
              </p:nvGrpSpPr>
              <p:grpSpPr>
                <a:xfrm>
                  <a:off x="8652285" y="3842675"/>
                  <a:ext cx="540059" cy="620758"/>
                  <a:chOff x="1650427" y="528130"/>
                  <a:chExt cx="540059" cy="620758"/>
                </a:xfrm>
              </p:grpSpPr>
              <p:sp>
                <p:nvSpPr>
                  <p:cNvPr id="83" name="Hexagon 26"/>
                  <p:cNvSpPr/>
                  <p:nvPr/>
                </p:nvSpPr>
                <p:spPr>
                  <a:xfrm rot="5400000">
                    <a:off x="1610078" y="568479"/>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4" name="Hexagon 10"/>
                  <p:cNvSpPr txBox="1"/>
                  <p:nvPr/>
                </p:nvSpPr>
                <p:spPr>
                  <a:xfrm>
                    <a:off x="1734586" y="624865"/>
                    <a:ext cx="371741"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r>
                      <a:rPr lang="en-US" altLang="zh-CN" sz="1200" kern="1200" dirty="0">
                        <a:solidFill>
                          <a:schemeClr val="bg1"/>
                        </a:solidFill>
                        <a:latin typeface="微软雅黑" panose="020B0503020204020204" pitchFamily="34" charset="-122"/>
                        <a:ea typeface="微软雅黑" panose="020B0503020204020204" pitchFamily="34" charset="-122"/>
                      </a:rPr>
                      <a:t>JD</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nvGrpSpPr>
                <p:cNvPr id="74" name="Group 17"/>
                <p:cNvGrpSpPr/>
                <p:nvPr/>
              </p:nvGrpSpPr>
              <p:grpSpPr>
                <a:xfrm>
                  <a:off x="8361770" y="4369574"/>
                  <a:ext cx="540059" cy="620758"/>
                  <a:chOff x="1359912" y="1055029"/>
                  <a:chExt cx="540059" cy="620758"/>
                </a:xfrm>
              </p:grpSpPr>
              <p:sp>
                <p:nvSpPr>
                  <p:cNvPr id="81" name="Hexagon 24"/>
                  <p:cNvSpPr/>
                  <p:nvPr/>
                </p:nvSpPr>
                <p:spPr>
                  <a:xfrm rot="5400000">
                    <a:off x="1319563" y="1095378"/>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Hexagon 12"/>
                  <p:cNvSpPr txBox="1"/>
                  <p:nvPr/>
                </p:nvSpPr>
                <p:spPr>
                  <a:xfrm>
                    <a:off x="1398001" y="1160171"/>
                    <a:ext cx="461647"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err="1">
                        <a:solidFill>
                          <a:schemeClr val="bg1"/>
                        </a:solidFill>
                        <a:latin typeface="微软雅黑" panose="020B0503020204020204" pitchFamily="34" charset="-122"/>
                        <a:ea typeface="微软雅黑" panose="020B0503020204020204" pitchFamily="34" charset="-122"/>
                      </a:rPr>
                      <a:t>Pingan</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nvGrpSpPr>
                <p:cNvPr id="75" name="Group 18"/>
                <p:cNvGrpSpPr/>
                <p:nvPr/>
              </p:nvGrpSpPr>
              <p:grpSpPr>
                <a:xfrm>
                  <a:off x="7770525" y="4376494"/>
                  <a:ext cx="540059" cy="620758"/>
                  <a:chOff x="768667" y="1061949"/>
                  <a:chExt cx="540059" cy="620758"/>
                </a:xfrm>
              </p:grpSpPr>
              <p:sp>
                <p:nvSpPr>
                  <p:cNvPr id="79" name="Hexagon 22"/>
                  <p:cNvSpPr/>
                  <p:nvPr/>
                </p:nvSpPr>
                <p:spPr>
                  <a:xfrm rot="5400000">
                    <a:off x="728318" y="1102298"/>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0" name="Hexagon 14"/>
                  <p:cNvSpPr txBox="1"/>
                  <p:nvPr/>
                </p:nvSpPr>
                <p:spPr>
                  <a:xfrm>
                    <a:off x="813710" y="1168085"/>
                    <a:ext cx="485829"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altLang="zh-CN" sz="1200" dirty="0">
                        <a:solidFill>
                          <a:schemeClr val="bg1"/>
                        </a:solidFill>
                        <a:latin typeface="微软雅黑" panose="020B0503020204020204" pitchFamily="34" charset="-122"/>
                        <a:ea typeface="微软雅黑" panose="020B0503020204020204" pitchFamily="34" charset="-122"/>
                      </a:rPr>
                      <a:t>HUAWEI</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nvGrpSpPr>
                <p:cNvPr id="76" name="Group 19"/>
                <p:cNvGrpSpPr/>
                <p:nvPr/>
              </p:nvGrpSpPr>
              <p:grpSpPr>
                <a:xfrm>
                  <a:off x="8069021" y="4896474"/>
                  <a:ext cx="540059" cy="620758"/>
                  <a:chOff x="1067163" y="1581929"/>
                  <a:chExt cx="540059" cy="620758"/>
                </a:xfrm>
              </p:grpSpPr>
              <p:sp>
                <p:nvSpPr>
                  <p:cNvPr id="77" name="Hexagon 20"/>
                  <p:cNvSpPr/>
                  <p:nvPr/>
                </p:nvSpPr>
                <p:spPr>
                  <a:xfrm rot="5400000">
                    <a:off x="1026814" y="1622278"/>
                    <a:ext cx="620758" cy="540059"/>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8" name="Hexagon 16"/>
                  <p:cNvSpPr txBox="1"/>
                  <p:nvPr/>
                </p:nvSpPr>
                <p:spPr>
                  <a:xfrm>
                    <a:off x="1112440" y="1678664"/>
                    <a:ext cx="448568" cy="427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dirty="0" err="1">
                        <a:solidFill>
                          <a:schemeClr val="bg1"/>
                        </a:solidFill>
                        <a:latin typeface="微软雅黑" panose="020B0503020204020204" pitchFamily="34" charset="-122"/>
                        <a:ea typeface="微软雅黑" panose="020B0503020204020204" pitchFamily="34" charset="-122"/>
                      </a:rPr>
                      <a:t>MoMo</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sp>
            <p:nvSpPr>
              <p:cNvPr id="51" name="Hexagon 24"/>
              <p:cNvSpPr/>
              <p:nvPr/>
            </p:nvSpPr>
            <p:spPr>
              <a:xfrm rot="5400000">
                <a:off x="10781066" y="3423417"/>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dirty="0"/>
              </a:p>
            </p:txBody>
          </p:sp>
          <p:sp>
            <p:nvSpPr>
              <p:cNvPr id="52" name="Hexagon 16"/>
              <p:cNvSpPr txBox="1"/>
              <p:nvPr/>
            </p:nvSpPr>
            <p:spPr>
              <a:xfrm>
                <a:off x="10926415" y="3534213"/>
                <a:ext cx="453751"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err="1">
                    <a:solidFill>
                      <a:schemeClr val="bg1"/>
                    </a:solidFill>
                    <a:latin typeface="微软雅黑" panose="020B0503020204020204" pitchFamily="34" charset="-122"/>
                    <a:ea typeface="微软雅黑" panose="020B0503020204020204" pitchFamily="34" charset="-122"/>
                  </a:rPr>
                  <a:t>GuanData</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53" name="Hexagon 30"/>
              <p:cNvSpPr/>
              <p:nvPr/>
            </p:nvSpPr>
            <p:spPr>
              <a:xfrm rot="5400000">
                <a:off x="9267444" y="2181342"/>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4" name="Hexagon 6"/>
              <p:cNvSpPr txBox="1"/>
              <p:nvPr/>
            </p:nvSpPr>
            <p:spPr>
              <a:xfrm>
                <a:off x="9327908" y="2294478"/>
                <a:ext cx="634094"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altLang="zh-CN" sz="1200" dirty="0">
                    <a:solidFill>
                      <a:schemeClr val="bg1"/>
                    </a:solidFill>
                    <a:latin typeface="微软雅黑" panose="020B0503020204020204" pitchFamily="34" charset="-122"/>
                    <a:ea typeface="微软雅黑" panose="020B0503020204020204" pitchFamily="34" charset="-122"/>
                  </a:rPr>
                  <a:t>Alibaba</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55" name="Hexagon 24"/>
              <p:cNvSpPr/>
              <p:nvPr/>
            </p:nvSpPr>
            <p:spPr>
              <a:xfrm rot="5400000">
                <a:off x="10400440" y="4015413"/>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dirty="0"/>
              </a:p>
            </p:txBody>
          </p:sp>
          <p:sp>
            <p:nvSpPr>
              <p:cNvPr id="56" name="Hexagon 16"/>
              <p:cNvSpPr txBox="1"/>
              <p:nvPr/>
            </p:nvSpPr>
            <p:spPr>
              <a:xfrm>
                <a:off x="10419008" y="4135403"/>
                <a:ext cx="698346"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err="1">
                    <a:solidFill>
                      <a:schemeClr val="bg1"/>
                    </a:solidFill>
                    <a:latin typeface="微软雅黑" panose="020B0503020204020204" pitchFamily="34" charset="-122"/>
                    <a:ea typeface="微软雅黑" panose="020B0503020204020204" pitchFamily="34" charset="-122"/>
                  </a:rPr>
                  <a:t>FunPlus</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57" name="Hexagon 22"/>
              <p:cNvSpPr/>
              <p:nvPr/>
            </p:nvSpPr>
            <p:spPr>
              <a:xfrm rot="5400000">
                <a:off x="9204604" y="3397910"/>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8" name="Hexagon 14"/>
              <p:cNvSpPr txBox="1"/>
              <p:nvPr/>
            </p:nvSpPr>
            <p:spPr>
              <a:xfrm>
                <a:off x="9285398" y="3483752"/>
                <a:ext cx="605018"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altLang="zh-CN" sz="1200" dirty="0" err="1">
                    <a:solidFill>
                      <a:schemeClr val="bg1"/>
                    </a:solidFill>
                    <a:latin typeface="微软雅黑" panose="020B0503020204020204" pitchFamily="34" charset="-122"/>
                    <a:ea typeface="微软雅黑" panose="020B0503020204020204" pitchFamily="34" charset="-122"/>
                  </a:rPr>
                  <a:t>XiaoMi</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59" name="Hexagon 22"/>
              <p:cNvSpPr/>
              <p:nvPr/>
            </p:nvSpPr>
            <p:spPr>
              <a:xfrm rot="5400000">
                <a:off x="8847766" y="2802273"/>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0" name="Hexagon 14"/>
              <p:cNvSpPr txBox="1"/>
              <p:nvPr/>
            </p:nvSpPr>
            <p:spPr>
              <a:xfrm>
                <a:off x="8928560" y="2888115"/>
                <a:ext cx="485962"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altLang="zh-CN" sz="1200" dirty="0" err="1">
                    <a:solidFill>
                      <a:schemeClr val="bg1"/>
                    </a:solidFill>
                    <a:latin typeface="微软雅黑" panose="020B0503020204020204" pitchFamily="34" charset="-122"/>
                    <a:ea typeface="微软雅黑" panose="020B0503020204020204" pitchFamily="34" charset="-122"/>
                  </a:rPr>
                  <a:t>DiDi</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61" name="Hexagon 22"/>
              <p:cNvSpPr/>
              <p:nvPr/>
            </p:nvSpPr>
            <p:spPr>
              <a:xfrm rot="5400000">
                <a:off x="9648608" y="4015413"/>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Hexagon 14"/>
              <p:cNvSpPr txBox="1"/>
              <p:nvPr/>
            </p:nvSpPr>
            <p:spPr>
              <a:xfrm>
                <a:off x="9754109" y="4142718"/>
                <a:ext cx="485962"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altLang="zh-CN" sz="1200" dirty="0">
                    <a:solidFill>
                      <a:schemeClr val="bg1"/>
                    </a:solidFill>
                    <a:latin typeface="微软雅黑" panose="020B0503020204020204" pitchFamily="34" charset="-122"/>
                    <a:ea typeface="微软雅黑" panose="020B0503020204020204" pitchFamily="34" charset="-122"/>
                  </a:rPr>
                  <a:t>10086</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63" name="Hexagon 22"/>
              <p:cNvSpPr/>
              <p:nvPr/>
            </p:nvSpPr>
            <p:spPr>
              <a:xfrm rot="5400000">
                <a:off x="11134064" y="4055015"/>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4" name="Hexagon 14"/>
              <p:cNvSpPr txBox="1"/>
              <p:nvPr/>
            </p:nvSpPr>
            <p:spPr>
              <a:xfrm>
                <a:off x="11254148" y="4138823"/>
                <a:ext cx="485962"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altLang="zh-CN" sz="1200" kern="1200" dirty="0" err="1">
                    <a:solidFill>
                      <a:schemeClr val="bg1"/>
                    </a:solidFill>
                    <a:latin typeface="微软雅黑" panose="020B0503020204020204" pitchFamily="34" charset="-122"/>
                    <a:ea typeface="微软雅黑" panose="020B0503020204020204" pitchFamily="34" charset="-122"/>
                  </a:rPr>
                  <a:t>LiZhi</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8928560" y="4901464"/>
                <a:ext cx="3548346" cy="341712"/>
              </a:xfrm>
              <a:prstGeom prst="rect">
                <a:avLst/>
              </a:prstGeom>
              <a:noFill/>
            </p:spPr>
            <p:txBody>
              <a:bodyPr wrap="none" rtlCol="0">
                <a:spAutoFit/>
              </a:bodyPr>
              <a:lstStyle/>
              <a:p>
                <a:r>
                  <a:rPr kumimoji="1" lang="en-US" altLang="zh-CN" dirty="0"/>
                  <a:t>Company Contributors Distribution</a:t>
                </a:r>
                <a:endParaRPr kumimoji="1" lang="zh-CN" altLang="en-US" dirty="0"/>
              </a:p>
            </p:txBody>
          </p:sp>
          <p:sp>
            <p:nvSpPr>
              <p:cNvPr id="66" name="Hexagon 22"/>
              <p:cNvSpPr/>
              <p:nvPr/>
            </p:nvSpPr>
            <p:spPr>
              <a:xfrm rot="5400000">
                <a:off x="11165796" y="2796783"/>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7" name="Hexagon 12"/>
              <p:cNvSpPr txBox="1"/>
              <p:nvPr/>
            </p:nvSpPr>
            <p:spPr>
              <a:xfrm>
                <a:off x="11308291" y="2923481"/>
                <a:ext cx="485962"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200" kern="1200" dirty="0">
                    <a:solidFill>
                      <a:schemeClr val="bg1"/>
                    </a:solidFill>
                    <a:latin typeface="微软雅黑" panose="020B0503020204020204" pitchFamily="34" charset="-122"/>
                    <a:ea typeface="微软雅黑" panose="020B0503020204020204" pitchFamily="34" charset="-122"/>
                  </a:rPr>
                  <a:t>360</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68" name="Hexagon 22"/>
              <p:cNvSpPr/>
              <p:nvPr/>
            </p:nvSpPr>
            <p:spPr>
              <a:xfrm rot="5400000">
                <a:off x="8876845" y="4066197"/>
                <a:ext cx="723782" cy="705998"/>
              </a:xfrm>
              <a:prstGeom prst="hexagon">
                <a:avLst>
                  <a:gd name="adj" fmla="val 25000"/>
                  <a:gd name="vf" fmla="val 11547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dirty="0"/>
              </a:p>
            </p:txBody>
          </p:sp>
          <p:sp>
            <p:nvSpPr>
              <p:cNvPr id="69" name="Hexagon 14"/>
              <p:cNvSpPr txBox="1"/>
              <p:nvPr/>
            </p:nvSpPr>
            <p:spPr>
              <a:xfrm>
                <a:off x="8960862" y="4138094"/>
                <a:ext cx="485962" cy="4982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altLang="zh-CN" sz="1200" dirty="0"/>
                  <a:t>LY</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grpSp>
      </p:grpSp>
      <p:sp>
        <p:nvSpPr>
          <p:cNvPr id="96" name="文本框 95"/>
          <p:cNvSpPr txBox="1"/>
          <p:nvPr/>
        </p:nvSpPr>
        <p:spPr>
          <a:xfrm>
            <a:off x="540719" y="1153512"/>
            <a:ext cx="3249736"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“Community</a:t>
            </a:r>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Over</a:t>
            </a:r>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Code”</a:t>
            </a:r>
            <a:endParaRPr kumimoji="1" lang="zh-CN" altLang="en-US"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943261" y="3595150"/>
            <a:ext cx="2056973" cy="369332"/>
          </a:xfrm>
          <a:prstGeom prst="rect">
            <a:avLst/>
          </a:prstGeom>
          <a:noFill/>
        </p:spPr>
        <p:txBody>
          <a:bodyPr wrap="none" rtlCol="0">
            <a:spAutoFit/>
          </a:bodyPr>
          <a:lstStyle/>
          <a:p>
            <a:r>
              <a:rPr kumimoji="1" lang="en-US" altLang="zh-CN" dirty="0"/>
              <a:t>Code</a:t>
            </a:r>
            <a:r>
              <a:rPr kumimoji="1" lang="zh-CN" altLang="en-US" dirty="0"/>
              <a:t> </a:t>
            </a:r>
            <a:r>
              <a:rPr kumimoji="1" lang="en-US" altLang="zh-CN" dirty="0"/>
              <a:t>Contributors</a:t>
            </a:r>
            <a:endParaRPr kumimoji="1" lang="zh-CN" altLang="en-US" dirty="0"/>
          </a:p>
        </p:txBody>
      </p:sp>
      <p:sp>
        <p:nvSpPr>
          <p:cNvPr id="97" name="文本框 96"/>
          <p:cNvSpPr txBox="1"/>
          <p:nvPr/>
        </p:nvSpPr>
        <p:spPr>
          <a:xfrm>
            <a:off x="6943261" y="5748086"/>
            <a:ext cx="2557110" cy="369332"/>
          </a:xfrm>
          <a:prstGeom prst="rect">
            <a:avLst/>
          </a:prstGeom>
          <a:noFill/>
        </p:spPr>
        <p:txBody>
          <a:bodyPr wrap="none" rtlCol="0">
            <a:spAutoFit/>
          </a:bodyPr>
          <a:lstStyle/>
          <a:p>
            <a:r>
              <a:rPr kumimoji="1" lang="en-US" altLang="zh-CN" dirty="0"/>
              <a:t>Document</a:t>
            </a:r>
            <a:r>
              <a:rPr kumimoji="1" lang="zh-CN" altLang="en-US" dirty="0"/>
              <a:t> </a:t>
            </a:r>
            <a:r>
              <a:rPr kumimoji="1" lang="en-US" altLang="zh-CN" dirty="0"/>
              <a:t>Contributors</a:t>
            </a:r>
            <a:endParaRPr kumimoji="1"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295" y="3878778"/>
            <a:ext cx="3281358" cy="1897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8378" y="1579775"/>
            <a:ext cx="3485275" cy="206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主题​​">
  <a:themeElements>
    <a:clrScheme name="自定义 30">
      <a:dk1>
        <a:srgbClr val="2E2E2E"/>
      </a:dk1>
      <a:lt1>
        <a:srgbClr val="FFFFFF"/>
      </a:lt1>
      <a:dk2>
        <a:srgbClr val="FFFFFF"/>
      </a:dk2>
      <a:lt2>
        <a:srgbClr val="0097E0"/>
      </a:lt2>
      <a:accent1>
        <a:srgbClr val="1875D1"/>
      </a:accent1>
      <a:accent2>
        <a:srgbClr val="0097E0"/>
      </a:accent2>
      <a:accent3>
        <a:srgbClr val="05ACFF"/>
      </a:accent3>
      <a:accent4>
        <a:srgbClr val="FF9A00"/>
      </a:accent4>
      <a:accent5>
        <a:srgbClr val="FFBC01"/>
      </a:accent5>
      <a:accent6>
        <a:srgbClr val="FFD661"/>
      </a:accent6>
      <a:hlink>
        <a:srgbClr val="0097E0"/>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TotalTime>
  <Words>1442</Words>
  <Application>Microsoft Macintosh PowerPoint</Application>
  <PresentationFormat>宽屏</PresentationFormat>
  <Paragraphs>357</Paragraphs>
  <Slides>41</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等线</vt:lpstr>
      <vt:lpstr>微软雅黑</vt:lpstr>
      <vt:lpstr>Microsoft YaHei Bold</vt:lpstr>
      <vt:lpstr>Microsoft YaHei Regular</vt:lpstr>
      <vt:lpstr>Arial</vt:lpstr>
      <vt:lpstr>Arial Black</vt:lpstr>
      <vt:lpstr>Calibri Light</vt:lpstr>
      <vt:lpstr>Courier New</vt:lpstr>
      <vt:lpstr>Gill Sans</vt:lpstr>
      <vt:lpstr>Wingdings</vt:lpstr>
      <vt:lpstr>Office 主题​​</vt:lpstr>
      <vt:lpstr>PowerPoint 演示文稿</vt:lpstr>
      <vt:lpstr>PowerPoint 演示文稿</vt:lpstr>
      <vt:lpstr>PowerPoint 演示文稿</vt:lpstr>
      <vt:lpstr>Apache DolphinScheduler Introduction</vt:lpstr>
      <vt:lpstr>PowerPoint 演示文稿</vt:lpstr>
      <vt:lpstr>Pain points – Why do we do this </vt:lpstr>
      <vt:lpstr>PowerPoint 演示文稿</vt:lpstr>
      <vt:lpstr>Some User Cases (In No Particular Order)</vt:lpstr>
      <vt:lpstr>DolphinScheduler Community Overview</vt:lpstr>
      <vt:lpstr>PowerPoint 演示文稿</vt:lpstr>
      <vt:lpstr>Advantages</vt:lpstr>
      <vt:lpstr>Main capabilities  </vt:lpstr>
      <vt:lpstr>PowerPoint 演示文稿</vt:lpstr>
      <vt:lpstr>Visualization of Running Workflow</vt:lpstr>
      <vt:lpstr>Supports Rerun and Retry Tasks and Inspect Task </vt:lpstr>
      <vt:lpstr>PowerPoint 演示文稿</vt:lpstr>
      <vt:lpstr>PowerPoint 演示文稿</vt:lpstr>
      <vt:lpstr>PowerPoint 演示文稿</vt:lpstr>
      <vt:lpstr>Security Center</vt:lpstr>
      <vt:lpstr>DolphinScheduler 1.3.x New Feature – Datax</vt:lpstr>
      <vt:lpstr>DolphinScheduler 1.3.x New Feature – Sqoop</vt:lpstr>
      <vt:lpstr>DolphinScheduler 1.3.x New Feature – Condition Task</vt:lpstr>
      <vt:lpstr>DolphinScheduler 1.3.x New Feature – Ambari Plugin</vt:lpstr>
      <vt:lpstr>DolphinScheduler 1.3.x New Feature – K8S Support</vt:lpstr>
      <vt:lpstr>DolphinScheduler 1.3.x Other New Features</vt:lpstr>
      <vt:lpstr>PowerPoint 演示文稿</vt:lpstr>
      <vt:lpstr>DolphinScheduler 1.3.x New Architecture</vt:lpstr>
      <vt:lpstr>DolphinScheduler 1.3.x Workflow  Activity Diagram </vt:lpstr>
      <vt:lpstr>Experience:  About Task Priority</vt:lpstr>
      <vt:lpstr>Experience:  About Task Dependency</vt:lpstr>
      <vt:lpstr>Experience: About Data Component Integration</vt:lpstr>
      <vt:lpstr>PowerPoint 演示文稿</vt:lpstr>
      <vt:lpstr>Practice of DolphinScheduler in Analysys </vt:lpstr>
      <vt:lpstr>Practice of DolphinScheduler in Baosight xIn3Plat </vt:lpstr>
      <vt:lpstr>Practice of DolphinScheduler in Qianxin</vt:lpstr>
      <vt:lpstr>PowerPoint 演示文稿</vt:lpstr>
      <vt:lpstr>DolphinScheduler Roadmap Draft</vt:lpstr>
      <vt:lpstr>Open-Source History Milestones</vt:lpstr>
      <vt:lpstr>DolphinScheduler Slogan</vt:lpstr>
      <vt:lpstr>PowerPoint 演示文稿</vt:lpstr>
      <vt:lpstr>DolphinScheduler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lidong dai</cp:lastModifiedBy>
  <cp:revision>1280</cp:revision>
  <dcterms:created xsi:type="dcterms:W3CDTF">2019-10-18T19:17:00Z</dcterms:created>
  <dcterms:modified xsi:type="dcterms:W3CDTF">2021-04-13T16:39:20Z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